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9" r:id="rId3"/>
    <p:sldId id="269" r:id="rId4"/>
    <p:sldId id="270" r:id="rId5"/>
    <p:sldId id="273" r:id="rId6"/>
    <p:sldId id="271" r:id="rId7"/>
    <p:sldId id="26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NÁZEV:VY_32_INOVACE_12: </a:t>
          </a:r>
          <a:r>
            <a:rPr lang="cs-CZ" sz="2000" dirty="0" smtClean="0"/>
            <a:t>Literární druhy a žánry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Literární žánr – </a:t>
          </a:r>
          <a:r>
            <a:rPr lang="cs-CZ" sz="2000" b="1" dirty="0" smtClean="0"/>
            <a:t>Romance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NÁZEV:VY_32_INOVACE_12: </a:t>
          </a:r>
          <a:r>
            <a:rPr lang="cs-CZ" sz="2000" kern="1200" dirty="0" smtClean="0"/>
            <a:t>Literární druhy a žánry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Literární žánr – </a:t>
          </a:r>
          <a:r>
            <a:rPr lang="cs-CZ" sz="2000" b="1" kern="1200" dirty="0" smtClean="0"/>
            <a:t>Romance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3274518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2890664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Anotace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  <a:noFill/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Materiál </a:t>
            </a:r>
            <a:r>
              <a:rPr lang="cs-CZ" b="1" dirty="0">
                <a:solidFill>
                  <a:schemeClr val="bg1"/>
                </a:solidFill>
              </a:rPr>
              <a:t>slouží jako pomůcka při seznamování žáků s literárními druhy a žánry.</a:t>
            </a:r>
          </a:p>
          <a:p>
            <a:pPr marL="109728" indent="0">
              <a:buNone/>
            </a:pPr>
            <a:r>
              <a:rPr lang="cs-CZ" b="1" dirty="0">
                <a:solidFill>
                  <a:schemeClr val="bg1"/>
                </a:solidFill>
              </a:rPr>
              <a:t>Lze jej využít jako zápis do sešitu.</a:t>
            </a:r>
          </a:p>
          <a:p>
            <a:pPr marL="109728" indent="0">
              <a:buNone/>
            </a:pPr>
            <a:r>
              <a:rPr lang="cs-CZ" b="1" dirty="0">
                <a:solidFill>
                  <a:schemeClr val="bg1"/>
                </a:solidFill>
              </a:rPr>
              <a:t>Po každé prezentaci následuje četba textu </a:t>
            </a:r>
          </a:p>
          <a:p>
            <a:pPr marL="109728" indent="0">
              <a:buNone/>
            </a:pPr>
            <a:r>
              <a:rPr lang="cs-CZ" b="1" dirty="0">
                <a:solidFill>
                  <a:schemeClr val="bg1"/>
                </a:solidFill>
              </a:rPr>
              <a:t>konkrétního žánru a tvůrčí práce s textem </a:t>
            </a:r>
          </a:p>
          <a:p>
            <a:pPr marL="109728" indent="0">
              <a:buNone/>
            </a:pPr>
            <a:r>
              <a:rPr lang="cs-CZ" b="1" dirty="0">
                <a:solidFill>
                  <a:schemeClr val="bg1"/>
                </a:solidFill>
              </a:rPr>
              <a:t>(možno využít texty s čítanky či dalších materiálů). </a:t>
            </a:r>
          </a:p>
        </p:txBody>
      </p:sp>
    </p:spTree>
    <p:extLst>
      <p:ext uri="{BB962C8B-B14F-4D97-AF65-F5344CB8AC3E}">
        <p14:creationId xmlns:p14="http://schemas.microsoft.com/office/powerpoint/2010/main" val="162747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224136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Karel IV.</a:t>
            </a:r>
            <a:endParaRPr lang="cs-CZ" sz="54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08FQ\AppData\Local\Microsoft\Windows\Temporary Internet Files\Content.IE5\S7687CZ2\MC900430327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916832"/>
            <a:ext cx="3384377" cy="4568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5672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229600" cy="16288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Romance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37444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chemeClr val="bg1"/>
                </a:solidFill>
              </a:rPr>
              <a:t>Lyricko-epický literární žánr</a:t>
            </a:r>
          </a:p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chemeClr val="bg1"/>
                </a:solidFill>
              </a:rPr>
              <a:t>Báseň s radostným, veselým dějem</a:t>
            </a:r>
          </a:p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chemeClr val="bg1"/>
                </a:solidFill>
              </a:rPr>
              <a:t>Protiklad balady</a:t>
            </a:r>
            <a:endParaRPr lang="cs-CZ" sz="4400" b="1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4000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981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96144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Autor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467544" y="2132857"/>
            <a:ext cx="8229600" cy="31683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6000" b="1" dirty="0" smtClean="0">
                <a:solidFill>
                  <a:schemeClr val="bg1"/>
                </a:solidFill>
              </a:rPr>
              <a:t>Jan Neruda: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bg1"/>
                </a:solidFill>
              </a:rPr>
              <a:t> </a:t>
            </a:r>
            <a:r>
              <a:rPr lang="cs-CZ" sz="4400" b="1" dirty="0" smtClean="0">
                <a:solidFill>
                  <a:schemeClr val="bg1"/>
                </a:solidFill>
              </a:rPr>
              <a:t>    Romance o Karlu IV.</a:t>
            </a:r>
          </a:p>
          <a:p>
            <a:pPr>
              <a:buFont typeface="Wingdings" pitchFamily="2" charset="2"/>
              <a:buChar char="§"/>
            </a:pPr>
            <a:endParaRPr lang="cs-CZ" sz="4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0167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591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Opakování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229600" cy="612068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1.Romance je útvar: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    a) lyricko-epický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    b) epický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  c) dramatický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2.Romance (vyber správné tvrzení)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   a) Má veselý, radostný děj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   b) Obsahuje mravní ponaučení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   c) Má pochmurný děj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3. Jan Neruda napsal: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   a) Kytice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   b) Máj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   c) Romance o Karlu IV.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2575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229600" cy="1152128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</a:rPr>
              <a:t>Správné řešení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176464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1. Romance je útvar: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        </a:t>
            </a:r>
            <a:r>
              <a:rPr lang="cs-CZ" sz="2800" b="1" dirty="0">
                <a:solidFill>
                  <a:schemeClr val="bg1"/>
                </a:solidFill>
              </a:rPr>
              <a:t>a) lyricko-epický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2.Romance (vyber správné tvrzení)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    </a:t>
            </a:r>
            <a:r>
              <a:rPr lang="cs-CZ" sz="2800" b="1" dirty="0">
                <a:solidFill>
                  <a:schemeClr val="bg1"/>
                </a:solidFill>
              </a:rPr>
              <a:t>a) Má veselý, radostný děj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3. Jan Neruda napsal: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        </a:t>
            </a:r>
            <a:r>
              <a:rPr lang="cs-CZ" sz="2800" b="1" dirty="0">
                <a:solidFill>
                  <a:schemeClr val="bg1"/>
                </a:solidFill>
              </a:rPr>
              <a:t>c) Romance o Karlu IV.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</a:t>
            </a:r>
            <a:endParaRPr lang="cs-CZ" sz="24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255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340768"/>
            <a:ext cx="1882552" cy="11430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Citace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80928"/>
            <a:ext cx="8229600" cy="2808312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Celý materiál byl vytvořen autorem dne </a:t>
            </a:r>
            <a:r>
              <a:rPr lang="cs-CZ" dirty="0" smtClean="0">
                <a:solidFill>
                  <a:schemeClr val="bg1"/>
                </a:solidFill>
              </a:rPr>
              <a:t>15.3.2012.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Obrázek byl použit z otevřené galérie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Office. </a:t>
            </a:r>
            <a:r>
              <a:rPr lang="cs-CZ" dirty="0" err="1" smtClean="0">
                <a:solidFill>
                  <a:schemeClr val="bg1"/>
                </a:solidFill>
              </a:rPr>
              <a:t>microsoft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 err="1">
                <a:solidFill>
                  <a:schemeClr val="bg1"/>
                </a:solidFill>
              </a:rPr>
              <a:t>c</a:t>
            </a:r>
            <a:r>
              <a:rPr lang="cs-CZ" dirty="0" err="1" smtClean="0">
                <a:solidFill>
                  <a:schemeClr val="bg1"/>
                </a:solidFill>
              </a:rPr>
              <a:t>om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mtClean="0">
                <a:solidFill>
                  <a:schemeClr val="bg1"/>
                </a:solidFill>
              </a:rPr>
              <a:t>dne 15.</a:t>
            </a:r>
            <a:r>
              <a:rPr lang="cs-CZ">
                <a:solidFill>
                  <a:schemeClr val="bg1"/>
                </a:solidFill>
              </a:rPr>
              <a:t>3</a:t>
            </a:r>
            <a:r>
              <a:rPr lang="cs-CZ" smtClean="0">
                <a:solidFill>
                  <a:schemeClr val="bg1"/>
                </a:solidFill>
              </a:rPr>
              <a:t>.2012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38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215</TotalTime>
  <Words>232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Karel IV.</vt:lpstr>
      <vt:lpstr>Romance</vt:lpstr>
      <vt:lpstr>Autor</vt:lpstr>
      <vt:lpstr>Opakování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76</cp:revision>
  <dcterms:created xsi:type="dcterms:W3CDTF">2011-09-10T16:31:29Z</dcterms:created>
  <dcterms:modified xsi:type="dcterms:W3CDTF">2012-05-07T17:56:08Z</dcterms:modified>
</cp:coreProperties>
</file>