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4" r:id="rId3"/>
    <p:sldId id="265" r:id="rId4"/>
    <p:sldId id="266" r:id="rId5"/>
    <p:sldId id="267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NÁZEV:VY_32_INOVACE_14: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accent2">
            <a:lumMod val="20000"/>
            <a:lumOff val="8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žánry – </a:t>
          </a:r>
          <a:r>
            <a:rPr lang="cs-CZ" sz="2000" b="1" smtClean="0"/>
            <a:t>Opakování 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NÁZEV:VY_32_INOVACE_14: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žánry – </a:t>
          </a:r>
          <a:r>
            <a:rPr lang="cs-CZ" sz="2000" b="1" kern="1200" smtClean="0"/>
            <a:t>Opakování 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3375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90766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229600" cy="3168352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Materiál </a:t>
            </a:r>
            <a:r>
              <a:rPr lang="cs-CZ" dirty="0">
                <a:solidFill>
                  <a:srgbClr val="FFFF00"/>
                </a:solidFill>
              </a:rPr>
              <a:t>slouží jako pomůcka při </a:t>
            </a:r>
            <a:r>
              <a:rPr lang="cs-CZ" smtClean="0">
                <a:solidFill>
                  <a:srgbClr val="FFFF00"/>
                </a:solidFill>
              </a:rPr>
              <a:t>opakování  </a:t>
            </a:r>
            <a:r>
              <a:rPr lang="cs-CZ" dirty="0" smtClean="0">
                <a:solidFill>
                  <a:srgbClr val="FFFF00"/>
                </a:solidFill>
              </a:rPr>
              <a:t>literárních žánrů.</a:t>
            </a:r>
            <a:endParaRPr lang="cs-CZ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Žáci luští tajenku na IWB.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List č. 5 slouží jako kontrola.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38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Opakování literárních žánrů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AM1I8PN9\MP900385328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508" y="1628800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38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5364881"/>
              </p:ext>
            </p:extLst>
          </p:nvPr>
        </p:nvGraphicFramePr>
        <p:xfrm>
          <a:off x="107504" y="476672"/>
          <a:ext cx="8784323" cy="5867723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3528393"/>
                <a:gridCol w="543215"/>
                <a:gridCol w="523635"/>
                <a:gridCol w="523635"/>
                <a:gridCol w="523635"/>
                <a:gridCol w="523635"/>
                <a:gridCol w="523635"/>
                <a:gridCol w="523635"/>
                <a:gridCol w="523635"/>
                <a:gridCol w="523635"/>
                <a:gridCol w="523635"/>
              </a:tblGrid>
              <a:tr h="686123">
                <a:tc gridSpan="6">
                  <a:txBody>
                    <a:bodyPr/>
                    <a:lstStyle/>
                    <a:p>
                      <a:r>
                        <a:rPr lang="cs-CZ" sz="2000" b="1" dirty="0" smtClean="0"/>
                        <a:t>Lyricko-epický</a:t>
                      </a:r>
                      <a:r>
                        <a:rPr lang="cs-CZ" sz="2000" b="1" baseline="0" dirty="0" smtClean="0"/>
                        <a:t> ž.,  děj zaměřený na osud člověka</a:t>
                      </a:r>
                      <a:endParaRPr lang="cs-CZ" sz="20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34235">
                <a:tc gridSpan="5">
                  <a:txBody>
                    <a:bodyPr/>
                    <a:lstStyle/>
                    <a:p>
                      <a:r>
                        <a:rPr lang="cs-CZ" sz="2000" b="1" dirty="0" smtClean="0"/>
                        <a:t>Epický</a:t>
                      </a:r>
                      <a:r>
                        <a:rPr lang="cs-CZ" sz="2000" b="1" baseline="0" dirty="0" smtClean="0"/>
                        <a:t> ž., rozvinutý děj, hodně postav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4">
                  <a:txBody>
                    <a:bodyPr/>
                    <a:lstStyle/>
                    <a:p>
                      <a:r>
                        <a:rPr lang="cs-CZ" sz="2000" b="1" dirty="0" smtClean="0"/>
                        <a:t>Lyricko-epický</a:t>
                      </a:r>
                      <a:r>
                        <a:rPr lang="cs-CZ" sz="2000" b="1" baseline="0" dirty="0" smtClean="0"/>
                        <a:t> žánr s pochmurným dějem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6">
                  <a:txBody>
                    <a:bodyPr/>
                    <a:lstStyle/>
                    <a:p>
                      <a:r>
                        <a:rPr lang="cs-CZ" sz="2000" b="1" dirty="0" smtClean="0"/>
                        <a:t>Autor</a:t>
                      </a:r>
                      <a:r>
                        <a:rPr lang="cs-CZ" sz="2000" b="1" baseline="0" dirty="0" smtClean="0"/>
                        <a:t> Kytice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34235">
                <a:tc gridSpan="2">
                  <a:txBody>
                    <a:bodyPr/>
                    <a:lstStyle/>
                    <a:p>
                      <a:r>
                        <a:rPr lang="cs-CZ" sz="2000" b="1" dirty="0" smtClean="0"/>
                        <a:t>Autor Romance o Karlu IV.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3">
                  <a:txBody>
                    <a:bodyPr/>
                    <a:lstStyle/>
                    <a:p>
                      <a:r>
                        <a:rPr lang="cs-CZ" sz="2000" b="1" dirty="0" smtClean="0"/>
                        <a:t>Balada</a:t>
                      </a:r>
                      <a:r>
                        <a:rPr lang="cs-CZ" sz="2000" b="1" baseline="0" dirty="0" smtClean="0"/>
                        <a:t> od K. J. Erbena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4">
                  <a:txBody>
                    <a:bodyPr/>
                    <a:lstStyle/>
                    <a:p>
                      <a:r>
                        <a:rPr lang="cs-CZ" sz="2000" b="1" dirty="0" smtClean="0"/>
                        <a:t>Literární</a:t>
                      </a:r>
                      <a:r>
                        <a:rPr lang="cs-CZ" sz="2000" b="1" baseline="0" dirty="0" smtClean="0"/>
                        <a:t> druh, který je založen na ději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Lyricko-epický</a:t>
                      </a:r>
                      <a:r>
                        <a:rPr lang="cs-CZ" sz="2000" b="1" baseline="0" dirty="0" smtClean="0"/>
                        <a:t> ž., báseň s radostným, veselým dějem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6">
                  <a:txBody>
                    <a:bodyPr/>
                    <a:lstStyle/>
                    <a:p>
                      <a:r>
                        <a:rPr lang="cs-CZ" sz="2000" b="1" dirty="0" smtClean="0"/>
                        <a:t>Epický</a:t>
                      </a:r>
                      <a:r>
                        <a:rPr lang="cs-CZ" sz="2000" b="1" baseline="0" dirty="0" smtClean="0"/>
                        <a:t> ž., veršované vyprávění o hrdinech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7276160"/>
              </p:ext>
            </p:extLst>
          </p:nvPr>
        </p:nvGraphicFramePr>
        <p:xfrm>
          <a:off x="107504" y="476672"/>
          <a:ext cx="8784323" cy="5867723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3528393"/>
                <a:gridCol w="543215"/>
                <a:gridCol w="523635"/>
                <a:gridCol w="523635"/>
                <a:gridCol w="523635"/>
                <a:gridCol w="523635"/>
                <a:gridCol w="523635"/>
                <a:gridCol w="523635"/>
                <a:gridCol w="523635"/>
                <a:gridCol w="523635"/>
                <a:gridCol w="523635"/>
              </a:tblGrid>
              <a:tr h="686123">
                <a:tc gridSpan="6">
                  <a:txBody>
                    <a:bodyPr/>
                    <a:lstStyle/>
                    <a:p>
                      <a:r>
                        <a:rPr lang="cs-CZ" sz="2000" b="1" dirty="0" smtClean="0"/>
                        <a:t>Lyricko-epický</a:t>
                      </a:r>
                      <a:r>
                        <a:rPr lang="cs-CZ" sz="2000" b="1" baseline="0" dirty="0" smtClean="0"/>
                        <a:t> ž.,  děj zaměřený na osud člověka</a:t>
                      </a:r>
                      <a:endParaRPr lang="cs-CZ" sz="20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34235">
                <a:tc gridSpan="5">
                  <a:txBody>
                    <a:bodyPr/>
                    <a:lstStyle/>
                    <a:p>
                      <a:r>
                        <a:rPr lang="cs-CZ" sz="2000" b="1" dirty="0" smtClean="0"/>
                        <a:t>Epický</a:t>
                      </a:r>
                      <a:r>
                        <a:rPr lang="cs-CZ" sz="2000" b="1" baseline="0" dirty="0" smtClean="0"/>
                        <a:t> ž., rozvinutý děj, hodně postav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4">
                  <a:txBody>
                    <a:bodyPr/>
                    <a:lstStyle/>
                    <a:p>
                      <a:r>
                        <a:rPr lang="cs-CZ" sz="2000" b="1" dirty="0" smtClean="0"/>
                        <a:t>Lyricko-epický</a:t>
                      </a:r>
                      <a:r>
                        <a:rPr lang="cs-CZ" sz="2000" b="1" baseline="0" dirty="0" smtClean="0"/>
                        <a:t> žánr s pochmurným dějem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6">
                  <a:txBody>
                    <a:bodyPr/>
                    <a:lstStyle/>
                    <a:p>
                      <a:r>
                        <a:rPr lang="cs-CZ" sz="2000" b="1" dirty="0" smtClean="0"/>
                        <a:t>Autor</a:t>
                      </a:r>
                      <a:r>
                        <a:rPr lang="cs-CZ" sz="2000" b="1" baseline="0" dirty="0" smtClean="0"/>
                        <a:t> Kytice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34235">
                <a:tc gridSpan="2">
                  <a:txBody>
                    <a:bodyPr/>
                    <a:lstStyle/>
                    <a:p>
                      <a:r>
                        <a:rPr lang="cs-CZ" sz="2000" b="1" dirty="0" smtClean="0"/>
                        <a:t>Autor Romance o Karlu IV.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3">
                  <a:txBody>
                    <a:bodyPr/>
                    <a:lstStyle/>
                    <a:p>
                      <a:r>
                        <a:rPr lang="cs-CZ" sz="2000" b="1" dirty="0" smtClean="0"/>
                        <a:t>Balada</a:t>
                      </a:r>
                      <a:r>
                        <a:rPr lang="cs-CZ" sz="2000" b="1" baseline="0" dirty="0" smtClean="0"/>
                        <a:t> od K. J. Erbena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4">
                  <a:txBody>
                    <a:bodyPr/>
                    <a:lstStyle/>
                    <a:p>
                      <a:r>
                        <a:rPr lang="cs-CZ" sz="2000" b="1" dirty="0" smtClean="0"/>
                        <a:t>Literární</a:t>
                      </a:r>
                      <a:r>
                        <a:rPr lang="cs-CZ" sz="2000" b="1" baseline="0" dirty="0" smtClean="0"/>
                        <a:t> druh, který je založen na ději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Lyricko-epický</a:t>
                      </a:r>
                      <a:r>
                        <a:rPr lang="cs-CZ" sz="2000" b="1" baseline="0" dirty="0" smtClean="0"/>
                        <a:t> ž., báseň s radostným, veselým dějem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34235">
                <a:tc gridSpan="6">
                  <a:txBody>
                    <a:bodyPr/>
                    <a:lstStyle/>
                    <a:p>
                      <a:r>
                        <a:rPr lang="cs-CZ" sz="2000" b="1" dirty="0" smtClean="0"/>
                        <a:t>Epický</a:t>
                      </a:r>
                      <a:r>
                        <a:rPr lang="cs-CZ" sz="2000" b="1" baseline="0" dirty="0" smtClean="0"/>
                        <a:t> ž., veršované vyprávění o hrdinech</a:t>
                      </a:r>
                      <a:endParaRPr lang="cs-CZ" sz="20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91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Citace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352839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Celý materiál byl vytvořen </a:t>
            </a:r>
            <a:r>
              <a:rPr lang="cs-CZ" dirty="0" smtClean="0">
                <a:solidFill>
                  <a:srgbClr val="FFFF00"/>
                </a:solidFill>
              </a:rPr>
              <a:t>autorem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dne 11.4.2012.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Obrázek byl použit z otevřené galérie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Office. Microsoft. </a:t>
            </a:r>
            <a:r>
              <a:rPr lang="cs-CZ" dirty="0" err="1">
                <a:solidFill>
                  <a:srgbClr val="FFFF00"/>
                </a:solidFill>
              </a:rPr>
              <a:t>c</a:t>
            </a:r>
            <a:r>
              <a:rPr lang="cs-CZ" dirty="0" err="1" smtClean="0">
                <a:solidFill>
                  <a:srgbClr val="FFFF00"/>
                </a:solidFill>
              </a:rPr>
              <a:t>om</a:t>
            </a:r>
            <a:r>
              <a:rPr lang="cs-CZ" dirty="0" smtClean="0">
                <a:solidFill>
                  <a:srgbClr val="FFFF00"/>
                </a:solidFill>
              </a:rPr>
              <a:t> dne 11.4.2012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1">
      <a:dk1>
        <a:sysClr val="windowText" lastClr="000000"/>
      </a:dk1>
      <a:lt1>
        <a:srgbClr val="FFADAD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447</TotalTime>
  <Words>255</Words>
  <Application>Microsoft Office PowerPoint</Application>
  <PresentationFormat>Předvádění na obrazovce (4:3)</PresentationFormat>
  <Paragraphs>82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Opakování literárních žánrů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109</cp:revision>
  <dcterms:created xsi:type="dcterms:W3CDTF">2011-09-10T16:31:29Z</dcterms:created>
  <dcterms:modified xsi:type="dcterms:W3CDTF">2012-05-07T17:57:00Z</dcterms:modified>
</cp:coreProperties>
</file>