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9" r:id="rId3"/>
    <p:sldId id="269" r:id="rId4"/>
    <p:sldId id="260" r:id="rId5"/>
    <p:sldId id="262" r:id="rId6"/>
    <p:sldId id="267" r:id="rId7"/>
    <p:sldId id="26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NÁZEV:VY_32_INOVACE_16: </a:t>
          </a:r>
          <a:r>
            <a:rPr lang="cs-CZ" sz="2000" dirty="0" smtClean="0"/>
            <a:t>Literární druhy a žánry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Literární žánr – </a:t>
          </a:r>
          <a:r>
            <a:rPr lang="cs-CZ" sz="2000" b="1" dirty="0" smtClean="0"/>
            <a:t>Komedie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NÁZEV:VY_32_INOVACE_16: </a:t>
          </a:r>
          <a:r>
            <a:rPr lang="cs-CZ" sz="2000" kern="1200" dirty="0" smtClean="0"/>
            <a:t>Literární druhy a žánry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Literární žánr – </a:t>
          </a:r>
          <a:r>
            <a:rPr lang="cs-CZ" sz="2000" b="1" kern="1200" dirty="0" smtClean="0"/>
            <a:t>Komedie</a:t>
          </a:r>
          <a:endParaRPr lang="cs-CZ" sz="20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555540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  <a:noFill/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dirty="0" smtClean="0">
                <a:solidFill>
                  <a:srgbClr val="FFFFFF"/>
                </a:solidFill>
              </a:rPr>
              <a:t>Materiál </a:t>
            </a:r>
            <a:r>
              <a:rPr lang="cs-CZ" dirty="0">
                <a:solidFill>
                  <a:srgbClr val="FFFFFF"/>
                </a:solidFill>
              </a:rPr>
              <a:t>slouží jako pomůcka při seznamování žáků s literárními druhy a žánry.</a:t>
            </a:r>
          </a:p>
          <a:p>
            <a:pPr marL="109728" indent="0">
              <a:buNone/>
            </a:pPr>
            <a:r>
              <a:rPr lang="cs-CZ" dirty="0">
                <a:solidFill>
                  <a:srgbClr val="FFFFFF"/>
                </a:solidFill>
              </a:rPr>
              <a:t>Lze jej využít jako zápis do sešitu.</a:t>
            </a:r>
          </a:p>
          <a:p>
            <a:pPr marL="109728" indent="0">
              <a:buNone/>
            </a:pPr>
            <a:r>
              <a:rPr lang="cs-CZ" dirty="0">
                <a:solidFill>
                  <a:srgbClr val="FFFFFF"/>
                </a:solidFill>
              </a:rPr>
              <a:t>Po každé prezentaci následuje četba textu </a:t>
            </a:r>
          </a:p>
          <a:p>
            <a:pPr marL="109728" indent="0">
              <a:buNone/>
            </a:pPr>
            <a:r>
              <a:rPr lang="cs-CZ" dirty="0">
                <a:solidFill>
                  <a:srgbClr val="FFFFFF"/>
                </a:solidFill>
              </a:rPr>
              <a:t>konkrétního žánru a tvůrčí práce s textem </a:t>
            </a:r>
          </a:p>
          <a:p>
            <a:pPr marL="109728" indent="0">
              <a:buNone/>
            </a:pPr>
            <a:r>
              <a:rPr lang="cs-CZ" dirty="0">
                <a:solidFill>
                  <a:srgbClr val="FFFFFF"/>
                </a:solidFill>
              </a:rPr>
              <a:t>(možno využít texty s čítanky či dalších materiálů). </a:t>
            </a:r>
          </a:p>
        </p:txBody>
      </p:sp>
    </p:spTree>
    <p:extLst>
      <p:ext uri="{BB962C8B-B14F-4D97-AF65-F5344CB8AC3E}">
        <p14:creationId xmlns:p14="http://schemas.microsoft.com/office/powerpoint/2010/main" val="1627478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Smích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FQ\AppData\Local\Microsoft\Windows\Temporary Internet Files\Content.IE5\S7687CZ2\MC90042384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844824"/>
            <a:ext cx="3433004" cy="3711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9854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229600" cy="102214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Komedie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6805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FFFFFF"/>
                </a:solidFill>
              </a:rPr>
              <a:t>Dramatický literární žánr </a:t>
            </a: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FFFFFF"/>
                </a:solidFill>
              </a:rPr>
              <a:t>Vznikla ve starověkém Řecku</a:t>
            </a: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FFFFFF"/>
                </a:solidFill>
              </a:rPr>
              <a:t>Hra s veselým obsahem, ukazující veselý život, dospívá ke šťastnému konci</a:t>
            </a:r>
          </a:p>
        </p:txBody>
      </p:sp>
    </p:spTree>
    <p:extLst>
      <p:ext uri="{BB962C8B-B14F-4D97-AF65-F5344CB8AC3E}">
        <p14:creationId xmlns:p14="http://schemas.microsoft.com/office/powerpoint/2010/main" val="829712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296144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Autoři</a:t>
            </a:r>
            <a:endParaRPr lang="cs-CZ" sz="6000" b="1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>
            <a:off x="467544" y="2132857"/>
            <a:ext cx="8229600" cy="31683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400" b="1" dirty="0" err="1" smtClean="0">
                <a:solidFill>
                  <a:srgbClr val="FFFFFF"/>
                </a:solidFill>
              </a:rPr>
              <a:t>Moliére</a:t>
            </a:r>
            <a:r>
              <a:rPr lang="cs-CZ" sz="4400" b="1" dirty="0" smtClean="0">
                <a:solidFill>
                  <a:srgbClr val="FFFFFF"/>
                </a:solidFill>
              </a:rPr>
              <a:t>: Lakomec</a:t>
            </a:r>
          </a:p>
          <a:p>
            <a:pPr>
              <a:buFont typeface="Wingdings" pitchFamily="2" charset="2"/>
              <a:buChar char="§"/>
            </a:pPr>
            <a:r>
              <a:rPr lang="cs-CZ" sz="4400" b="1" dirty="0" smtClean="0">
                <a:solidFill>
                  <a:srgbClr val="FFFFFF"/>
                </a:solidFill>
              </a:rPr>
              <a:t>Václav Kliment Klicpera</a:t>
            </a:r>
          </a:p>
          <a:p>
            <a:pPr marL="0" indent="0">
              <a:buNone/>
            </a:pPr>
            <a:r>
              <a:rPr lang="cs-CZ" sz="4400" b="1" dirty="0">
                <a:solidFill>
                  <a:srgbClr val="FFFFFF"/>
                </a:solidFill>
              </a:rPr>
              <a:t> </a:t>
            </a:r>
            <a:r>
              <a:rPr lang="cs-CZ" sz="4400" b="1" dirty="0" smtClean="0">
                <a:solidFill>
                  <a:srgbClr val="FFFFFF"/>
                </a:solidFill>
              </a:rPr>
              <a:t>    </a:t>
            </a:r>
          </a:p>
          <a:p>
            <a:pPr>
              <a:buFont typeface="Wingdings" pitchFamily="2" charset="2"/>
              <a:buChar char="§"/>
            </a:pP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099594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0591"/>
            <a:ext cx="8229600" cy="806121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Opakování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20688"/>
            <a:ext cx="8229600" cy="612068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FF"/>
                </a:solidFill>
              </a:rPr>
              <a:t>1. </a:t>
            </a:r>
            <a:r>
              <a:rPr lang="cs-CZ" sz="2800" b="1" dirty="0">
                <a:solidFill>
                  <a:srgbClr val="FFFFFF"/>
                </a:solidFill>
              </a:rPr>
              <a:t>K</a:t>
            </a:r>
            <a:r>
              <a:rPr lang="cs-CZ" sz="2800" b="1" dirty="0" smtClean="0">
                <a:solidFill>
                  <a:srgbClr val="FFFFFF"/>
                </a:solidFill>
              </a:rPr>
              <a:t>omedie je útvar: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FFFF"/>
                </a:solidFill>
              </a:rPr>
              <a:t>    a) lyrický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FFFF"/>
                </a:solidFill>
              </a:rPr>
              <a:t>    b) dramatický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FFFF"/>
                </a:solidFill>
              </a:rPr>
              <a:t> </a:t>
            </a:r>
            <a:r>
              <a:rPr lang="cs-CZ" sz="2800" dirty="0" smtClean="0">
                <a:solidFill>
                  <a:srgbClr val="FFFFFF"/>
                </a:solidFill>
              </a:rPr>
              <a:t>   c) epický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FF"/>
                </a:solidFill>
              </a:rPr>
              <a:t>2. Vyber správné tvrzení: Komedie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FFFF"/>
                </a:solidFill>
              </a:rPr>
              <a:t> </a:t>
            </a:r>
            <a:r>
              <a:rPr lang="cs-CZ" sz="2800" dirty="0" smtClean="0">
                <a:solidFill>
                  <a:srgbClr val="FFFFFF"/>
                </a:solidFill>
              </a:rPr>
              <a:t>    a) je veršované vyprávění o hrdinech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FFFF"/>
                </a:solidFill>
              </a:rPr>
              <a:t> </a:t>
            </a:r>
            <a:r>
              <a:rPr lang="cs-CZ" sz="2800" dirty="0" smtClean="0">
                <a:solidFill>
                  <a:srgbClr val="FFFFFF"/>
                </a:solidFill>
              </a:rPr>
              <a:t>    b) je hra s vážným obsahem, v níž hrdina podléhá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FFFF"/>
                </a:solidFill>
              </a:rPr>
              <a:t> </a:t>
            </a:r>
            <a:r>
              <a:rPr lang="cs-CZ" sz="2800" dirty="0" smtClean="0">
                <a:solidFill>
                  <a:srgbClr val="FFFFFF"/>
                </a:solidFill>
              </a:rPr>
              <a:t>    c) ukazuje veselejší život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FF"/>
                </a:solidFill>
              </a:rPr>
              <a:t>3. </a:t>
            </a:r>
            <a:r>
              <a:rPr lang="cs-CZ" sz="2800" b="1" dirty="0" err="1" smtClean="0">
                <a:solidFill>
                  <a:srgbClr val="FFFFFF"/>
                </a:solidFill>
              </a:rPr>
              <a:t>Moliére</a:t>
            </a:r>
            <a:r>
              <a:rPr lang="cs-CZ" sz="2800" b="1" dirty="0" smtClean="0">
                <a:solidFill>
                  <a:srgbClr val="FFFFFF"/>
                </a:solidFill>
              </a:rPr>
              <a:t> napsal: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FFFF"/>
                </a:solidFill>
              </a:rPr>
              <a:t> </a:t>
            </a:r>
            <a:r>
              <a:rPr lang="cs-CZ" sz="2800" dirty="0" smtClean="0">
                <a:solidFill>
                  <a:srgbClr val="FFFFFF"/>
                </a:solidFill>
              </a:rPr>
              <a:t>    a) Chamtivec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FFFF"/>
                </a:solidFill>
              </a:rPr>
              <a:t> </a:t>
            </a:r>
            <a:r>
              <a:rPr lang="cs-CZ" sz="2800" dirty="0" smtClean="0">
                <a:solidFill>
                  <a:srgbClr val="FFFFFF"/>
                </a:solidFill>
              </a:rPr>
              <a:t>    b) Lakomec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FFFF"/>
                </a:solidFill>
              </a:rPr>
              <a:t> </a:t>
            </a:r>
            <a:r>
              <a:rPr lang="cs-CZ" sz="2800" dirty="0" smtClean="0">
                <a:solidFill>
                  <a:srgbClr val="FFFFFF"/>
                </a:solidFill>
              </a:rPr>
              <a:t>    c) Sobec</a:t>
            </a:r>
            <a:endParaRPr lang="cs-CZ" sz="2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83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20688"/>
            <a:ext cx="8229600" cy="806121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Správné řešení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32048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FF"/>
                </a:solidFill>
              </a:rPr>
              <a:t>1. </a:t>
            </a:r>
            <a:r>
              <a:rPr lang="cs-CZ" sz="2800" b="1" dirty="0">
                <a:solidFill>
                  <a:srgbClr val="FFFFFF"/>
                </a:solidFill>
              </a:rPr>
              <a:t>Komedie je útvar: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FFFF"/>
                </a:solidFill>
              </a:rPr>
              <a:t>        </a:t>
            </a:r>
            <a:r>
              <a:rPr lang="cs-CZ" sz="2800" dirty="0">
                <a:solidFill>
                  <a:srgbClr val="FFFFFF"/>
                </a:solidFill>
              </a:rPr>
              <a:t>b) </a:t>
            </a:r>
            <a:r>
              <a:rPr lang="cs-CZ" sz="2800" dirty="0" smtClean="0">
                <a:solidFill>
                  <a:srgbClr val="FFFFFF"/>
                </a:solidFill>
              </a:rPr>
              <a:t>dramatický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FFFF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rgbClr val="FFFFFF"/>
                </a:solidFill>
              </a:rPr>
              <a:t>2</a:t>
            </a:r>
            <a:r>
              <a:rPr lang="cs-CZ" sz="2800" b="1" dirty="0">
                <a:solidFill>
                  <a:srgbClr val="FFFFFF"/>
                </a:solidFill>
              </a:rPr>
              <a:t>. Vyber správné tvrzení: Komedie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FFFF"/>
                </a:solidFill>
              </a:rPr>
              <a:t>   </a:t>
            </a:r>
            <a:r>
              <a:rPr lang="cs-CZ" sz="2800" dirty="0" smtClean="0">
                <a:solidFill>
                  <a:srgbClr val="FFFFFF"/>
                </a:solidFill>
              </a:rPr>
              <a:t>    </a:t>
            </a:r>
            <a:r>
              <a:rPr lang="cs-CZ" sz="2800" dirty="0">
                <a:solidFill>
                  <a:srgbClr val="FFFFFF"/>
                </a:solidFill>
              </a:rPr>
              <a:t>c) ukazuje veselejší život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FFFF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rgbClr val="FFFFFF"/>
                </a:solidFill>
              </a:rPr>
              <a:t> </a:t>
            </a:r>
            <a:r>
              <a:rPr lang="cs-CZ" sz="2800" b="1" dirty="0" smtClean="0">
                <a:solidFill>
                  <a:srgbClr val="FFFFFF"/>
                </a:solidFill>
              </a:rPr>
              <a:t>3. </a:t>
            </a:r>
            <a:r>
              <a:rPr lang="cs-CZ" sz="2800" b="1" dirty="0" err="1">
                <a:solidFill>
                  <a:srgbClr val="FFFFFF"/>
                </a:solidFill>
              </a:rPr>
              <a:t>Moliére</a:t>
            </a:r>
            <a:r>
              <a:rPr lang="cs-CZ" sz="2800" b="1" dirty="0">
                <a:solidFill>
                  <a:srgbClr val="FFFFFF"/>
                </a:solidFill>
              </a:rPr>
              <a:t> napsal: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FFFF"/>
                </a:solidFill>
              </a:rPr>
              <a:t>      b) Lakomec</a:t>
            </a:r>
          </a:p>
        </p:txBody>
      </p:sp>
    </p:spTree>
    <p:extLst>
      <p:ext uri="{BB962C8B-B14F-4D97-AF65-F5344CB8AC3E}">
        <p14:creationId xmlns:p14="http://schemas.microsoft.com/office/powerpoint/2010/main" val="524620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340768"/>
            <a:ext cx="1882552" cy="1143000"/>
          </a:xfrm>
        </p:spPr>
        <p:txBody>
          <a:bodyPr/>
          <a:lstStyle/>
          <a:p>
            <a:pPr algn="l"/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420888"/>
            <a:ext cx="8229600" cy="3528392"/>
          </a:xfrm>
        </p:spPr>
        <p:txBody>
          <a:bodyPr>
            <a:normAutofit/>
          </a:bodyPr>
          <a:lstStyle/>
          <a:p>
            <a:r>
              <a:rPr lang="cs-CZ" dirty="0"/>
              <a:t>Celý materiál byl vytvořen autorem </a:t>
            </a:r>
            <a:r>
              <a:rPr lang="cs-CZ" dirty="0" smtClean="0"/>
              <a:t>dne25.4.2012.</a:t>
            </a:r>
          </a:p>
          <a:p>
            <a:r>
              <a:rPr lang="cs-CZ" dirty="0" smtClean="0"/>
              <a:t>Obrázek byl použit z otevřené galérie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Office. Microsoft. </a:t>
            </a:r>
            <a:r>
              <a:rPr lang="cs-CZ" dirty="0" err="1"/>
              <a:t>c</a:t>
            </a:r>
            <a:r>
              <a:rPr lang="cs-CZ" dirty="0" err="1" smtClean="0"/>
              <a:t>om</a:t>
            </a:r>
            <a:r>
              <a:rPr lang="cs-CZ" dirty="0" smtClean="0"/>
              <a:t> </a:t>
            </a:r>
            <a:r>
              <a:rPr lang="cs-CZ" smtClean="0"/>
              <a:t>dne 25.4.2012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385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24">
      <a:dk1>
        <a:sysClr val="windowText" lastClr="000000"/>
      </a:dk1>
      <a:lt1>
        <a:srgbClr val="FFADAD"/>
      </a:lt1>
      <a:dk2>
        <a:srgbClr val="5A6378"/>
      </a:dk2>
      <a:lt2>
        <a:srgbClr val="00843C"/>
      </a:lt2>
      <a:accent1>
        <a:srgbClr val="F0AD00"/>
      </a:accent1>
      <a:accent2>
        <a:srgbClr val="60B5CC"/>
      </a:accent2>
      <a:accent3>
        <a:srgbClr val="E66C7D"/>
      </a:accent3>
      <a:accent4>
        <a:srgbClr val="C0C0C0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472</TotalTime>
  <Words>235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Smích</vt:lpstr>
      <vt:lpstr>Komedie</vt:lpstr>
      <vt:lpstr>Autoři</vt:lpstr>
      <vt:lpstr>Opakování</vt:lpstr>
      <vt:lpstr>Správné 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116</cp:revision>
  <dcterms:created xsi:type="dcterms:W3CDTF">2011-09-10T16:31:29Z</dcterms:created>
  <dcterms:modified xsi:type="dcterms:W3CDTF">2012-05-07T17:57:53Z</dcterms:modified>
</cp:coreProperties>
</file>