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7" r:id="rId2"/>
    <p:sldId id="259" r:id="rId3"/>
    <p:sldId id="269" r:id="rId4"/>
    <p:sldId id="260" r:id="rId5"/>
    <p:sldId id="262" r:id="rId6"/>
    <p:sldId id="267" r:id="rId7"/>
    <p:sldId id="268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smtClean="0"/>
            <a:t>NÁZEV:VY_32_INOVACE_17: </a:t>
          </a:r>
          <a:r>
            <a:rPr lang="cs-CZ" sz="2000" dirty="0" smtClean="0"/>
            <a:t>Literární druhy a žánry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Benešov, příspěvková organ.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et Bc. Michaela Bumbová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Literární žánr – </a:t>
          </a:r>
          <a:r>
            <a:rPr lang="cs-CZ" sz="2000" b="1" dirty="0" smtClean="0"/>
            <a:t>Činohra</a:t>
          </a:r>
          <a:endParaRPr lang="cs-CZ" sz="2000" b="1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 custLinFactNeighborX="-765" custLinFactNeighborY="1213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 custLinFactNeighborX="-765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1B9E4C8-7A17-4499-A21A-958A622848EF}" type="presOf" srcId="{D1D4F407-5343-4D3F-B5B9-D407B03CAEB4}" destId="{AED2198E-93D5-4001-81B4-73124B309672}" srcOrd="1" destOrd="0" presId="urn:microsoft.com/office/officeart/2005/8/layout/target3"/>
    <dgm:cxn modelId="{3B05F62E-99A0-4663-94DA-CC0343B260A6}" type="presOf" srcId="{B651F6E3-6281-48DB-9319-2AEAFDAE7572}" destId="{619D679B-A015-4ECF-8348-D1034C574F40}" srcOrd="0" destOrd="0" presId="urn:microsoft.com/office/officeart/2005/8/layout/target3"/>
    <dgm:cxn modelId="{4F7DB0BC-71B5-49A2-9B63-49FF59FFD6BF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152EC2A4-F1A8-4F85-B6F1-7D765608FFFE}" type="presOf" srcId="{D8197B8C-B260-4A16-BDF4-0947B075E274}" destId="{5A5FFA88-C948-4069-8E93-59FA12366E83}" srcOrd="1" destOrd="0" presId="urn:microsoft.com/office/officeart/2005/8/layout/target3"/>
    <dgm:cxn modelId="{4C3B027F-2404-4CAB-B7A8-50EF65CA611B}" type="presOf" srcId="{B651F6E3-6281-48DB-9319-2AEAFDAE7572}" destId="{6BB5E863-4638-4E1D-BFDE-399D028AC4ED}" srcOrd="1" destOrd="0" presId="urn:microsoft.com/office/officeart/2005/8/layout/target3"/>
    <dgm:cxn modelId="{B0DEE932-45D0-4891-AFC7-DB940E800433}" type="presOf" srcId="{D1D4F407-5343-4D3F-B5B9-D407B03CAEB4}" destId="{D005CE8C-CC26-4C3E-AC11-E15060ECD759}" srcOrd="0" destOrd="0" presId="urn:microsoft.com/office/officeart/2005/8/layout/target3"/>
    <dgm:cxn modelId="{E8CFC131-08BC-4384-A040-5D1C8DD5B2B8}" type="presOf" srcId="{D1B46980-6531-4606-95E6-44980827E919}" destId="{2BE915AB-18AA-4053-B92C-3BFC9ED204BB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4CEA0389-3FBA-45C5-8D27-C470185FD5FF}" type="presOf" srcId="{D1B46980-6531-4606-95E6-44980827E919}" destId="{6140AFEC-043D-4C43-A2F9-D0F5331DF3A3}" srcOrd="0" destOrd="0" presId="urn:microsoft.com/office/officeart/2005/8/layout/target3"/>
    <dgm:cxn modelId="{65042600-0A2C-40AC-9260-53A33F522F36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F56388F-1EBD-4501-9719-A6AD698B3CDD}" type="presOf" srcId="{757F3AB3-0718-4624-B441-E567A8F0AB56}" destId="{333A1088-737F-45CB-B68E-254E46348037}" srcOrd="0" destOrd="0" presId="urn:microsoft.com/office/officeart/2005/8/layout/target3"/>
    <dgm:cxn modelId="{510B69FD-6045-4FF7-BE57-4920448A135F}" type="presOf" srcId="{4C35D32F-0EAB-4CD7-82EE-45574DC2A586}" destId="{8BEBB6EC-1DAA-4CAC-8A25-BC0FCBD5DBD5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F1469F4C-E154-4386-9F9A-C08A9DF67914}" type="presParOf" srcId="{333A1088-737F-45CB-B68E-254E46348037}" destId="{F5ABB229-8D3B-4694-996A-96F23CF14429}" srcOrd="0" destOrd="0" presId="urn:microsoft.com/office/officeart/2005/8/layout/target3"/>
    <dgm:cxn modelId="{FAF84B57-0D44-47FF-803D-F27BD3A31858}" type="presParOf" srcId="{333A1088-737F-45CB-B68E-254E46348037}" destId="{F41139FD-01EE-4571-8B17-4FB00FC51163}" srcOrd="1" destOrd="0" presId="urn:microsoft.com/office/officeart/2005/8/layout/target3"/>
    <dgm:cxn modelId="{92BDE242-FD35-453E-8E44-8A6230141A40}" type="presParOf" srcId="{333A1088-737F-45CB-B68E-254E46348037}" destId="{D005CE8C-CC26-4C3E-AC11-E15060ECD759}" srcOrd="2" destOrd="0" presId="urn:microsoft.com/office/officeart/2005/8/layout/target3"/>
    <dgm:cxn modelId="{D2987361-F579-48B8-AEBB-B162970ED4F9}" type="presParOf" srcId="{333A1088-737F-45CB-B68E-254E46348037}" destId="{2C702D82-9B77-49B7-9568-BB8EB47C3372}" srcOrd="3" destOrd="0" presId="urn:microsoft.com/office/officeart/2005/8/layout/target3"/>
    <dgm:cxn modelId="{DF87A09A-2EC0-4C5D-9A57-0AC93E0870E7}" type="presParOf" srcId="{333A1088-737F-45CB-B68E-254E46348037}" destId="{A52A0455-90FF-4808-ABD0-F02540D31D5A}" srcOrd="4" destOrd="0" presId="urn:microsoft.com/office/officeart/2005/8/layout/target3"/>
    <dgm:cxn modelId="{9992E71F-FD2F-49CB-A486-D32C9346247F}" type="presParOf" srcId="{333A1088-737F-45CB-B68E-254E46348037}" destId="{6140AFEC-043D-4C43-A2F9-D0F5331DF3A3}" srcOrd="5" destOrd="0" presId="urn:microsoft.com/office/officeart/2005/8/layout/target3"/>
    <dgm:cxn modelId="{BD9152E2-6C4B-4C7B-9166-37FA93192A6E}" type="presParOf" srcId="{333A1088-737F-45CB-B68E-254E46348037}" destId="{9358AC05-5D7D-4327-9F80-1AD486AEA664}" srcOrd="6" destOrd="0" presId="urn:microsoft.com/office/officeart/2005/8/layout/target3"/>
    <dgm:cxn modelId="{ED99A4E0-C46B-4066-8060-DAF48690C472}" type="presParOf" srcId="{333A1088-737F-45CB-B68E-254E46348037}" destId="{313FC574-E1CD-4FB4-B054-0B805CE0447D}" srcOrd="7" destOrd="0" presId="urn:microsoft.com/office/officeart/2005/8/layout/target3"/>
    <dgm:cxn modelId="{BD73A0C0-32C8-4C52-B5A1-A744DFEAF19A}" type="presParOf" srcId="{333A1088-737F-45CB-B68E-254E46348037}" destId="{619D679B-A015-4ECF-8348-D1034C574F40}" srcOrd="8" destOrd="0" presId="urn:microsoft.com/office/officeart/2005/8/layout/target3"/>
    <dgm:cxn modelId="{E5C4B56F-1BD4-4876-9750-F2557541E954}" type="presParOf" srcId="{333A1088-737F-45CB-B68E-254E46348037}" destId="{322283A8-4A27-4CDA-BAE3-F381106A9174}" srcOrd="9" destOrd="0" presId="urn:microsoft.com/office/officeart/2005/8/layout/target3"/>
    <dgm:cxn modelId="{D93A19CF-90AA-4B2D-A432-BD45E0268580}" type="presParOf" srcId="{333A1088-737F-45CB-B68E-254E46348037}" destId="{FFC9F71D-1B4F-4AD9-A4A6-86ADEFC8AF5C}" srcOrd="10" destOrd="0" presId="urn:microsoft.com/office/officeart/2005/8/layout/target3"/>
    <dgm:cxn modelId="{473A018A-658D-4D12-8400-8621AB128275}" type="presParOf" srcId="{333A1088-737F-45CB-B68E-254E46348037}" destId="{25B08C86-7E15-44DC-BE7F-FFB55DD49D12}" srcOrd="11" destOrd="0" presId="urn:microsoft.com/office/officeart/2005/8/layout/target3"/>
    <dgm:cxn modelId="{32D96266-B4B4-4B27-BEA8-6BC507BAA386}" type="presParOf" srcId="{333A1088-737F-45CB-B68E-254E46348037}" destId="{76644BE8-9D7C-4C09-B250-3D10AF48CBB7}" srcOrd="12" destOrd="0" presId="urn:microsoft.com/office/officeart/2005/8/layout/target3"/>
    <dgm:cxn modelId="{4FA7C342-8034-4AC1-8FB6-E7A1123BFCF4}" type="presParOf" srcId="{333A1088-737F-45CB-B68E-254E46348037}" destId="{EE85B701-7295-41C0-BA7A-34D3756A2AE6}" srcOrd="13" destOrd="0" presId="urn:microsoft.com/office/officeart/2005/8/layout/target3"/>
    <dgm:cxn modelId="{25ADCBF1-72C1-4376-ABDA-8F74FCBA6F21}" type="presParOf" srcId="{333A1088-737F-45CB-B68E-254E46348037}" destId="{8BEBB6EC-1DAA-4CAC-8A25-BC0FCBD5DBD5}" srcOrd="14" destOrd="0" presId="urn:microsoft.com/office/officeart/2005/8/layout/target3"/>
    <dgm:cxn modelId="{4B813D2E-1BE6-4428-AA14-29714997F9EF}" type="presParOf" srcId="{333A1088-737F-45CB-B68E-254E46348037}" destId="{AED2198E-93D5-4001-81B4-73124B309672}" srcOrd="15" destOrd="0" presId="urn:microsoft.com/office/officeart/2005/8/layout/target3"/>
    <dgm:cxn modelId="{58FA6B89-803F-4B9E-BDE4-17AB61FF96D6}" type="presParOf" srcId="{333A1088-737F-45CB-B68E-254E46348037}" destId="{2BE915AB-18AA-4053-B92C-3BFC9ED204BB}" srcOrd="16" destOrd="0" presId="urn:microsoft.com/office/officeart/2005/8/layout/target3"/>
    <dgm:cxn modelId="{7EB2D82D-9BDC-4A3A-B7BF-CC065C5E31DB}" type="presParOf" srcId="{333A1088-737F-45CB-B68E-254E46348037}" destId="{6BB5E863-4638-4E1D-BFDE-399D028AC4ED}" srcOrd="17" destOrd="0" presId="urn:microsoft.com/office/officeart/2005/8/layout/target3"/>
    <dgm:cxn modelId="{826145DB-C8A9-43A2-95AA-21597863A691}" type="presParOf" srcId="{333A1088-737F-45CB-B68E-254E46348037}" destId="{5A5FFA88-C948-4069-8E93-59FA12366E83}" srcOrd="18" destOrd="0" presId="urn:microsoft.com/office/officeart/2005/8/layout/target3"/>
    <dgm:cxn modelId="{1340BCFE-223F-44A1-A395-76A06E2D211E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Benešov, příspěvková organ.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24143" y="432048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et Bc. Michaela Bumbová</a:t>
          </a:r>
          <a:endParaRPr lang="cs-CZ" sz="2000" kern="1200" dirty="0"/>
        </a:p>
      </dsp:txBody>
      <dsp:txXfrm>
        <a:off x="1224143" y="432048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24143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NÁZEV:VY_32_INOVACE_17: </a:t>
          </a:r>
          <a:r>
            <a:rPr lang="cs-CZ" sz="2000" kern="1200" dirty="0" smtClean="0"/>
            <a:t>Literární druhy a žánry</a:t>
          </a:r>
          <a:endParaRPr lang="cs-CZ" sz="2000" kern="1200" dirty="0"/>
        </a:p>
      </dsp:txBody>
      <dsp:txXfrm>
        <a:off x="1224143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Literární žánr – </a:t>
          </a:r>
          <a:r>
            <a:rPr lang="cs-CZ" sz="2000" b="1" kern="1200" dirty="0" smtClean="0"/>
            <a:t>Činohra</a:t>
          </a:r>
          <a:endParaRPr lang="cs-CZ" sz="2000" b="1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04924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3693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5848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72294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7.5.2012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78610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7.5.2012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17251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7.5.2012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3680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81152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801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1118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11767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FDA36B-3238-4BEF-8E74-84D5C31F1FF9}" type="datetimeFigureOut">
              <a:rPr lang="cs-CZ" smtClean="0"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24315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244551117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065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476672"/>
            <a:ext cx="2890664" cy="1143000"/>
          </a:xfrm>
        </p:spPr>
        <p:txBody>
          <a:bodyPr/>
          <a:lstStyle/>
          <a:p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Anotace</a:t>
            </a:r>
            <a:endParaRPr lang="cs-CZ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569371"/>
          </a:xfrm>
          <a:noFill/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cs-CZ" dirty="0" smtClean="0">
                <a:solidFill>
                  <a:srgbClr val="FFFFFF"/>
                </a:solidFill>
              </a:rPr>
              <a:t>Materiál </a:t>
            </a:r>
            <a:r>
              <a:rPr lang="cs-CZ" dirty="0">
                <a:solidFill>
                  <a:srgbClr val="FFFFFF"/>
                </a:solidFill>
              </a:rPr>
              <a:t>slouží jako pomůcka při seznamování žáků s literárními druhy a žánry.</a:t>
            </a:r>
          </a:p>
          <a:p>
            <a:pPr marL="109728" indent="0">
              <a:buNone/>
            </a:pPr>
            <a:r>
              <a:rPr lang="cs-CZ" dirty="0">
                <a:solidFill>
                  <a:srgbClr val="FFFFFF"/>
                </a:solidFill>
              </a:rPr>
              <a:t>Lze jej využít jako zápis do sešitu.</a:t>
            </a:r>
          </a:p>
          <a:p>
            <a:pPr marL="109728" indent="0">
              <a:buNone/>
            </a:pPr>
            <a:r>
              <a:rPr lang="cs-CZ" dirty="0">
                <a:solidFill>
                  <a:srgbClr val="FFFFFF"/>
                </a:solidFill>
              </a:rPr>
              <a:t>Po každé prezentaci následuje četba textu </a:t>
            </a:r>
          </a:p>
          <a:p>
            <a:pPr marL="109728" indent="0">
              <a:buNone/>
            </a:pPr>
            <a:r>
              <a:rPr lang="cs-CZ" dirty="0">
                <a:solidFill>
                  <a:srgbClr val="FFFFFF"/>
                </a:solidFill>
              </a:rPr>
              <a:t>konkrétního žánru a tvůrčí práce s textem </a:t>
            </a:r>
          </a:p>
          <a:p>
            <a:pPr marL="109728" indent="0">
              <a:buNone/>
            </a:pPr>
            <a:r>
              <a:rPr lang="cs-CZ" dirty="0">
                <a:solidFill>
                  <a:srgbClr val="FFFFFF"/>
                </a:solidFill>
              </a:rPr>
              <a:t>(možno využít texty s čítanky či dalších materiálů). </a:t>
            </a:r>
          </a:p>
        </p:txBody>
      </p:sp>
    </p:spTree>
    <p:extLst>
      <p:ext uri="{BB962C8B-B14F-4D97-AF65-F5344CB8AC3E}">
        <p14:creationId xmlns:p14="http://schemas.microsoft.com/office/powerpoint/2010/main" val="1627478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600" b="1" dirty="0" smtClean="0"/>
              <a:t>Běžný život</a:t>
            </a:r>
            <a:endParaRPr lang="cs-CZ" sz="6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" name="Picture 2" descr="C:\Users\08FQ\AppData\Local\Microsoft\Windows\Temporary Internet Files\Content.IE5\K0O7W0UI\MC90008903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764" y="1556792"/>
            <a:ext cx="5196696" cy="4536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9854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229600" cy="1022145"/>
          </a:xfrm>
        </p:spPr>
        <p:txBody>
          <a:bodyPr>
            <a:normAutofit/>
          </a:bodyPr>
          <a:lstStyle/>
          <a:p>
            <a:r>
              <a:rPr lang="cs-CZ" sz="6000" b="1" dirty="0" smtClean="0"/>
              <a:t>Činohra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628800"/>
            <a:ext cx="8229600" cy="468052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4000" b="1" dirty="0" smtClean="0">
                <a:solidFill>
                  <a:srgbClr val="FFFFFF"/>
                </a:solidFill>
              </a:rPr>
              <a:t>Dramatický literární žánr </a:t>
            </a:r>
          </a:p>
          <a:p>
            <a:pPr>
              <a:buFont typeface="Wingdings" pitchFamily="2" charset="2"/>
              <a:buChar char="§"/>
            </a:pPr>
            <a:r>
              <a:rPr lang="cs-CZ" sz="4000" b="1" dirty="0" smtClean="0">
                <a:solidFill>
                  <a:srgbClr val="FFFFFF"/>
                </a:solidFill>
              </a:rPr>
              <a:t>Vznikla v 18. století</a:t>
            </a:r>
          </a:p>
          <a:p>
            <a:pPr>
              <a:buFont typeface="Wingdings" pitchFamily="2" charset="2"/>
              <a:buChar char="§"/>
            </a:pPr>
            <a:r>
              <a:rPr lang="cs-CZ" sz="4000" b="1" dirty="0" smtClean="0">
                <a:solidFill>
                  <a:srgbClr val="FFFFFF"/>
                </a:solidFill>
              </a:rPr>
              <a:t>Hra s vážným námětem, zachycuje běžný život, jejími hrdiny jsou obyčejní lidé</a:t>
            </a:r>
          </a:p>
        </p:txBody>
      </p:sp>
    </p:spTree>
    <p:extLst>
      <p:ext uri="{BB962C8B-B14F-4D97-AF65-F5344CB8AC3E}">
        <p14:creationId xmlns:p14="http://schemas.microsoft.com/office/powerpoint/2010/main" val="829712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Nadpis 12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296144"/>
          </a:xfrm>
        </p:spPr>
        <p:txBody>
          <a:bodyPr>
            <a:normAutofit/>
          </a:bodyPr>
          <a:lstStyle/>
          <a:p>
            <a:r>
              <a:rPr lang="cs-CZ" sz="6000" b="1" dirty="0" smtClean="0"/>
              <a:t>Autor</a:t>
            </a:r>
            <a:endParaRPr lang="cs-CZ" sz="6000" b="1" dirty="0"/>
          </a:p>
        </p:txBody>
      </p:sp>
      <p:sp>
        <p:nvSpPr>
          <p:cNvPr id="14" name="Zástupný symbol pro obsah 13"/>
          <p:cNvSpPr>
            <a:spLocks noGrp="1"/>
          </p:cNvSpPr>
          <p:nvPr>
            <p:ph idx="1"/>
          </p:nvPr>
        </p:nvSpPr>
        <p:spPr>
          <a:xfrm>
            <a:off x="467544" y="2132857"/>
            <a:ext cx="8229600" cy="316835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4400" b="1" dirty="0" smtClean="0">
                <a:solidFill>
                  <a:srgbClr val="FFFFFF"/>
                </a:solidFill>
              </a:rPr>
              <a:t>Karel Čapek: Věc </a:t>
            </a:r>
            <a:r>
              <a:rPr lang="cs-CZ" sz="4400" b="1" dirty="0" err="1" smtClean="0">
                <a:solidFill>
                  <a:srgbClr val="FFFFFF"/>
                </a:solidFill>
              </a:rPr>
              <a:t>Makropulos</a:t>
            </a:r>
            <a:r>
              <a:rPr lang="cs-CZ" sz="4400" b="1" dirty="0" smtClean="0">
                <a:solidFill>
                  <a:srgbClr val="FFFFFF"/>
                </a:solidFill>
              </a:rPr>
              <a:t>,   </a:t>
            </a:r>
          </a:p>
          <a:p>
            <a:pPr marL="0" indent="0">
              <a:buNone/>
            </a:pPr>
            <a:r>
              <a:rPr lang="cs-CZ" sz="4400" b="1" dirty="0">
                <a:solidFill>
                  <a:srgbClr val="FFFFFF"/>
                </a:solidFill>
              </a:rPr>
              <a:t> </a:t>
            </a:r>
            <a:r>
              <a:rPr lang="cs-CZ" sz="4400" b="1" dirty="0" smtClean="0">
                <a:solidFill>
                  <a:srgbClr val="FFFFFF"/>
                </a:solidFill>
              </a:rPr>
              <a:t>                          </a:t>
            </a:r>
            <a:r>
              <a:rPr lang="cs-CZ" sz="4400" b="1" smtClean="0">
                <a:solidFill>
                  <a:srgbClr val="FFFFFF"/>
                </a:solidFill>
              </a:rPr>
              <a:t>Bílá nemoc        </a:t>
            </a:r>
            <a:endParaRPr lang="cs-CZ" sz="4400" b="1" dirty="0"/>
          </a:p>
        </p:txBody>
      </p:sp>
    </p:spTree>
    <p:extLst>
      <p:ext uri="{BB962C8B-B14F-4D97-AF65-F5344CB8AC3E}">
        <p14:creationId xmlns:p14="http://schemas.microsoft.com/office/powerpoint/2010/main" val="1099594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30591"/>
            <a:ext cx="8229600" cy="806121"/>
          </a:xfrm>
        </p:spPr>
        <p:txBody>
          <a:bodyPr>
            <a:normAutofit fontScale="90000"/>
          </a:bodyPr>
          <a:lstStyle/>
          <a:p>
            <a:r>
              <a:rPr lang="cs-CZ" sz="6000" b="1" dirty="0" smtClean="0"/>
              <a:t>Opakování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620688"/>
            <a:ext cx="8229600" cy="6120680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800" b="1" dirty="0" smtClean="0">
                <a:solidFill>
                  <a:srgbClr val="FFFFFF"/>
                </a:solidFill>
              </a:rPr>
              <a:t>1. Činohra je útvar: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rgbClr val="FFFFFF"/>
                </a:solidFill>
              </a:rPr>
              <a:t>    a) epický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rgbClr val="FFFFFF"/>
                </a:solidFill>
              </a:rPr>
              <a:t>    b) lyrický</a:t>
            </a:r>
          </a:p>
          <a:p>
            <a:pPr marL="0" indent="0">
              <a:buNone/>
            </a:pPr>
            <a:r>
              <a:rPr lang="cs-CZ" sz="2800" dirty="0">
                <a:solidFill>
                  <a:srgbClr val="FFFFFF"/>
                </a:solidFill>
              </a:rPr>
              <a:t> </a:t>
            </a:r>
            <a:r>
              <a:rPr lang="cs-CZ" sz="2800" dirty="0" smtClean="0">
                <a:solidFill>
                  <a:srgbClr val="FFFFFF"/>
                </a:solidFill>
              </a:rPr>
              <a:t>   c) dramatický</a:t>
            </a:r>
          </a:p>
          <a:p>
            <a:pPr>
              <a:buFont typeface="Wingdings" pitchFamily="2" charset="2"/>
              <a:buChar char="§"/>
            </a:pPr>
            <a:r>
              <a:rPr lang="cs-CZ" sz="2800" b="1" dirty="0" smtClean="0">
                <a:solidFill>
                  <a:srgbClr val="FFFFFF"/>
                </a:solidFill>
              </a:rPr>
              <a:t>2. Vyber správné tvrzení: Činohra</a:t>
            </a:r>
          </a:p>
          <a:p>
            <a:pPr marL="0" indent="0">
              <a:buNone/>
            </a:pPr>
            <a:r>
              <a:rPr lang="cs-CZ" sz="2800" dirty="0">
                <a:solidFill>
                  <a:srgbClr val="FFFFFF"/>
                </a:solidFill>
              </a:rPr>
              <a:t> </a:t>
            </a:r>
            <a:r>
              <a:rPr lang="cs-CZ" sz="2800" dirty="0" smtClean="0">
                <a:solidFill>
                  <a:srgbClr val="FFFFFF"/>
                </a:solidFill>
              </a:rPr>
              <a:t>    a) zachycuje běžný život</a:t>
            </a:r>
          </a:p>
          <a:p>
            <a:pPr marL="0" indent="0">
              <a:buNone/>
            </a:pPr>
            <a:r>
              <a:rPr lang="cs-CZ" sz="2800" dirty="0">
                <a:solidFill>
                  <a:srgbClr val="FFFFFF"/>
                </a:solidFill>
              </a:rPr>
              <a:t> </a:t>
            </a:r>
            <a:r>
              <a:rPr lang="cs-CZ" sz="2800" dirty="0" smtClean="0">
                <a:solidFill>
                  <a:srgbClr val="FFFFFF"/>
                </a:solidFill>
              </a:rPr>
              <a:t>    b) vypovídá o životě herců</a:t>
            </a:r>
          </a:p>
          <a:p>
            <a:pPr marL="0" indent="0">
              <a:buNone/>
            </a:pPr>
            <a:r>
              <a:rPr lang="cs-CZ" sz="2800" dirty="0">
                <a:solidFill>
                  <a:srgbClr val="FFFFFF"/>
                </a:solidFill>
              </a:rPr>
              <a:t> </a:t>
            </a:r>
            <a:r>
              <a:rPr lang="cs-CZ" sz="2800" dirty="0" smtClean="0">
                <a:solidFill>
                  <a:srgbClr val="FFFFFF"/>
                </a:solidFill>
              </a:rPr>
              <a:t>    c) má rozsáhlý děj, vystupuje v ní hodně postav</a:t>
            </a:r>
          </a:p>
          <a:p>
            <a:pPr>
              <a:buFont typeface="Wingdings" pitchFamily="2" charset="2"/>
              <a:buChar char="§"/>
            </a:pPr>
            <a:r>
              <a:rPr lang="cs-CZ" sz="2800" b="1" dirty="0" smtClean="0">
                <a:solidFill>
                  <a:srgbClr val="FFFFFF"/>
                </a:solidFill>
              </a:rPr>
              <a:t>3. Karel Čapek napsal:</a:t>
            </a:r>
          </a:p>
          <a:p>
            <a:pPr marL="0" indent="0">
              <a:buNone/>
            </a:pPr>
            <a:r>
              <a:rPr lang="cs-CZ" sz="2800" dirty="0">
                <a:solidFill>
                  <a:srgbClr val="FFFFFF"/>
                </a:solidFill>
              </a:rPr>
              <a:t> </a:t>
            </a:r>
            <a:r>
              <a:rPr lang="cs-CZ" sz="2800" dirty="0" smtClean="0">
                <a:solidFill>
                  <a:srgbClr val="FFFFFF"/>
                </a:solidFill>
              </a:rPr>
              <a:t>    a) Žlutá nemoc</a:t>
            </a:r>
          </a:p>
          <a:p>
            <a:pPr marL="0" indent="0">
              <a:buNone/>
            </a:pPr>
            <a:r>
              <a:rPr lang="cs-CZ" sz="2800" dirty="0">
                <a:solidFill>
                  <a:srgbClr val="FFFFFF"/>
                </a:solidFill>
              </a:rPr>
              <a:t> </a:t>
            </a:r>
            <a:r>
              <a:rPr lang="cs-CZ" sz="2800" dirty="0" smtClean="0">
                <a:solidFill>
                  <a:srgbClr val="FFFFFF"/>
                </a:solidFill>
              </a:rPr>
              <a:t>    b) Bílá nemoc</a:t>
            </a:r>
          </a:p>
          <a:p>
            <a:pPr marL="0" indent="0">
              <a:buNone/>
            </a:pPr>
            <a:r>
              <a:rPr lang="cs-CZ" sz="2800" dirty="0">
                <a:solidFill>
                  <a:srgbClr val="FFFFFF"/>
                </a:solidFill>
              </a:rPr>
              <a:t> </a:t>
            </a:r>
            <a:r>
              <a:rPr lang="cs-CZ" sz="2800" dirty="0" smtClean="0">
                <a:solidFill>
                  <a:srgbClr val="FFFFFF"/>
                </a:solidFill>
              </a:rPr>
              <a:t>    c) Černá nemoc</a:t>
            </a:r>
            <a:endParaRPr lang="cs-CZ" sz="28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883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229600" cy="806121"/>
          </a:xfrm>
        </p:spPr>
        <p:txBody>
          <a:bodyPr>
            <a:normAutofit fontScale="90000"/>
          </a:bodyPr>
          <a:lstStyle/>
          <a:p>
            <a:r>
              <a:rPr lang="cs-CZ" sz="6000" b="1" dirty="0" smtClean="0"/>
              <a:t>Správné řešení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556792"/>
            <a:ext cx="8229600" cy="4320480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800" b="1" dirty="0" smtClean="0">
                <a:solidFill>
                  <a:srgbClr val="FFFFFF"/>
                </a:solidFill>
              </a:rPr>
              <a:t>1. </a:t>
            </a:r>
            <a:r>
              <a:rPr lang="cs-CZ" sz="2800" b="1" dirty="0">
                <a:solidFill>
                  <a:srgbClr val="FFFFFF"/>
                </a:solidFill>
              </a:rPr>
              <a:t>Činohra je útvar:</a:t>
            </a:r>
          </a:p>
          <a:p>
            <a:pPr marL="0" indent="0">
              <a:buNone/>
            </a:pPr>
            <a:r>
              <a:rPr lang="cs-CZ" sz="2800" dirty="0">
                <a:solidFill>
                  <a:srgbClr val="FFFFFF"/>
                </a:solidFill>
              </a:rPr>
              <a:t>        c) dramatický</a:t>
            </a:r>
          </a:p>
          <a:p>
            <a:pPr marL="0" indent="0">
              <a:buNone/>
            </a:pPr>
            <a:endParaRPr lang="cs-CZ" sz="2800" dirty="0" smtClean="0">
              <a:solidFill>
                <a:srgbClr val="FFFFFF"/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cs-CZ" sz="2800" b="1" dirty="0" smtClean="0">
                <a:solidFill>
                  <a:srgbClr val="FFFFFF"/>
                </a:solidFill>
              </a:rPr>
              <a:t>2</a:t>
            </a:r>
            <a:r>
              <a:rPr lang="cs-CZ" sz="2800" b="1" dirty="0">
                <a:solidFill>
                  <a:srgbClr val="FFFFFF"/>
                </a:solidFill>
              </a:rPr>
              <a:t>. Vyber správné tvrzení: Činohra</a:t>
            </a:r>
          </a:p>
          <a:p>
            <a:pPr marL="0" indent="0">
              <a:buNone/>
            </a:pPr>
            <a:r>
              <a:rPr lang="cs-CZ" sz="2800" dirty="0">
                <a:solidFill>
                  <a:srgbClr val="FFFFFF"/>
                </a:solidFill>
              </a:rPr>
              <a:t>        a) zachycuje běžný </a:t>
            </a:r>
            <a:r>
              <a:rPr lang="cs-CZ" sz="2800" dirty="0" smtClean="0">
                <a:solidFill>
                  <a:srgbClr val="FFFFFF"/>
                </a:solidFill>
              </a:rPr>
              <a:t>život</a:t>
            </a:r>
          </a:p>
          <a:p>
            <a:pPr marL="0" indent="0">
              <a:buNone/>
            </a:pPr>
            <a:endParaRPr lang="cs-CZ" sz="2800" dirty="0" smtClean="0">
              <a:solidFill>
                <a:srgbClr val="FFFFFF"/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cs-CZ" sz="2800" dirty="0" smtClean="0">
                <a:solidFill>
                  <a:srgbClr val="FFFFFF"/>
                </a:solidFill>
              </a:rPr>
              <a:t> </a:t>
            </a:r>
            <a:r>
              <a:rPr lang="cs-CZ" sz="2800" b="1" dirty="0" smtClean="0">
                <a:solidFill>
                  <a:srgbClr val="FFFFFF"/>
                </a:solidFill>
              </a:rPr>
              <a:t>3. </a:t>
            </a:r>
            <a:r>
              <a:rPr lang="cs-CZ" sz="2800" b="1" dirty="0">
                <a:solidFill>
                  <a:srgbClr val="FFFFFF"/>
                </a:solidFill>
              </a:rPr>
              <a:t>Karel Čapek napsal: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rgbClr val="FFFFFF"/>
                </a:solidFill>
              </a:rPr>
              <a:t>         </a:t>
            </a:r>
            <a:r>
              <a:rPr lang="cs-CZ" sz="2800" dirty="0">
                <a:solidFill>
                  <a:srgbClr val="FFFFFF"/>
                </a:solidFill>
              </a:rPr>
              <a:t>b) Bílá nemoc</a:t>
            </a:r>
          </a:p>
        </p:txBody>
      </p:sp>
    </p:spTree>
    <p:extLst>
      <p:ext uri="{BB962C8B-B14F-4D97-AF65-F5344CB8AC3E}">
        <p14:creationId xmlns:p14="http://schemas.microsoft.com/office/powerpoint/2010/main" val="524620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1340768"/>
            <a:ext cx="1882552" cy="1143000"/>
          </a:xfrm>
        </p:spPr>
        <p:txBody>
          <a:bodyPr/>
          <a:lstStyle/>
          <a:p>
            <a:pPr algn="l"/>
            <a:r>
              <a:rPr lang="cs-CZ" b="1" dirty="0" smtClean="0"/>
              <a:t>Citace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420888"/>
            <a:ext cx="8229600" cy="3528392"/>
          </a:xfrm>
        </p:spPr>
        <p:txBody>
          <a:bodyPr>
            <a:normAutofit/>
          </a:bodyPr>
          <a:lstStyle/>
          <a:p>
            <a:r>
              <a:rPr lang="cs-CZ" dirty="0"/>
              <a:t>Celý materiál byl vytvořen autorem </a:t>
            </a:r>
            <a:r>
              <a:rPr lang="cs-CZ" dirty="0" smtClean="0"/>
              <a:t>dne25.4.2012.</a:t>
            </a:r>
          </a:p>
          <a:p>
            <a:r>
              <a:rPr lang="cs-CZ" dirty="0" smtClean="0"/>
              <a:t>Obrázek byl použit z otevřené galérie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Office. Microsoft. </a:t>
            </a:r>
            <a:r>
              <a:rPr lang="cs-CZ" dirty="0" err="1"/>
              <a:t>c</a:t>
            </a:r>
            <a:r>
              <a:rPr lang="cs-CZ" dirty="0" err="1" smtClean="0"/>
              <a:t>om</a:t>
            </a:r>
            <a:r>
              <a:rPr lang="cs-CZ" dirty="0" smtClean="0"/>
              <a:t> </a:t>
            </a:r>
            <a:r>
              <a:rPr lang="cs-CZ" smtClean="0"/>
              <a:t>dne 25.4.2012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6385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Vlastní 25">
      <a:dk1>
        <a:sysClr val="windowText" lastClr="000000"/>
      </a:dk1>
      <a:lt1>
        <a:srgbClr val="FFADAD"/>
      </a:lt1>
      <a:dk2>
        <a:srgbClr val="D60000"/>
      </a:dk2>
      <a:lt2>
        <a:srgbClr val="00843C"/>
      </a:lt2>
      <a:accent1>
        <a:srgbClr val="F0AD00"/>
      </a:accent1>
      <a:accent2>
        <a:srgbClr val="60B5CC"/>
      </a:accent2>
      <a:accent3>
        <a:srgbClr val="E66C7D"/>
      </a:accent3>
      <a:accent4>
        <a:srgbClr val="C0C0C0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491</TotalTime>
  <Words>244</Words>
  <Application>Microsoft Office PowerPoint</Application>
  <PresentationFormat>Předvádění na obrazovce (4:3)</PresentationFormat>
  <Paragraphs>45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Anotace</vt:lpstr>
      <vt:lpstr>Běžný život</vt:lpstr>
      <vt:lpstr>Činohra</vt:lpstr>
      <vt:lpstr>Autor</vt:lpstr>
      <vt:lpstr>Opakování</vt:lpstr>
      <vt:lpstr>Správné řešení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08FQ</dc:creator>
  <cp:lastModifiedBy>08FQ</cp:lastModifiedBy>
  <cp:revision>125</cp:revision>
  <dcterms:created xsi:type="dcterms:W3CDTF">2011-09-10T16:31:29Z</dcterms:created>
  <dcterms:modified xsi:type="dcterms:W3CDTF">2012-05-07T17:58:15Z</dcterms:modified>
</cp:coreProperties>
</file>