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75" r:id="rId3"/>
    <p:sldId id="276" r:id="rId4"/>
    <p:sldId id="278" r:id="rId5"/>
    <p:sldId id="277" r:id="rId6"/>
    <p:sldId id="27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5EDF3"/>
    <a:srgbClr val="E8EDF0"/>
    <a:srgbClr val="099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NÁZEV:VY_32_INOVACE_18: </a:t>
          </a:r>
          <a:r>
            <a:rPr lang="cs-CZ" sz="2000" dirty="0" smtClean="0"/>
            <a:t>Literární druhy a žánry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1" dirty="0" smtClean="0"/>
            <a:t>Literární žánry </a:t>
          </a:r>
          <a:r>
            <a:rPr lang="cs-CZ" sz="2000" b="1" smtClean="0"/>
            <a:t>- Opakování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9E4C8-7A17-4499-A21A-958A622848EF}" type="presOf" srcId="{D1D4F407-5343-4D3F-B5B9-D407B03CAEB4}" destId="{AED2198E-93D5-4001-81B4-73124B309672}" srcOrd="1" destOrd="0" presId="urn:microsoft.com/office/officeart/2005/8/layout/target3"/>
    <dgm:cxn modelId="{3B05F62E-99A0-4663-94DA-CC0343B260A6}" type="presOf" srcId="{B651F6E3-6281-48DB-9319-2AEAFDAE7572}" destId="{619D679B-A015-4ECF-8348-D1034C574F40}" srcOrd="0" destOrd="0" presId="urn:microsoft.com/office/officeart/2005/8/layout/target3"/>
    <dgm:cxn modelId="{4F7DB0BC-71B5-49A2-9B63-49FF59FFD6B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2EC2A4-F1A8-4F85-B6F1-7D765608FFFE}" type="presOf" srcId="{D8197B8C-B260-4A16-BDF4-0947B075E274}" destId="{5A5FFA88-C948-4069-8E93-59FA12366E83}" srcOrd="1" destOrd="0" presId="urn:microsoft.com/office/officeart/2005/8/layout/target3"/>
    <dgm:cxn modelId="{4C3B027F-2404-4CAB-B7A8-50EF65CA611B}" type="presOf" srcId="{B651F6E3-6281-48DB-9319-2AEAFDAE7572}" destId="{6BB5E863-4638-4E1D-BFDE-399D028AC4ED}" srcOrd="1" destOrd="0" presId="urn:microsoft.com/office/officeart/2005/8/layout/target3"/>
    <dgm:cxn modelId="{B0DEE932-45D0-4891-AFC7-DB940E800433}" type="presOf" srcId="{D1D4F407-5343-4D3F-B5B9-D407B03CAEB4}" destId="{D005CE8C-CC26-4C3E-AC11-E15060ECD759}" srcOrd="0" destOrd="0" presId="urn:microsoft.com/office/officeart/2005/8/layout/target3"/>
    <dgm:cxn modelId="{E8CFC131-08BC-4384-A040-5D1C8DD5B2B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EA0389-3FBA-45C5-8D27-C470185FD5FF}" type="presOf" srcId="{D1B46980-6531-4606-95E6-44980827E919}" destId="{6140AFEC-043D-4C43-A2F9-D0F5331DF3A3}" srcOrd="0" destOrd="0" presId="urn:microsoft.com/office/officeart/2005/8/layout/target3"/>
    <dgm:cxn modelId="{65042600-0A2C-40AC-9260-53A33F522F3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10B69FD-6045-4FF7-BE57-4920448A135F}" type="presOf" srcId="{4C35D32F-0EAB-4CD7-82EE-45574DC2A586}" destId="{8BEBB6EC-1DAA-4CAC-8A25-BC0FCBD5DBD5}" srcOrd="0" destOrd="0" presId="urn:microsoft.com/office/officeart/2005/8/layout/target3"/>
    <dgm:cxn modelId="{1F56388F-1EBD-4501-9719-A6AD698B3CDD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469F4C-E154-4386-9F9A-C08A9DF67914}" type="presParOf" srcId="{333A1088-737F-45CB-B68E-254E46348037}" destId="{F5ABB229-8D3B-4694-996A-96F23CF14429}" srcOrd="0" destOrd="0" presId="urn:microsoft.com/office/officeart/2005/8/layout/target3"/>
    <dgm:cxn modelId="{FAF84B57-0D44-47FF-803D-F27BD3A31858}" type="presParOf" srcId="{333A1088-737F-45CB-B68E-254E46348037}" destId="{F41139FD-01EE-4571-8B17-4FB00FC51163}" srcOrd="1" destOrd="0" presId="urn:microsoft.com/office/officeart/2005/8/layout/target3"/>
    <dgm:cxn modelId="{92BDE242-FD35-453E-8E44-8A6230141A40}" type="presParOf" srcId="{333A1088-737F-45CB-B68E-254E46348037}" destId="{D005CE8C-CC26-4C3E-AC11-E15060ECD759}" srcOrd="2" destOrd="0" presId="urn:microsoft.com/office/officeart/2005/8/layout/target3"/>
    <dgm:cxn modelId="{D2987361-F579-48B8-AEBB-B162970ED4F9}" type="presParOf" srcId="{333A1088-737F-45CB-B68E-254E46348037}" destId="{2C702D82-9B77-49B7-9568-BB8EB47C3372}" srcOrd="3" destOrd="0" presId="urn:microsoft.com/office/officeart/2005/8/layout/target3"/>
    <dgm:cxn modelId="{DF87A09A-2EC0-4C5D-9A57-0AC93E0870E7}" type="presParOf" srcId="{333A1088-737F-45CB-B68E-254E46348037}" destId="{A52A0455-90FF-4808-ABD0-F02540D31D5A}" srcOrd="4" destOrd="0" presId="urn:microsoft.com/office/officeart/2005/8/layout/target3"/>
    <dgm:cxn modelId="{9992E71F-FD2F-49CB-A486-D32C9346247F}" type="presParOf" srcId="{333A1088-737F-45CB-B68E-254E46348037}" destId="{6140AFEC-043D-4C43-A2F9-D0F5331DF3A3}" srcOrd="5" destOrd="0" presId="urn:microsoft.com/office/officeart/2005/8/layout/target3"/>
    <dgm:cxn modelId="{BD9152E2-6C4B-4C7B-9166-37FA93192A6E}" type="presParOf" srcId="{333A1088-737F-45CB-B68E-254E46348037}" destId="{9358AC05-5D7D-4327-9F80-1AD486AEA664}" srcOrd="6" destOrd="0" presId="urn:microsoft.com/office/officeart/2005/8/layout/target3"/>
    <dgm:cxn modelId="{ED99A4E0-C46B-4066-8060-DAF48690C472}" type="presParOf" srcId="{333A1088-737F-45CB-B68E-254E46348037}" destId="{313FC574-E1CD-4FB4-B054-0B805CE0447D}" srcOrd="7" destOrd="0" presId="urn:microsoft.com/office/officeart/2005/8/layout/target3"/>
    <dgm:cxn modelId="{BD73A0C0-32C8-4C52-B5A1-A744DFEAF19A}" type="presParOf" srcId="{333A1088-737F-45CB-B68E-254E46348037}" destId="{619D679B-A015-4ECF-8348-D1034C574F40}" srcOrd="8" destOrd="0" presId="urn:microsoft.com/office/officeart/2005/8/layout/target3"/>
    <dgm:cxn modelId="{E5C4B56F-1BD4-4876-9750-F2557541E954}" type="presParOf" srcId="{333A1088-737F-45CB-B68E-254E46348037}" destId="{322283A8-4A27-4CDA-BAE3-F381106A9174}" srcOrd="9" destOrd="0" presId="urn:microsoft.com/office/officeart/2005/8/layout/target3"/>
    <dgm:cxn modelId="{D93A19CF-90AA-4B2D-A432-BD45E0268580}" type="presParOf" srcId="{333A1088-737F-45CB-B68E-254E46348037}" destId="{FFC9F71D-1B4F-4AD9-A4A6-86ADEFC8AF5C}" srcOrd="10" destOrd="0" presId="urn:microsoft.com/office/officeart/2005/8/layout/target3"/>
    <dgm:cxn modelId="{473A018A-658D-4D12-8400-8621AB128275}" type="presParOf" srcId="{333A1088-737F-45CB-B68E-254E46348037}" destId="{25B08C86-7E15-44DC-BE7F-FFB55DD49D12}" srcOrd="11" destOrd="0" presId="urn:microsoft.com/office/officeart/2005/8/layout/target3"/>
    <dgm:cxn modelId="{32D96266-B4B4-4B27-BEA8-6BC507BAA386}" type="presParOf" srcId="{333A1088-737F-45CB-B68E-254E46348037}" destId="{76644BE8-9D7C-4C09-B250-3D10AF48CBB7}" srcOrd="12" destOrd="0" presId="urn:microsoft.com/office/officeart/2005/8/layout/target3"/>
    <dgm:cxn modelId="{4FA7C342-8034-4AC1-8FB6-E7A1123BFCF4}" type="presParOf" srcId="{333A1088-737F-45CB-B68E-254E46348037}" destId="{EE85B701-7295-41C0-BA7A-34D3756A2AE6}" srcOrd="13" destOrd="0" presId="urn:microsoft.com/office/officeart/2005/8/layout/target3"/>
    <dgm:cxn modelId="{25ADCBF1-72C1-4376-ABDA-8F74FCBA6F21}" type="presParOf" srcId="{333A1088-737F-45CB-B68E-254E46348037}" destId="{8BEBB6EC-1DAA-4CAC-8A25-BC0FCBD5DBD5}" srcOrd="14" destOrd="0" presId="urn:microsoft.com/office/officeart/2005/8/layout/target3"/>
    <dgm:cxn modelId="{4B813D2E-1BE6-4428-AA14-29714997F9EF}" type="presParOf" srcId="{333A1088-737F-45CB-B68E-254E46348037}" destId="{AED2198E-93D5-4001-81B4-73124B309672}" srcOrd="15" destOrd="0" presId="urn:microsoft.com/office/officeart/2005/8/layout/target3"/>
    <dgm:cxn modelId="{58FA6B89-803F-4B9E-BDE4-17AB61FF96D6}" type="presParOf" srcId="{333A1088-737F-45CB-B68E-254E46348037}" destId="{2BE915AB-18AA-4053-B92C-3BFC9ED204BB}" srcOrd="16" destOrd="0" presId="urn:microsoft.com/office/officeart/2005/8/layout/target3"/>
    <dgm:cxn modelId="{7EB2D82D-9BDC-4A3A-B7BF-CC065C5E31DB}" type="presParOf" srcId="{333A1088-737F-45CB-B68E-254E46348037}" destId="{6BB5E863-4638-4E1D-BFDE-399D028AC4ED}" srcOrd="17" destOrd="0" presId="urn:microsoft.com/office/officeart/2005/8/layout/target3"/>
    <dgm:cxn modelId="{826145DB-C8A9-43A2-95AA-21597863A691}" type="presParOf" srcId="{333A1088-737F-45CB-B68E-254E46348037}" destId="{5A5FFA88-C948-4069-8E93-59FA12366E83}" srcOrd="18" destOrd="0" presId="urn:microsoft.com/office/officeart/2005/8/layout/target3"/>
    <dgm:cxn modelId="{1340BCFE-223F-44A1-A395-76A06E2D21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NÁZEV:VY_32_INOVACE_18: </a:t>
          </a:r>
          <a:r>
            <a:rPr lang="cs-CZ" sz="2000" kern="1200" dirty="0" smtClean="0"/>
            <a:t>Literární druhy a žánry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b="1" kern="1200" dirty="0" smtClean="0"/>
            <a:t>Literární žánry </a:t>
          </a:r>
          <a:r>
            <a:rPr lang="cs-CZ" sz="2000" b="1" kern="1200" smtClean="0"/>
            <a:t>- Opakování</a:t>
          </a:r>
          <a:endParaRPr lang="cs-CZ" sz="2000" b="1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492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9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84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22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6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680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0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17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DA36B-3238-4BEF-8E74-84D5C31F1FF9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3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620638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6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204864"/>
            <a:ext cx="8229600" cy="3168352"/>
          </a:xfrm>
          <a:noFill/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Materiál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slouží jako pomůcka při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opakování  literárních žánrů.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  <a:p>
            <a:pPr marL="109728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Žáci luští tajenku na IWB.</a:t>
            </a:r>
          </a:p>
          <a:p>
            <a:pPr marL="109728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List č. 5 slouží jako kontrola.</a:t>
            </a:r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8401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Opakování literárních žánrů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8FQ\AppData\Local\Microsoft\Windows\Temporary Internet Files\Content.IE5\AM1I8PN9\MP900385328[2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8508" y="1628800"/>
            <a:ext cx="64008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5057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958615"/>
              </p:ext>
            </p:extLst>
          </p:nvPr>
        </p:nvGraphicFramePr>
        <p:xfrm>
          <a:off x="179512" y="404664"/>
          <a:ext cx="8784262" cy="5616624"/>
        </p:xfrm>
        <a:graphic>
          <a:graphicData uri="http://schemas.openxmlformats.org/drawingml/2006/table">
            <a:tbl>
              <a:tblPr>
                <a:tableStyleId>{69CF1AB2-1976-4502-BF36-3FF5EA218861}</a:tableStyleId>
              </a:tblPr>
              <a:tblGrid>
                <a:gridCol w="2802718"/>
                <a:gridCol w="509650"/>
                <a:gridCol w="487274"/>
                <a:gridCol w="498462"/>
                <a:gridCol w="498462"/>
                <a:gridCol w="498462"/>
                <a:gridCol w="498462"/>
                <a:gridCol w="498462"/>
                <a:gridCol w="498462"/>
                <a:gridCol w="498462"/>
                <a:gridCol w="498462"/>
                <a:gridCol w="498462"/>
                <a:gridCol w="498462"/>
              </a:tblGrid>
              <a:tr h="576064">
                <a:tc gridSpan="4">
                  <a:txBody>
                    <a:bodyPr/>
                    <a:lstStyle/>
                    <a:p>
                      <a:r>
                        <a:rPr lang="cs-CZ" sz="2000" b="1" dirty="0" err="1" smtClean="0"/>
                        <a:t>Dram</a:t>
                      </a:r>
                      <a:r>
                        <a:rPr lang="cs-CZ" sz="2000" b="1" dirty="0" smtClean="0"/>
                        <a:t>. ž.,</a:t>
                      </a:r>
                      <a:r>
                        <a:rPr lang="cs-CZ" sz="2000" b="1" baseline="0" dirty="0" smtClean="0"/>
                        <a:t> hra s veselým obsahem</a:t>
                      </a:r>
                      <a:endParaRPr lang="cs-CZ" sz="2000" b="1" dirty="0"/>
                    </a:p>
                  </a:txBody>
                  <a:tcPr>
                    <a:lnB w="12700" cmpd="sng">
                      <a:noFill/>
                    </a:lnB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rowSpan="2" gridSpan="2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lnB w="12700" cmpd="sng">
                      <a:noFill/>
                    </a:lnB>
                    <a:solidFill>
                      <a:srgbClr val="0996FF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</a:tr>
              <a:tr h="682625">
                <a:tc rowSpan="2" gridSpan="3">
                  <a:txBody>
                    <a:bodyPr/>
                    <a:lstStyle/>
                    <a:p>
                      <a:r>
                        <a:rPr lang="cs-CZ" sz="2000" b="1" dirty="0" err="1" smtClean="0"/>
                        <a:t>Dram</a:t>
                      </a:r>
                      <a:r>
                        <a:rPr lang="cs-CZ" sz="2000" b="1" dirty="0" smtClean="0"/>
                        <a:t>. ž., hra</a:t>
                      </a:r>
                      <a:r>
                        <a:rPr lang="cs-CZ" sz="2000" b="1" baseline="0" dirty="0" smtClean="0"/>
                        <a:t> s vážným </a:t>
                      </a:r>
                      <a:r>
                        <a:rPr lang="cs-CZ" sz="2000" b="1" baseline="0" dirty="0" smtClean="0"/>
                        <a:t>obsahem</a:t>
                      </a:r>
                    </a:p>
                    <a:p>
                      <a:endParaRPr lang="cs-CZ" sz="2000" b="1" dirty="0"/>
                    </a:p>
                    <a:p>
                      <a:r>
                        <a:rPr lang="cs-CZ" sz="2000" b="1" dirty="0" err="1" smtClean="0"/>
                        <a:t>Ep</a:t>
                      </a:r>
                      <a:r>
                        <a:rPr lang="cs-CZ" sz="2000" b="1" dirty="0" smtClean="0"/>
                        <a:t>. ž.</a:t>
                      </a:r>
                      <a:r>
                        <a:rPr lang="cs-CZ" sz="2000" b="1" baseline="0" dirty="0" smtClean="0"/>
                        <a:t>, vypovídá o historii bohů, vzniku světa a člověka</a:t>
                      </a:r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0996FF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</a:tr>
              <a:tr h="682625">
                <a:tc gridSpan="3" v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6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</a:tr>
              <a:tr h="682625">
                <a:tc gridSpan="2">
                  <a:txBody>
                    <a:bodyPr/>
                    <a:lstStyle/>
                    <a:p>
                      <a:r>
                        <a:rPr lang="cs-CZ" sz="2000" b="1" dirty="0" smtClean="0"/>
                        <a:t>Autor komedie Lakomec</a:t>
                      </a:r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</a:tr>
              <a:tr h="682625">
                <a:tc gridSpan="4">
                  <a:txBody>
                    <a:bodyPr/>
                    <a:lstStyle/>
                    <a:p>
                      <a:r>
                        <a:rPr lang="cs-CZ" sz="2000" b="1" dirty="0" smtClean="0"/>
                        <a:t>Autor pohádek o Kocouru</a:t>
                      </a:r>
                      <a:r>
                        <a:rPr lang="cs-CZ" sz="2000" b="1" baseline="0" dirty="0" smtClean="0"/>
                        <a:t> Mikešovi</a:t>
                      </a:r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5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lnB w="12700" cmpd="sng">
                      <a:noFill/>
                    </a:lnB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</a:tr>
              <a:tr h="68262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Autor činohry Bílá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dirty="0" smtClean="0"/>
                        <a:t>nemoc</a:t>
                      </a:r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0996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7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</a:tr>
              <a:tr h="682625">
                <a:tc rowSpan="2" gridSpan="2">
                  <a:txBody>
                    <a:bodyPr/>
                    <a:lstStyle/>
                    <a:p>
                      <a:endParaRPr lang="cs-CZ" sz="2000" b="1" dirty="0" smtClean="0"/>
                    </a:p>
                    <a:p>
                      <a:r>
                        <a:rPr lang="cs-CZ" sz="2000" b="1" dirty="0" smtClean="0"/>
                        <a:t>Autor </a:t>
                      </a:r>
                      <a:r>
                        <a:rPr lang="cs-CZ" sz="2000" b="1" dirty="0" smtClean="0"/>
                        <a:t>tragédie Romeo a </a:t>
                      </a:r>
                      <a:r>
                        <a:rPr lang="cs-CZ" sz="2000" b="1" dirty="0" smtClean="0"/>
                        <a:t>Julie</a:t>
                      </a:r>
                    </a:p>
                    <a:p>
                      <a:endParaRPr lang="cs-CZ" sz="2000" b="1" dirty="0" smtClean="0"/>
                    </a:p>
                    <a:p>
                      <a:r>
                        <a:rPr lang="cs-CZ" sz="2000" b="1" dirty="0" smtClean="0"/>
                        <a:t>Tragédie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baseline="0" dirty="0" smtClean="0"/>
                        <a:t>A. a V. Mrštíkových</a:t>
                      </a:r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  <a:solidFill>
                      <a:srgbClr val="0996FF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709344">
                <a:tc gridSpan="2" v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5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1750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4269870"/>
              </p:ext>
            </p:extLst>
          </p:nvPr>
        </p:nvGraphicFramePr>
        <p:xfrm>
          <a:off x="179512" y="404664"/>
          <a:ext cx="8784262" cy="5616624"/>
        </p:xfrm>
        <a:graphic>
          <a:graphicData uri="http://schemas.openxmlformats.org/drawingml/2006/table">
            <a:tbl>
              <a:tblPr>
                <a:tableStyleId>{69CF1AB2-1976-4502-BF36-3FF5EA218861}</a:tableStyleId>
              </a:tblPr>
              <a:tblGrid>
                <a:gridCol w="2802718"/>
                <a:gridCol w="509650"/>
                <a:gridCol w="487274"/>
                <a:gridCol w="498462"/>
                <a:gridCol w="498462"/>
                <a:gridCol w="498462"/>
                <a:gridCol w="498462"/>
                <a:gridCol w="498462"/>
                <a:gridCol w="498462"/>
                <a:gridCol w="498462"/>
                <a:gridCol w="498462"/>
                <a:gridCol w="498462"/>
                <a:gridCol w="498462"/>
              </a:tblGrid>
              <a:tr h="576064">
                <a:tc gridSpan="4">
                  <a:txBody>
                    <a:bodyPr/>
                    <a:lstStyle/>
                    <a:p>
                      <a:r>
                        <a:rPr lang="cs-CZ" sz="2000" b="1" dirty="0" err="1" smtClean="0"/>
                        <a:t>Dram</a:t>
                      </a:r>
                      <a:r>
                        <a:rPr lang="cs-CZ" sz="2000" b="1" dirty="0" smtClean="0"/>
                        <a:t>. ž.,</a:t>
                      </a:r>
                      <a:r>
                        <a:rPr lang="cs-CZ" sz="2000" b="1" baseline="0" dirty="0" smtClean="0"/>
                        <a:t> hra s veselým obsahem</a:t>
                      </a:r>
                      <a:endParaRPr lang="cs-CZ" sz="2000" b="1" dirty="0"/>
                    </a:p>
                  </a:txBody>
                  <a:tcPr>
                    <a:lnB w="12700" cmpd="sng">
                      <a:noFill/>
                    </a:lnB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K</a:t>
                      </a:r>
                      <a:endParaRPr lang="cs-CZ" sz="4000" b="1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O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M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E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D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I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E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rowSpan="2" gridSpan="2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lnB w="12700" cmpd="sng">
                      <a:noFill/>
                    </a:lnB>
                    <a:solidFill>
                      <a:srgbClr val="0996FF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</a:tr>
              <a:tr h="682625">
                <a:tc rowSpan="2" gridSpan="3">
                  <a:txBody>
                    <a:bodyPr/>
                    <a:lstStyle/>
                    <a:p>
                      <a:r>
                        <a:rPr lang="cs-CZ" sz="2000" b="1" dirty="0" err="1" smtClean="0"/>
                        <a:t>Dram</a:t>
                      </a:r>
                      <a:r>
                        <a:rPr lang="cs-CZ" sz="2000" b="1" dirty="0" smtClean="0"/>
                        <a:t>. ž., hra</a:t>
                      </a:r>
                      <a:r>
                        <a:rPr lang="cs-CZ" sz="2000" b="1" baseline="0" dirty="0" smtClean="0"/>
                        <a:t> s vážným </a:t>
                      </a:r>
                      <a:r>
                        <a:rPr lang="cs-CZ" sz="2000" b="1" baseline="0" dirty="0" smtClean="0"/>
                        <a:t>obsahem</a:t>
                      </a:r>
                    </a:p>
                    <a:p>
                      <a:endParaRPr lang="cs-CZ" sz="2000" b="1" dirty="0"/>
                    </a:p>
                    <a:p>
                      <a:r>
                        <a:rPr lang="cs-CZ" sz="2000" b="1" dirty="0" err="1" smtClean="0"/>
                        <a:t>Ep</a:t>
                      </a:r>
                      <a:r>
                        <a:rPr lang="cs-CZ" sz="2000" b="1" dirty="0" smtClean="0"/>
                        <a:t>. ž.</a:t>
                      </a:r>
                      <a:r>
                        <a:rPr lang="cs-CZ" sz="2000" b="1" baseline="0" dirty="0" smtClean="0"/>
                        <a:t>, vypovídá o historii bohů, vzniku světa a člověka</a:t>
                      </a:r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0996FF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T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R</a:t>
                      </a:r>
                      <a:endParaRPr lang="cs-CZ" sz="4000" b="1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A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G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É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D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I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E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</a:tr>
              <a:tr h="682625">
                <a:tc gridSpan="3" v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B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Á</a:t>
                      </a:r>
                      <a:endParaRPr lang="cs-CZ" sz="4000" b="1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J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E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6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</a:tr>
              <a:tr h="682625">
                <a:tc gridSpan="2">
                  <a:txBody>
                    <a:bodyPr/>
                    <a:lstStyle/>
                    <a:p>
                      <a:r>
                        <a:rPr lang="cs-CZ" sz="2000" b="1" dirty="0" smtClean="0"/>
                        <a:t>Autor komedie Lakomec</a:t>
                      </a:r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M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O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L</a:t>
                      </a:r>
                      <a:endParaRPr lang="cs-CZ" sz="4000" b="1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I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É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R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E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</a:tr>
              <a:tr h="682625">
                <a:tc gridSpan="4">
                  <a:txBody>
                    <a:bodyPr/>
                    <a:lstStyle/>
                    <a:p>
                      <a:r>
                        <a:rPr lang="cs-CZ" sz="2000" b="1" dirty="0" smtClean="0"/>
                        <a:t>Autor pohádek o Kocouru</a:t>
                      </a:r>
                      <a:r>
                        <a:rPr lang="cs-CZ" sz="2000" b="1" baseline="0" dirty="0" smtClean="0"/>
                        <a:t> Mikešovi</a:t>
                      </a:r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L</a:t>
                      </a:r>
                      <a:endParaRPr lang="cs-CZ" sz="4000" b="1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A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D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A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5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lnB w="12700" cmpd="sng">
                      <a:noFill/>
                    </a:lnB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</a:tr>
              <a:tr h="68262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Autor činohry Bílá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dirty="0" smtClean="0"/>
                        <a:t>nemoc</a:t>
                      </a:r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0996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Č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A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P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E</a:t>
                      </a:r>
                      <a:endParaRPr lang="cs-CZ" sz="4000" b="1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K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7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</a:tr>
              <a:tr h="682625">
                <a:tc rowSpan="2" gridSpan="2">
                  <a:txBody>
                    <a:bodyPr/>
                    <a:lstStyle/>
                    <a:p>
                      <a:endParaRPr lang="cs-CZ" sz="2000" b="1" dirty="0" smtClean="0"/>
                    </a:p>
                    <a:p>
                      <a:r>
                        <a:rPr lang="cs-CZ" sz="2000" b="1" dirty="0" smtClean="0"/>
                        <a:t>Autor </a:t>
                      </a:r>
                      <a:r>
                        <a:rPr lang="cs-CZ" sz="2000" b="1" dirty="0" smtClean="0"/>
                        <a:t>tragédie Romeo a </a:t>
                      </a:r>
                      <a:r>
                        <a:rPr lang="cs-CZ" sz="2000" b="1" dirty="0" smtClean="0"/>
                        <a:t>Julie</a:t>
                      </a:r>
                    </a:p>
                    <a:p>
                      <a:endParaRPr lang="cs-CZ" sz="2000" b="1" dirty="0" smtClean="0"/>
                    </a:p>
                    <a:p>
                      <a:r>
                        <a:rPr lang="cs-CZ" sz="2000" b="1" dirty="0" smtClean="0"/>
                        <a:t>Tragédie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baseline="0" dirty="0" smtClean="0"/>
                        <a:t>A. a V. Mrštíkových</a:t>
                      </a:r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  <a:solidFill>
                      <a:srgbClr val="0996FF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S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H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A</a:t>
                      </a:r>
                      <a:endParaRPr lang="cs-CZ" sz="4000" b="1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K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E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S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P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E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A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R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E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709344">
                <a:tc gridSpan="2" v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M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A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R</a:t>
                      </a:r>
                      <a:endParaRPr lang="cs-CZ" sz="4000" b="1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Y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Š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A</a:t>
                      </a:r>
                      <a:endParaRPr lang="cs-CZ" sz="40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5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>
                    <a:solidFill>
                      <a:srgbClr val="0996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9622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273630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Citace: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3168352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Celý materiál byl vytvořen autorem dne 7.5.2012.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Obrázek byl použit z otevřené galérie</a:t>
            </a:r>
          </a:p>
          <a:p>
            <a:pPr marL="0" indent="0">
              <a:buNone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Office.microsoft.com dne 7.5.2012.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0827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424</TotalTime>
  <Words>241</Words>
  <Application>Microsoft Office PowerPoint</Application>
  <PresentationFormat>Předvádění na obrazovce (4:3)</PresentationFormat>
  <Paragraphs>88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Opakování literárních žánrů</vt:lpstr>
      <vt:lpstr>Prezentace aplikace PowerPoint</vt:lpstr>
      <vt:lpstr>Prezentace aplikace PowerPoint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96</cp:revision>
  <dcterms:created xsi:type="dcterms:W3CDTF">2011-09-10T16:31:29Z</dcterms:created>
  <dcterms:modified xsi:type="dcterms:W3CDTF">2012-05-16T18:42:39Z</dcterms:modified>
</cp:coreProperties>
</file>