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7" r:id="rId2"/>
    <p:sldId id="270" r:id="rId3"/>
    <p:sldId id="277" r:id="rId4"/>
    <p:sldId id="280" r:id="rId5"/>
    <p:sldId id="281" r:id="rId6"/>
    <p:sldId id="279" r:id="rId7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7AC3CCA-C797-4891-BE02-D94E43425B78}" styleName="Styl Středně sytá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smtClean="0"/>
            <a:t>NÁZEV:VY_32_INOVACE_20: </a:t>
          </a:r>
          <a:r>
            <a:rPr lang="cs-CZ" sz="2000" dirty="0" smtClean="0"/>
            <a:t>Literární druhy a žánry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Dolní Benešov, příspěvková organ.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et Bc. Michaela Bumbová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TÉMA: </a:t>
          </a:r>
          <a:r>
            <a:rPr lang="cs-CZ" sz="2000" b="1" dirty="0" smtClean="0"/>
            <a:t>Literární žánry </a:t>
          </a:r>
          <a:r>
            <a:rPr lang="cs-CZ" sz="2000" b="1" smtClean="0"/>
            <a:t>- Opakování</a:t>
          </a:r>
          <a:endParaRPr lang="cs-CZ" sz="2000" b="1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PROJEKTU:CZ.1.07/1.4.00/21.1262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 custLinFactNeighborX="-765" custLinFactNeighborY="1213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 custLinFactNeighborX="-765" custLinFactNeighborY="-1569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 custLinFactNeighborX="-765" custLinFactNeighborY="131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8243E74A-C311-414E-BF68-5C9750CA49E5}" type="presOf" srcId="{D1D4F407-5343-4D3F-B5B9-D407B03CAEB4}" destId="{D005CE8C-CC26-4C3E-AC11-E15060ECD759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A7F0B233-4DD5-43C3-93E1-E8C0AC22F6ED}" type="presOf" srcId="{D8197B8C-B260-4A16-BDF4-0947B075E274}" destId="{25B08C86-7E15-44DC-BE7F-FFB55DD49D12}" srcOrd="0" destOrd="0" presId="urn:microsoft.com/office/officeart/2005/8/layout/target3"/>
    <dgm:cxn modelId="{5C83CE78-B6A9-4A6B-AFD6-6922FA3115E3}" type="presOf" srcId="{4C35D32F-0EAB-4CD7-82EE-45574DC2A586}" destId="{8BEBB6EC-1DAA-4CAC-8A25-BC0FCBD5DBD5}" srcOrd="0" destOrd="0" presId="urn:microsoft.com/office/officeart/2005/8/layout/target3"/>
    <dgm:cxn modelId="{13EF3A0C-1626-4C06-87EA-996042D0AF6E}" type="presOf" srcId="{D8197B8C-B260-4A16-BDF4-0947B075E274}" destId="{5A5FFA88-C948-4069-8E93-59FA12366E83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460C6990-AA8D-4AD3-8977-350AEDED63D5}" type="presOf" srcId="{4C35D32F-0EAB-4CD7-82EE-45574DC2A586}" destId="{890E4F0B-2866-4A3F-A3C7-2A14B1797930}" srcOrd="1" destOrd="0" presId="urn:microsoft.com/office/officeart/2005/8/layout/target3"/>
    <dgm:cxn modelId="{5D3AA32D-1522-4BA0-9ABD-47423BA12EE9}" type="presOf" srcId="{D1D4F407-5343-4D3F-B5B9-D407B03CAEB4}" destId="{AED2198E-93D5-4001-81B4-73124B309672}" srcOrd="1" destOrd="0" presId="urn:microsoft.com/office/officeart/2005/8/layout/target3"/>
    <dgm:cxn modelId="{C8867727-67A5-4B97-A379-EB659EC2B278}" type="presOf" srcId="{B651F6E3-6281-48DB-9319-2AEAFDAE7572}" destId="{619D679B-A015-4ECF-8348-D1034C574F40}" srcOrd="0" destOrd="0" presId="urn:microsoft.com/office/officeart/2005/8/layout/target3"/>
    <dgm:cxn modelId="{EEFF2FE7-BD7B-45B3-A72B-0E863A93EE31}" type="presOf" srcId="{D1B46980-6531-4606-95E6-44980827E919}" destId="{2BE915AB-18AA-4053-B92C-3BFC9ED204BB}" srcOrd="1" destOrd="0" presId="urn:microsoft.com/office/officeart/2005/8/layout/target3"/>
    <dgm:cxn modelId="{E2E284A7-B25A-4CD9-AC23-9CEA7DFEB700}" type="presOf" srcId="{D1B46980-6531-4606-95E6-44980827E919}" destId="{6140AFEC-043D-4C43-A2F9-D0F5331DF3A3}" srcOrd="0" destOrd="0" presId="urn:microsoft.com/office/officeart/2005/8/layout/target3"/>
    <dgm:cxn modelId="{3AE67ACF-A1BD-4B29-AF05-2C9DEC5A4E5F}" type="presOf" srcId="{B651F6E3-6281-48DB-9319-2AEAFDAE7572}" destId="{6BB5E863-4638-4E1D-BFDE-399D028AC4ED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2844F7C4-BDD2-40A1-A6D0-437B2897B26E}" type="presOf" srcId="{757F3AB3-0718-4624-B441-E567A8F0AB56}" destId="{333A1088-737F-45CB-B68E-254E46348037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D43107B5-93E8-4199-B14A-48F15F8C9412}" type="presParOf" srcId="{333A1088-737F-45CB-B68E-254E46348037}" destId="{F5ABB229-8D3B-4694-996A-96F23CF14429}" srcOrd="0" destOrd="0" presId="urn:microsoft.com/office/officeart/2005/8/layout/target3"/>
    <dgm:cxn modelId="{A475FF51-19BF-4AD1-A878-9F820D62F93F}" type="presParOf" srcId="{333A1088-737F-45CB-B68E-254E46348037}" destId="{F41139FD-01EE-4571-8B17-4FB00FC51163}" srcOrd="1" destOrd="0" presId="urn:microsoft.com/office/officeart/2005/8/layout/target3"/>
    <dgm:cxn modelId="{E4E2C6BA-12A5-4C98-A316-5795A74593C2}" type="presParOf" srcId="{333A1088-737F-45CB-B68E-254E46348037}" destId="{D005CE8C-CC26-4C3E-AC11-E15060ECD759}" srcOrd="2" destOrd="0" presId="urn:microsoft.com/office/officeart/2005/8/layout/target3"/>
    <dgm:cxn modelId="{82D0377C-A5B0-4B35-BF63-062D644F80D7}" type="presParOf" srcId="{333A1088-737F-45CB-B68E-254E46348037}" destId="{2C702D82-9B77-49B7-9568-BB8EB47C3372}" srcOrd="3" destOrd="0" presId="urn:microsoft.com/office/officeart/2005/8/layout/target3"/>
    <dgm:cxn modelId="{A470C4EF-69F1-4C0F-9B67-24C06DFE6D23}" type="presParOf" srcId="{333A1088-737F-45CB-B68E-254E46348037}" destId="{A52A0455-90FF-4808-ABD0-F02540D31D5A}" srcOrd="4" destOrd="0" presId="urn:microsoft.com/office/officeart/2005/8/layout/target3"/>
    <dgm:cxn modelId="{A9AA6817-8EEA-4C52-9214-A7F0C0AF8946}" type="presParOf" srcId="{333A1088-737F-45CB-B68E-254E46348037}" destId="{6140AFEC-043D-4C43-A2F9-D0F5331DF3A3}" srcOrd="5" destOrd="0" presId="urn:microsoft.com/office/officeart/2005/8/layout/target3"/>
    <dgm:cxn modelId="{8A928997-003C-47BA-B786-45DB386C08F8}" type="presParOf" srcId="{333A1088-737F-45CB-B68E-254E46348037}" destId="{9358AC05-5D7D-4327-9F80-1AD486AEA664}" srcOrd="6" destOrd="0" presId="urn:microsoft.com/office/officeart/2005/8/layout/target3"/>
    <dgm:cxn modelId="{B00C4B36-B89E-4130-9766-685A8353CDF2}" type="presParOf" srcId="{333A1088-737F-45CB-B68E-254E46348037}" destId="{313FC574-E1CD-4FB4-B054-0B805CE0447D}" srcOrd="7" destOrd="0" presId="urn:microsoft.com/office/officeart/2005/8/layout/target3"/>
    <dgm:cxn modelId="{F3EDE40D-978C-4BBF-901C-2AD609E6C8E1}" type="presParOf" srcId="{333A1088-737F-45CB-B68E-254E46348037}" destId="{619D679B-A015-4ECF-8348-D1034C574F40}" srcOrd="8" destOrd="0" presId="urn:microsoft.com/office/officeart/2005/8/layout/target3"/>
    <dgm:cxn modelId="{68464F25-9740-4FC8-A527-23686FF71AEC}" type="presParOf" srcId="{333A1088-737F-45CB-B68E-254E46348037}" destId="{322283A8-4A27-4CDA-BAE3-F381106A9174}" srcOrd="9" destOrd="0" presId="urn:microsoft.com/office/officeart/2005/8/layout/target3"/>
    <dgm:cxn modelId="{5A753DA7-2975-42BA-B593-70D058FE6301}" type="presParOf" srcId="{333A1088-737F-45CB-B68E-254E46348037}" destId="{FFC9F71D-1B4F-4AD9-A4A6-86ADEFC8AF5C}" srcOrd="10" destOrd="0" presId="urn:microsoft.com/office/officeart/2005/8/layout/target3"/>
    <dgm:cxn modelId="{FA0B54F7-E577-4EED-AF74-08D4BDAEAD1E}" type="presParOf" srcId="{333A1088-737F-45CB-B68E-254E46348037}" destId="{25B08C86-7E15-44DC-BE7F-FFB55DD49D12}" srcOrd="11" destOrd="0" presId="urn:microsoft.com/office/officeart/2005/8/layout/target3"/>
    <dgm:cxn modelId="{1C34555C-055A-4D52-A22B-FDBCB5AAC5C1}" type="presParOf" srcId="{333A1088-737F-45CB-B68E-254E46348037}" destId="{76644BE8-9D7C-4C09-B250-3D10AF48CBB7}" srcOrd="12" destOrd="0" presId="urn:microsoft.com/office/officeart/2005/8/layout/target3"/>
    <dgm:cxn modelId="{067EF687-4F26-4AA1-9AC1-CD893E0E9095}" type="presParOf" srcId="{333A1088-737F-45CB-B68E-254E46348037}" destId="{EE85B701-7295-41C0-BA7A-34D3756A2AE6}" srcOrd="13" destOrd="0" presId="urn:microsoft.com/office/officeart/2005/8/layout/target3"/>
    <dgm:cxn modelId="{1F3FDECE-1111-44CA-ADD5-05CF9AE43EE7}" type="presParOf" srcId="{333A1088-737F-45CB-B68E-254E46348037}" destId="{8BEBB6EC-1DAA-4CAC-8A25-BC0FCBD5DBD5}" srcOrd="14" destOrd="0" presId="urn:microsoft.com/office/officeart/2005/8/layout/target3"/>
    <dgm:cxn modelId="{575A6332-7E72-4AF2-9474-FA33BF29F3CF}" type="presParOf" srcId="{333A1088-737F-45CB-B68E-254E46348037}" destId="{AED2198E-93D5-4001-81B4-73124B309672}" srcOrd="15" destOrd="0" presId="urn:microsoft.com/office/officeart/2005/8/layout/target3"/>
    <dgm:cxn modelId="{0AEAD280-2B8A-4003-8F02-C7857ACDBF46}" type="presParOf" srcId="{333A1088-737F-45CB-B68E-254E46348037}" destId="{2BE915AB-18AA-4053-B92C-3BFC9ED204BB}" srcOrd="16" destOrd="0" presId="urn:microsoft.com/office/officeart/2005/8/layout/target3"/>
    <dgm:cxn modelId="{DA3CCB2A-360E-459C-A9C0-81D0CF433E13}" type="presParOf" srcId="{333A1088-737F-45CB-B68E-254E46348037}" destId="{6BB5E863-4638-4E1D-BFDE-399D028AC4ED}" srcOrd="17" destOrd="0" presId="urn:microsoft.com/office/officeart/2005/8/layout/target3"/>
    <dgm:cxn modelId="{7D24F046-CC0A-462A-8FFB-CA50381151FB}" type="presParOf" srcId="{333A1088-737F-45CB-B68E-254E46348037}" destId="{5A5FFA88-C948-4069-8E93-59FA12366E83}" srcOrd="18" destOrd="0" presId="urn:microsoft.com/office/officeart/2005/8/layout/target3"/>
    <dgm:cxn modelId="{365F609F-DE17-43F2-ACB2-AEBC5F345015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Dolní Benešov, příspěvková organ.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24143" y="432048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et Bc. Michaela Bumbová</a:t>
          </a:r>
          <a:endParaRPr lang="cs-CZ" sz="2000" kern="1200" dirty="0"/>
        </a:p>
      </dsp:txBody>
      <dsp:txXfrm>
        <a:off x="1224143" y="432048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24143" y="792083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smtClean="0"/>
            <a:t>NÁZEV:VY_32_INOVACE_20: </a:t>
          </a:r>
          <a:r>
            <a:rPr lang="cs-CZ" sz="2000" kern="1200" dirty="0" smtClean="0"/>
            <a:t>Literární druhy a žánry</a:t>
          </a:r>
          <a:endParaRPr lang="cs-CZ" sz="2000" kern="1200" dirty="0"/>
        </a:p>
      </dsp:txBody>
      <dsp:txXfrm>
        <a:off x="1224143" y="792083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24143" y="1224137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TÉMA: </a:t>
          </a:r>
          <a:r>
            <a:rPr lang="cs-CZ" sz="2000" b="1" kern="1200" dirty="0" smtClean="0"/>
            <a:t>Literární žánry </a:t>
          </a:r>
          <a:r>
            <a:rPr lang="cs-CZ" sz="2000" b="1" kern="1200" smtClean="0"/>
            <a:t>- Opakování</a:t>
          </a:r>
          <a:endParaRPr lang="cs-CZ" sz="2000" b="1" kern="1200" dirty="0"/>
        </a:p>
      </dsp:txBody>
      <dsp:txXfrm>
        <a:off x="1224143" y="1224137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PROJEKTU:CZ.1.07/1.4.00/21.1262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669F3C-E5D1-455F-9DAE-DABD177CC788}" type="datetimeFigureOut">
              <a:rPr lang="cs-CZ"/>
              <a:pPr>
                <a:defRPr/>
              </a:pPr>
              <a:t>23.5.2012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F037AF-837C-43B2-8713-8783A6A7F78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594496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B05F0F-058F-4B1E-B921-682CC8403685}" type="datetimeFigureOut">
              <a:rPr lang="cs-CZ"/>
              <a:pPr>
                <a:defRPr/>
              </a:pPr>
              <a:t>23.5.2012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47FE6B-6E40-4BA2-BDE8-A6D260CC530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3262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B59EBD-6F5C-4C81-AAF1-CF8007EF24B2}" type="datetimeFigureOut">
              <a:rPr lang="cs-CZ"/>
              <a:pPr>
                <a:defRPr/>
              </a:pPr>
              <a:t>23.5.2012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1086CD-A1E7-472C-B677-69534FE13D6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64846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9A6D53-8023-4318-9DE5-79D79C5717F1}" type="datetimeFigureOut">
              <a:rPr lang="cs-CZ"/>
              <a:pPr>
                <a:defRPr/>
              </a:pPr>
              <a:t>23.5.2012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F8CD7D-E1C4-40C5-9E41-85CF3F11B32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274663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ABFF3E-BD91-41CF-8512-413B62B39757}" type="datetimeFigureOut">
              <a:rPr lang="cs-CZ"/>
              <a:pPr>
                <a:defRPr/>
              </a:pPr>
              <a:t>23.5.2012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752F41-B06A-4117-94BE-86250FD7475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371176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D90B7C-4B63-4666-8C02-CA91A90CB596}" type="datetimeFigureOut">
              <a:rPr lang="cs-CZ"/>
              <a:pPr>
                <a:defRPr/>
              </a:pPr>
              <a:t>23.5.2012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FF41E4-CDE8-4ECD-B170-DA43DF20518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4054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5888F8-6791-4119-A9F0-32D6447F74EE}" type="datetimeFigureOut">
              <a:rPr lang="cs-CZ"/>
              <a:pPr>
                <a:defRPr/>
              </a:pPr>
              <a:t>23.5.2012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ACA63E-FDE2-4742-B8A3-DDEE8A4665E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085322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FF720D-E62A-40BA-B4FD-DF8997D4436D}" type="datetimeFigureOut">
              <a:rPr lang="cs-CZ"/>
              <a:pPr>
                <a:defRPr/>
              </a:pPr>
              <a:t>23.5.2012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0E3858-FB73-4A42-9411-9426EB1CA83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115405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64FEF7-BA1C-49F6-A3FF-F46778E229C5}" type="datetimeFigureOut">
              <a:rPr lang="cs-CZ"/>
              <a:pPr>
                <a:defRPr/>
              </a:pPr>
              <a:t>23.5.2012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2F7142-33C1-4775-84BB-DBA013F5961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876713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3B9562-97E1-40FC-9090-F06A9C9506BE}" type="datetimeFigureOut">
              <a:rPr lang="cs-CZ"/>
              <a:pPr>
                <a:defRPr/>
              </a:pPr>
              <a:t>23.5.2012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96CFF2-5005-433F-8959-D552B0254DA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68161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8C65C2-12B1-4ACC-B2CD-694C4501C6BB}" type="datetimeFigureOut">
              <a:rPr lang="cs-CZ"/>
              <a:pPr>
                <a:defRPr/>
              </a:pPr>
              <a:t>23.5.2012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F4DB6E-821A-4D7B-9E5A-C750CD2EF39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84104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1662CA7-1FFF-4151-BA9A-F41F8661EA22}" type="datetimeFigureOut">
              <a:rPr lang="cs-CZ"/>
              <a:pPr>
                <a:defRPr/>
              </a:pPr>
              <a:t>23.5.2012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348F599-6D81-43B5-9F65-D207479CE17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723575598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051" name="Obrázek 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4743450"/>
            <a:ext cx="5407025" cy="1046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620688"/>
            <a:ext cx="2890664" cy="1143000"/>
          </a:xfrm>
        </p:spPr>
        <p:txBody>
          <a:bodyPr/>
          <a:lstStyle/>
          <a:p>
            <a:r>
              <a:rPr lang="cs-CZ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Anotace</a:t>
            </a:r>
            <a:endParaRPr lang="cs-CZ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628800"/>
            <a:ext cx="8229600" cy="4392488"/>
          </a:xfrm>
        </p:spPr>
        <p:txBody>
          <a:bodyPr/>
          <a:lstStyle/>
          <a:p>
            <a:pPr marL="109728" indent="0">
              <a:buNone/>
            </a:pPr>
            <a:endParaRPr lang="cs-CZ" dirty="0" smtClean="0"/>
          </a:p>
          <a:p>
            <a:pPr marL="566928" indent="-457200">
              <a:buFont typeface="Wingdings" pitchFamily="2" charset="2"/>
              <a:buChar char="§"/>
            </a:pPr>
            <a:r>
              <a:rPr lang="cs-CZ" dirty="0" smtClean="0"/>
              <a:t>Materiál </a:t>
            </a:r>
            <a:r>
              <a:rPr lang="cs-CZ" dirty="0" smtClean="0"/>
              <a:t>slouží jako pomůcka při </a:t>
            </a:r>
            <a:r>
              <a:rPr lang="cs-CZ" dirty="0" smtClean="0"/>
              <a:t>opakování literárních pojmů</a:t>
            </a:r>
            <a:endParaRPr lang="cs-CZ" dirty="0" smtClean="0"/>
          </a:p>
          <a:p>
            <a:pPr marL="566928" indent="-457200">
              <a:buFont typeface="Wingdings" pitchFamily="2" charset="2"/>
              <a:buChar char="§"/>
            </a:pPr>
            <a:r>
              <a:rPr lang="cs-CZ" dirty="0" smtClean="0"/>
              <a:t>Žáci doplňují tajenku </a:t>
            </a:r>
            <a:r>
              <a:rPr lang="cs-CZ" dirty="0" smtClean="0"/>
              <a:t>na IWB</a:t>
            </a:r>
          </a:p>
          <a:p>
            <a:pPr marL="566928" indent="-457200">
              <a:buFont typeface="Wingdings" pitchFamily="2" charset="2"/>
              <a:buChar char="§"/>
            </a:pPr>
            <a:r>
              <a:rPr lang="cs-CZ" dirty="0" smtClean="0"/>
              <a:t>5</a:t>
            </a:r>
            <a:r>
              <a:rPr lang="cs-CZ" dirty="0" smtClean="0"/>
              <a:t>. strana prezentace slouží jako kontrola.</a:t>
            </a:r>
          </a:p>
          <a:p>
            <a:pPr marL="566928" indent="-457200">
              <a:buFont typeface="Wingdings" pitchFamily="2" charset="2"/>
              <a:buChar char="§"/>
            </a:pPr>
            <a:endParaRPr lang="cs-CZ" dirty="0" smtClean="0"/>
          </a:p>
          <a:p>
            <a:pPr marL="566928" indent="-457200">
              <a:buFont typeface="Wingdings" pitchFamily="2" charset="2"/>
              <a:buChar char="§"/>
            </a:pPr>
            <a:endParaRPr lang="cs-CZ" dirty="0" smtClean="0"/>
          </a:p>
          <a:p>
            <a:pPr marL="109728" indent="0">
              <a:buNone/>
            </a:pPr>
            <a:r>
              <a:rPr lang="cs-CZ" dirty="0" smtClean="0"/>
              <a:t>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68181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29600" cy="1143000"/>
          </a:xfrm>
        </p:spPr>
        <p:txBody>
          <a:bodyPr/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Doplň tajenku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08FQ\AppData\Local\Microsoft\Windows\Temporary Internet Files\Content.IE5\K0O7W0UI\MP900385328[1]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276475"/>
            <a:ext cx="7416824" cy="3849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17870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10149109"/>
              </p:ext>
            </p:extLst>
          </p:nvPr>
        </p:nvGraphicFramePr>
        <p:xfrm>
          <a:off x="179512" y="116632"/>
          <a:ext cx="8855995" cy="6526320"/>
        </p:xfrm>
        <a:graphic>
          <a:graphicData uri="http://schemas.openxmlformats.org/drawingml/2006/table">
            <a:tbl>
              <a:tblPr>
                <a:tableStyleId>{D7AC3CCA-C797-4891-BE02-D94E43425B78}</a:tableStyleId>
              </a:tblPr>
              <a:tblGrid>
                <a:gridCol w="2873500"/>
                <a:gridCol w="558805"/>
                <a:gridCol w="542369"/>
                <a:gridCol w="542369"/>
                <a:gridCol w="542369"/>
                <a:gridCol w="542369"/>
                <a:gridCol w="542369"/>
                <a:gridCol w="542369"/>
                <a:gridCol w="542369"/>
                <a:gridCol w="542369"/>
                <a:gridCol w="542369"/>
                <a:gridCol w="542369"/>
              </a:tblGrid>
              <a:tr h="640800">
                <a:tc gridSpan="5">
                  <a:txBody>
                    <a:bodyPr/>
                    <a:lstStyle/>
                    <a:p>
                      <a:r>
                        <a:rPr lang="cs-CZ" sz="2000" b="1" dirty="0" smtClean="0"/>
                        <a:t>Epický</a:t>
                      </a:r>
                      <a:r>
                        <a:rPr lang="cs-CZ" sz="2000" b="1" baseline="0" dirty="0" smtClean="0"/>
                        <a:t> </a:t>
                      </a:r>
                      <a:r>
                        <a:rPr lang="cs-CZ" sz="2000" b="1" dirty="0" smtClean="0"/>
                        <a:t>ž.,</a:t>
                      </a:r>
                      <a:r>
                        <a:rPr lang="cs-CZ" sz="2000" b="1" baseline="0" dirty="0" smtClean="0"/>
                        <a:t> vypovídá o životě světců</a:t>
                      </a:r>
                      <a:endParaRPr lang="cs-CZ" sz="2000" b="1" dirty="0"/>
                    </a:p>
                  </a:txBody>
                  <a:tcPr>
                    <a:lnB w="12700" cmpd="sng">
                      <a:noFill/>
                    </a:lnB>
                    <a:solidFill>
                      <a:srgbClr val="FF996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solidFill>
                      <a:srgbClr val="FF996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solidFill>
                      <a:srgbClr val="FF996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solidFill>
                      <a:srgbClr val="FF996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solidFill>
                      <a:schemeClr val="bg2">
                        <a:lumMod val="75000"/>
                        <a:alpha val="81961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solidFill>
                      <a:schemeClr val="bg2">
                        <a:lumMod val="75000"/>
                        <a:alpha val="81961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solidFill>
                      <a:schemeClr val="bg2">
                        <a:lumMod val="75000"/>
                        <a:alpha val="81961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solidFill>
                      <a:schemeClr val="bg2">
                        <a:lumMod val="75000"/>
                        <a:alpha val="81961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solidFill>
                      <a:schemeClr val="bg2">
                        <a:lumMod val="75000"/>
                        <a:alpha val="81961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solidFill>
                      <a:schemeClr val="bg2">
                        <a:lumMod val="75000"/>
                        <a:alpha val="81961"/>
                      </a:schemeClr>
                    </a:solidFill>
                  </a:tcPr>
                </a:tc>
              </a:tr>
              <a:tr h="640800"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Báseň se smutným obsahem</a:t>
                      </a:r>
                      <a:endParaRPr lang="cs-CZ" sz="2000" b="1" dirty="0"/>
                    </a:p>
                  </a:txBody>
                  <a:tcPr>
                    <a:lnT w="12700" cmpd="sng">
                      <a:noFill/>
                    </a:lnT>
                    <a:lnB w="12700" cmpd="sng">
                      <a:noFill/>
                    </a:lnB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tc gridSpan="5"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solidFill>
                      <a:srgbClr val="FF996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solidFill>
                      <a:srgbClr val="FF996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solidFill>
                      <a:srgbClr val="FF996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solidFill>
                      <a:srgbClr val="FF996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solidFill>
                      <a:srgbClr val="FF9966"/>
                    </a:solidFill>
                  </a:tcPr>
                </a:tc>
              </a:tr>
              <a:tr h="640800">
                <a:tc rowSpan="2" gridSpan="2">
                  <a:txBody>
                    <a:bodyPr/>
                    <a:lstStyle/>
                    <a:p>
                      <a:r>
                        <a:rPr lang="cs-CZ" sz="2000" b="1" dirty="0" smtClean="0"/>
                        <a:t>Veršovaný nápis </a:t>
                      </a:r>
                      <a:r>
                        <a:rPr lang="cs-CZ" sz="2000" b="1" smtClean="0"/>
                        <a:t>na hrob</a:t>
                      </a:r>
                    </a:p>
                    <a:p>
                      <a:endParaRPr lang="cs-CZ" sz="2000" b="1" dirty="0"/>
                    </a:p>
                    <a:p>
                      <a:r>
                        <a:rPr lang="cs-CZ" sz="2000" b="1" dirty="0" smtClean="0"/>
                        <a:t>Kratší báseň s pravidelným rytmem</a:t>
                      </a:r>
                      <a:endParaRPr lang="cs-CZ" sz="2000" b="1" dirty="0"/>
                    </a:p>
                  </a:txBody>
                  <a:tcPr>
                    <a:lnT w="12700" cmpd="sng">
                      <a:noFill/>
                    </a:lnT>
                    <a:lnB w="12700" cmpd="sng">
                      <a:noFill/>
                    </a:lnB>
                    <a:solidFill>
                      <a:srgbClr val="FF9966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lnT w="12700" cmpd="sng">
                      <a:noFill/>
                    </a:lnT>
                    <a:lnB w="12700" cmpd="sng">
                      <a:noFill/>
                    </a:lnB>
                    <a:solidFill>
                      <a:srgbClr val="FF996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solidFill>
                      <a:srgbClr val="FF996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solidFill>
                      <a:srgbClr val="FF996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solidFill>
                      <a:srgbClr val="FF9966"/>
                    </a:solidFill>
                  </a:tcPr>
                </a:tc>
              </a:tr>
              <a:tr h="640800">
                <a:tc gridSpan="2" vMerge="1">
                  <a:txBody>
                    <a:bodyPr/>
                    <a:lstStyle/>
                    <a:p>
                      <a:endParaRPr lang="cs-CZ" sz="2000" b="1" dirty="0"/>
                    </a:p>
                  </a:txBody>
                  <a:tcPr>
                    <a:solidFill>
                      <a:srgbClr val="FF9966"/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tc gridSpan="5"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solidFill>
                      <a:srgbClr val="FF996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solidFill>
                      <a:srgbClr val="FF996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solidFill>
                      <a:srgbClr val="FF996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solidFill>
                      <a:srgbClr val="FF996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solidFill>
                      <a:srgbClr val="FF9966"/>
                    </a:solidFill>
                  </a:tcPr>
                </a:tc>
              </a:tr>
              <a:tr h="640800">
                <a:tc rowSpan="3" gridSpan="3">
                  <a:txBody>
                    <a:bodyPr/>
                    <a:lstStyle/>
                    <a:p>
                      <a:r>
                        <a:rPr lang="cs-CZ" sz="2000" b="1" dirty="0" smtClean="0"/>
                        <a:t>Autor epigramů</a:t>
                      </a:r>
                    </a:p>
                    <a:p>
                      <a:endParaRPr lang="cs-CZ" sz="2000" b="1" dirty="0"/>
                    </a:p>
                    <a:p>
                      <a:r>
                        <a:rPr lang="cs-CZ" sz="2000" b="1" dirty="0" smtClean="0"/>
                        <a:t>Báseň oslavná, radostná</a:t>
                      </a:r>
                    </a:p>
                    <a:p>
                      <a:endParaRPr lang="cs-CZ" sz="2000" b="1" dirty="0"/>
                    </a:p>
                    <a:p>
                      <a:r>
                        <a:rPr lang="cs-CZ" sz="2000" b="1" dirty="0" smtClean="0"/>
                        <a:t>Epický ž., vypovídá o vzniku světa a člověka</a:t>
                      </a:r>
                      <a:endParaRPr lang="cs-CZ" sz="2000" b="1" dirty="0"/>
                    </a:p>
                  </a:txBody>
                  <a:tcPr>
                    <a:lnT w="12700" cmpd="sng">
                      <a:noFill/>
                    </a:lnT>
                    <a:lnB w="12700" cmpd="sng">
                      <a:noFill/>
                    </a:lnB>
                    <a:solidFill>
                      <a:srgbClr val="FF9966"/>
                    </a:solidFill>
                  </a:tcPr>
                </a:tc>
                <a:tc rowSpan="3" hMerge="1"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solidFill>
                      <a:srgbClr val="FF9966"/>
                    </a:solidFill>
                  </a:tcPr>
                </a:tc>
                <a:tc rowSpan="3" hMerge="1"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lnT w="12700" cmpd="sng">
                      <a:noFill/>
                    </a:lnT>
                    <a:lnB w="12700" cmpd="sng">
                      <a:noFill/>
                    </a:lnB>
                    <a:solidFill>
                      <a:srgbClr val="FF9966"/>
                    </a:solidFill>
                  </a:tcPr>
                </a:tc>
              </a:tr>
              <a:tr h="640800">
                <a:tc gridSpan="3" vMerge="1">
                  <a:txBody>
                    <a:bodyPr/>
                    <a:lstStyle/>
                    <a:p>
                      <a:endParaRPr lang="cs-CZ" sz="2000" b="1" dirty="0"/>
                    </a:p>
                  </a:txBody>
                  <a:tcPr>
                    <a:solidFill>
                      <a:srgbClr val="FF9966"/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solidFill>
                      <a:srgbClr val="FF9966"/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gridSpan="6"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solidFill>
                      <a:srgbClr val="FF996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solidFill>
                      <a:srgbClr val="FF996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solidFill>
                      <a:srgbClr val="FF996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solidFill>
                      <a:srgbClr val="FF996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solidFill>
                      <a:srgbClr val="FF996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solidFill>
                      <a:srgbClr val="FF9966"/>
                    </a:solidFill>
                  </a:tcPr>
                </a:tc>
              </a:tr>
              <a:tr h="640800">
                <a:tc gridSpan="3" vMerge="1">
                  <a:txBody>
                    <a:bodyPr/>
                    <a:lstStyle/>
                    <a:p>
                      <a:endParaRPr lang="cs-CZ" sz="2000" b="1" dirty="0"/>
                    </a:p>
                  </a:txBody>
                  <a:tcPr>
                    <a:lnB w="12700" cmpd="sng">
                      <a:noFill/>
                    </a:lnB>
                    <a:solidFill>
                      <a:srgbClr val="FF9966"/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solidFill>
                      <a:srgbClr val="FF9966"/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tc rowSpan="2" gridSpan="5"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lnT w="12700" cmpd="sng">
                      <a:noFill/>
                    </a:lnT>
                    <a:solidFill>
                      <a:srgbClr val="FF9966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solidFill>
                      <a:srgbClr val="FF9966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solidFill>
                      <a:srgbClr val="FF9966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solidFill>
                      <a:srgbClr val="FF9966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solidFill>
                      <a:srgbClr val="FF9966"/>
                    </a:solidFill>
                  </a:tcPr>
                </a:tc>
              </a:tr>
              <a:tr h="640800">
                <a:tc rowSpan="2">
                  <a:txBody>
                    <a:bodyPr/>
                    <a:lstStyle/>
                    <a:p>
                      <a:r>
                        <a:rPr lang="cs-CZ" sz="2000" b="1" dirty="0" smtClean="0"/>
                        <a:t>Báseň oslavující národ nebo vlast</a:t>
                      </a:r>
                      <a:endParaRPr lang="cs-CZ" sz="2000" b="1" dirty="0"/>
                    </a:p>
                    <a:p>
                      <a:r>
                        <a:rPr lang="cs-CZ" sz="2000" b="1" dirty="0" smtClean="0"/>
                        <a:t>Satirická báseň s krátkým rozsahem</a:t>
                      </a:r>
                      <a:endParaRPr lang="cs-CZ" sz="2000" b="1" dirty="0"/>
                    </a:p>
                  </a:txBody>
                  <a:tcPr>
                    <a:lnT w="12700" cmpd="sng">
                      <a:noFill/>
                    </a:lnT>
                    <a:lnB w="12700" cmpd="sng">
                      <a:noFill/>
                    </a:lnB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tc gridSpan="5" vMerge="1"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solidFill>
                      <a:srgbClr val="FF9966"/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solidFill>
                      <a:srgbClr val="FF9966"/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solidFill>
                      <a:srgbClr val="FF9966"/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solidFill>
                      <a:srgbClr val="FF9966"/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solidFill>
                      <a:srgbClr val="FF9966"/>
                    </a:solidFill>
                  </a:tcPr>
                </a:tc>
              </a:tr>
              <a:tr h="640800">
                <a:tc vMerge="1">
                  <a:txBody>
                    <a:bodyPr/>
                    <a:lstStyle/>
                    <a:p>
                      <a:endParaRPr lang="cs-CZ" sz="2000" b="1" dirty="0"/>
                    </a:p>
                  </a:txBody>
                  <a:tcPr>
                    <a:lnB w="12700" cmpd="sng">
                      <a:noFill/>
                    </a:lnB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lnT w="12700" cmpd="sng">
                      <a:noFill/>
                    </a:lnT>
                    <a:solidFill>
                      <a:srgbClr val="FF996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solidFill>
                      <a:srgbClr val="FF996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solidFill>
                      <a:srgbClr val="FF996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solidFill>
                      <a:srgbClr val="FF9966"/>
                    </a:solidFill>
                  </a:tcPr>
                </a:tc>
              </a:tr>
              <a:tr h="640800">
                <a:tc gridSpan="4">
                  <a:txBody>
                    <a:bodyPr/>
                    <a:lstStyle/>
                    <a:p>
                      <a:r>
                        <a:rPr lang="cs-CZ" sz="2000" b="1" dirty="0" smtClean="0"/>
                        <a:t>Lyr.-</a:t>
                      </a:r>
                      <a:r>
                        <a:rPr lang="cs-CZ" sz="2000" b="1" dirty="0" err="1" smtClean="0"/>
                        <a:t>epic</a:t>
                      </a:r>
                      <a:r>
                        <a:rPr lang="cs-CZ" sz="2000" b="1" dirty="0" smtClean="0"/>
                        <a:t>.</a:t>
                      </a:r>
                      <a:r>
                        <a:rPr lang="cs-CZ" sz="2000" b="1" baseline="0" dirty="0" smtClean="0"/>
                        <a:t> ž., báseň s pochmurným dějem</a:t>
                      </a:r>
                      <a:endParaRPr lang="cs-CZ" sz="2000" b="1" dirty="0"/>
                    </a:p>
                  </a:txBody>
                  <a:tcPr>
                    <a:lnT w="12700" cmpd="sng">
                      <a:noFill/>
                    </a:lnT>
                    <a:solidFill>
                      <a:srgbClr val="FF996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solidFill>
                      <a:srgbClr val="FF996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solidFill>
                      <a:srgbClr val="FF996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lnT w="12700" cmpd="sng">
                      <a:noFill/>
                    </a:lnT>
                    <a:solidFill>
                      <a:srgbClr val="FF996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solidFill>
                      <a:srgbClr val="FF9966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26352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6009801"/>
              </p:ext>
            </p:extLst>
          </p:nvPr>
        </p:nvGraphicFramePr>
        <p:xfrm>
          <a:off x="179512" y="116632"/>
          <a:ext cx="8855995" cy="6526320"/>
        </p:xfrm>
        <a:graphic>
          <a:graphicData uri="http://schemas.openxmlformats.org/drawingml/2006/table">
            <a:tbl>
              <a:tblPr>
                <a:tableStyleId>{D7AC3CCA-C797-4891-BE02-D94E43425B78}</a:tableStyleId>
              </a:tblPr>
              <a:tblGrid>
                <a:gridCol w="2873500"/>
                <a:gridCol w="558805"/>
                <a:gridCol w="542369"/>
                <a:gridCol w="542369"/>
                <a:gridCol w="542369"/>
                <a:gridCol w="542369"/>
                <a:gridCol w="542369"/>
                <a:gridCol w="542369"/>
                <a:gridCol w="542369"/>
                <a:gridCol w="542369"/>
                <a:gridCol w="542369"/>
                <a:gridCol w="542369"/>
              </a:tblGrid>
              <a:tr h="640800">
                <a:tc gridSpan="5">
                  <a:txBody>
                    <a:bodyPr/>
                    <a:lstStyle/>
                    <a:p>
                      <a:r>
                        <a:rPr lang="cs-CZ" sz="2000" b="1" dirty="0" smtClean="0"/>
                        <a:t>Epický</a:t>
                      </a:r>
                      <a:r>
                        <a:rPr lang="cs-CZ" sz="2000" b="1" baseline="0" dirty="0" smtClean="0"/>
                        <a:t> </a:t>
                      </a:r>
                      <a:r>
                        <a:rPr lang="cs-CZ" sz="2000" b="1" dirty="0" smtClean="0"/>
                        <a:t>ž.,</a:t>
                      </a:r>
                      <a:r>
                        <a:rPr lang="cs-CZ" sz="2000" b="1" baseline="0" dirty="0" smtClean="0"/>
                        <a:t> vypovídá o životě světců</a:t>
                      </a:r>
                      <a:endParaRPr lang="cs-CZ" sz="2000" b="1" dirty="0"/>
                    </a:p>
                  </a:txBody>
                  <a:tcPr>
                    <a:lnB w="12700" cmpd="sng">
                      <a:noFill/>
                    </a:lnB>
                    <a:solidFill>
                      <a:srgbClr val="FF996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solidFill>
                      <a:srgbClr val="FF996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solidFill>
                      <a:srgbClr val="FF996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solidFill>
                      <a:srgbClr val="FF996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/>
                        <a:t>L</a:t>
                      </a:r>
                      <a:endParaRPr lang="cs-CZ" sz="3200" b="1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/>
                        <a:t>E</a:t>
                      </a:r>
                      <a:endParaRPr lang="cs-CZ" sz="3200" b="1" dirty="0"/>
                    </a:p>
                  </a:txBody>
                  <a:tcPr>
                    <a:solidFill>
                      <a:schemeClr val="bg2">
                        <a:lumMod val="75000"/>
                        <a:alpha val="81961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/>
                        <a:t>G</a:t>
                      </a:r>
                      <a:endParaRPr lang="cs-CZ" sz="3200" b="1" dirty="0"/>
                    </a:p>
                  </a:txBody>
                  <a:tcPr>
                    <a:solidFill>
                      <a:schemeClr val="bg2">
                        <a:lumMod val="75000"/>
                        <a:alpha val="81961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/>
                        <a:t>E</a:t>
                      </a:r>
                      <a:endParaRPr lang="cs-CZ" sz="3200" b="1" dirty="0"/>
                    </a:p>
                  </a:txBody>
                  <a:tcPr>
                    <a:solidFill>
                      <a:schemeClr val="bg2">
                        <a:lumMod val="75000"/>
                        <a:alpha val="81961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/>
                        <a:t>N</a:t>
                      </a:r>
                      <a:endParaRPr lang="cs-CZ" sz="3200" b="1" dirty="0"/>
                    </a:p>
                  </a:txBody>
                  <a:tcPr>
                    <a:solidFill>
                      <a:schemeClr val="bg2">
                        <a:lumMod val="75000"/>
                        <a:alpha val="81961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/>
                        <a:t>D</a:t>
                      </a:r>
                      <a:endParaRPr lang="cs-CZ" sz="3200" b="1" dirty="0"/>
                    </a:p>
                  </a:txBody>
                  <a:tcPr>
                    <a:solidFill>
                      <a:schemeClr val="bg2">
                        <a:lumMod val="75000"/>
                        <a:alpha val="81961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/>
                        <a:t>A</a:t>
                      </a:r>
                      <a:endParaRPr lang="cs-CZ" sz="3200" b="1" dirty="0"/>
                    </a:p>
                  </a:txBody>
                  <a:tcPr>
                    <a:solidFill>
                      <a:schemeClr val="bg2">
                        <a:lumMod val="75000"/>
                        <a:alpha val="81961"/>
                      </a:schemeClr>
                    </a:solidFill>
                  </a:tcPr>
                </a:tc>
              </a:tr>
              <a:tr h="640800"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Báseň se smutným obsahem</a:t>
                      </a:r>
                      <a:endParaRPr lang="cs-CZ" sz="2000" b="1" dirty="0"/>
                    </a:p>
                  </a:txBody>
                  <a:tcPr>
                    <a:lnT w="12700" cmpd="sng">
                      <a:noFill/>
                    </a:lnT>
                    <a:lnB w="12700" cmpd="sng">
                      <a:noFill/>
                    </a:lnB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/>
                        <a:t>E</a:t>
                      </a:r>
                      <a:endParaRPr lang="cs-CZ" sz="3200" b="1" dirty="0"/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/>
                        <a:t>L</a:t>
                      </a:r>
                      <a:endParaRPr lang="cs-CZ" sz="3200" b="1" dirty="0"/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/>
                        <a:t>E</a:t>
                      </a:r>
                      <a:endParaRPr lang="cs-CZ" sz="3200" b="1" dirty="0"/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/>
                        <a:t>G</a:t>
                      </a:r>
                      <a:endParaRPr lang="cs-CZ" sz="3200" b="1" dirty="0"/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/>
                        <a:t>I</a:t>
                      </a:r>
                      <a:endParaRPr lang="cs-CZ" sz="3200" b="1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/>
                        <a:t>E</a:t>
                      </a:r>
                      <a:endParaRPr lang="cs-CZ" sz="3200" b="1" dirty="0"/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tc gridSpan="5"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solidFill>
                      <a:srgbClr val="FF996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solidFill>
                      <a:srgbClr val="FF996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solidFill>
                      <a:srgbClr val="FF996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solidFill>
                      <a:srgbClr val="FF996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solidFill>
                      <a:srgbClr val="FF9966"/>
                    </a:solidFill>
                  </a:tcPr>
                </a:tc>
              </a:tr>
              <a:tr h="640800">
                <a:tc rowSpan="2" gridSpan="2">
                  <a:txBody>
                    <a:bodyPr/>
                    <a:lstStyle/>
                    <a:p>
                      <a:r>
                        <a:rPr lang="cs-CZ" sz="2000" b="1" dirty="0" smtClean="0"/>
                        <a:t>Veršovaný nápis </a:t>
                      </a:r>
                      <a:r>
                        <a:rPr lang="cs-CZ" sz="2000" b="1" smtClean="0"/>
                        <a:t>na hrob</a:t>
                      </a:r>
                    </a:p>
                    <a:p>
                      <a:endParaRPr lang="cs-CZ" sz="2000" b="1" dirty="0"/>
                    </a:p>
                    <a:p>
                      <a:r>
                        <a:rPr lang="cs-CZ" sz="2000" b="1" dirty="0" smtClean="0"/>
                        <a:t>Kratší báseň s pravidelným rytmem</a:t>
                      </a:r>
                      <a:endParaRPr lang="cs-CZ" sz="2000" b="1" dirty="0"/>
                    </a:p>
                  </a:txBody>
                  <a:tcPr>
                    <a:lnT w="12700" cmpd="sng">
                      <a:noFill/>
                    </a:lnT>
                    <a:lnB w="12700" cmpd="sng">
                      <a:noFill/>
                    </a:lnB>
                    <a:solidFill>
                      <a:srgbClr val="FF9966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/>
                        <a:t>E</a:t>
                      </a:r>
                      <a:endParaRPr lang="cs-CZ" sz="3200" b="1" dirty="0"/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/>
                        <a:t>P</a:t>
                      </a:r>
                      <a:endParaRPr lang="cs-CZ" sz="3200" b="1" dirty="0"/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/>
                        <a:t>I</a:t>
                      </a:r>
                      <a:endParaRPr lang="cs-CZ" sz="3200" b="1" dirty="0"/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/>
                        <a:t>T</a:t>
                      </a:r>
                      <a:endParaRPr lang="cs-CZ" sz="3200" b="1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/>
                        <a:t>A</a:t>
                      </a:r>
                      <a:endParaRPr lang="cs-CZ" sz="3200" b="1" dirty="0"/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/>
                        <a:t>F</a:t>
                      </a:r>
                      <a:endParaRPr lang="cs-CZ" sz="3200" b="1" dirty="0"/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lnT w="12700" cmpd="sng">
                      <a:noFill/>
                    </a:lnT>
                    <a:lnB w="12700" cmpd="sng">
                      <a:noFill/>
                    </a:lnB>
                    <a:solidFill>
                      <a:srgbClr val="FF996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solidFill>
                      <a:srgbClr val="FF996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solidFill>
                      <a:srgbClr val="FF996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solidFill>
                      <a:srgbClr val="FF9966"/>
                    </a:solidFill>
                  </a:tcPr>
                </a:tc>
              </a:tr>
              <a:tr h="640800">
                <a:tc gridSpan="2" vMerge="1">
                  <a:txBody>
                    <a:bodyPr/>
                    <a:lstStyle/>
                    <a:p>
                      <a:endParaRPr lang="cs-CZ" sz="2000" b="1" dirty="0"/>
                    </a:p>
                  </a:txBody>
                  <a:tcPr>
                    <a:solidFill>
                      <a:srgbClr val="FF9966"/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/>
                        <a:t>P</a:t>
                      </a:r>
                      <a:endParaRPr lang="cs-CZ" sz="3200" b="1" dirty="0"/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/>
                        <a:t>Í</a:t>
                      </a:r>
                      <a:endParaRPr lang="cs-CZ" sz="3200" b="1" dirty="0"/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/>
                        <a:t>S</a:t>
                      </a:r>
                      <a:endParaRPr lang="cs-CZ" sz="3200" b="1" dirty="0"/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/>
                        <a:t>E</a:t>
                      </a:r>
                      <a:endParaRPr lang="cs-CZ" sz="3200" b="1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/>
                        <a:t>Ň</a:t>
                      </a:r>
                      <a:endParaRPr lang="cs-CZ" sz="3200" b="1" dirty="0"/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tc gridSpan="5"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solidFill>
                      <a:srgbClr val="FF996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solidFill>
                      <a:srgbClr val="FF996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solidFill>
                      <a:srgbClr val="FF996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solidFill>
                      <a:srgbClr val="FF996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solidFill>
                      <a:srgbClr val="FF9966"/>
                    </a:solidFill>
                  </a:tcPr>
                </a:tc>
              </a:tr>
              <a:tr h="640800">
                <a:tc rowSpan="3" gridSpan="3">
                  <a:txBody>
                    <a:bodyPr/>
                    <a:lstStyle/>
                    <a:p>
                      <a:r>
                        <a:rPr lang="cs-CZ" sz="2000" b="1" dirty="0" smtClean="0"/>
                        <a:t>Autor epigramů</a:t>
                      </a:r>
                    </a:p>
                    <a:p>
                      <a:endParaRPr lang="cs-CZ" sz="2000" b="1" dirty="0"/>
                    </a:p>
                    <a:p>
                      <a:r>
                        <a:rPr lang="cs-CZ" sz="2000" b="1" dirty="0" smtClean="0"/>
                        <a:t>Báseň oslavná, radostná</a:t>
                      </a:r>
                    </a:p>
                    <a:p>
                      <a:endParaRPr lang="cs-CZ" sz="2000" b="1" dirty="0"/>
                    </a:p>
                    <a:p>
                      <a:r>
                        <a:rPr lang="cs-CZ" sz="2000" b="1" dirty="0" smtClean="0"/>
                        <a:t>Epický ž., vypovídá o vzniku světa a člověka</a:t>
                      </a:r>
                      <a:endParaRPr lang="cs-CZ" sz="2000" b="1" dirty="0"/>
                    </a:p>
                  </a:txBody>
                  <a:tcPr>
                    <a:lnT w="12700" cmpd="sng">
                      <a:noFill/>
                    </a:lnT>
                    <a:lnB w="12700" cmpd="sng">
                      <a:noFill/>
                    </a:lnB>
                    <a:solidFill>
                      <a:srgbClr val="FF9966"/>
                    </a:solidFill>
                  </a:tcPr>
                </a:tc>
                <a:tc rowSpan="3" hMerge="1"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solidFill>
                      <a:srgbClr val="FF9966"/>
                    </a:solidFill>
                  </a:tcPr>
                </a:tc>
                <a:tc rowSpan="3" hMerge="1"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/>
                        <a:t>B</a:t>
                      </a:r>
                      <a:endParaRPr lang="cs-CZ" sz="3200" b="1" dirty="0"/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/>
                        <a:t>O</a:t>
                      </a:r>
                      <a:endParaRPr lang="cs-CZ" sz="3200" b="1" dirty="0"/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/>
                        <a:t>R</a:t>
                      </a:r>
                      <a:endParaRPr lang="cs-CZ" sz="3200" b="1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/>
                        <a:t>O</a:t>
                      </a:r>
                      <a:endParaRPr lang="cs-CZ" sz="3200" b="1" dirty="0"/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/>
                        <a:t>V</a:t>
                      </a:r>
                      <a:endParaRPr lang="cs-CZ" sz="3200" b="1" dirty="0"/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/>
                        <a:t>S</a:t>
                      </a:r>
                      <a:endParaRPr lang="cs-CZ" sz="3200" b="1" dirty="0"/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/>
                        <a:t>K</a:t>
                      </a:r>
                      <a:endParaRPr lang="cs-CZ" sz="3200" b="1" dirty="0"/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/>
                        <a:t>Ý</a:t>
                      </a:r>
                      <a:endParaRPr lang="cs-CZ" sz="3200" b="1" dirty="0"/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lnT w="12700" cmpd="sng">
                      <a:noFill/>
                    </a:lnT>
                    <a:lnB w="12700" cmpd="sng">
                      <a:noFill/>
                    </a:lnB>
                    <a:solidFill>
                      <a:srgbClr val="FF9966"/>
                    </a:solidFill>
                  </a:tcPr>
                </a:tc>
              </a:tr>
              <a:tr h="640800">
                <a:tc gridSpan="3" vMerge="1">
                  <a:txBody>
                    <a:bodyPr/>
                    <a:lstStyle/>
                    <a:p>
                      <a:endParaRPr lang="cs-CZ" sz="2000" b="1" dirty="0"/>
                    </a:p>
                  </a:txBody>
                  <a:tcPr>
                    <a:solidFill>
                      <a:srgbClr val="FF9966"/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solidFill>
                      <a:srgbClr val="FF9966"/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/>
                        <a:t>Ó</a:t>
                      </a:r>
                      <a:endParaRPr lang="cs-CZ" sz="3200" b="1" dirty="0"/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/>
                        <a:t>D</a:t>
                      </a:r>
                      <a:endParaRPr lang="cs-CZ" sz="3200" b="1" dirty="0"/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/>
                        <a:t>A</a:t>
                      </a:r>
                      <a:endParaRPr lang="cs-CZ" sz="3200" b="1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gridSpan="6"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solidFill>
                      <a:srgbClr val="FF996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solidFill>
                      <a:srgbClr val="FF996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solidFill>
                      <a:srgbClr val="FF996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solidFill>
                      <a:srgbClr val="FF996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solidFill>
                      <a:srgbClr val="FF996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solidFill>
                      <a:srgbClr val="FF9966"/>
                    </a:solidFill>
                  </a:tcPr>
                </a:tc>
              </a:tr>
              <a:tr h="640800">
                <a:tc gridSpan="3" vMerge="1">
                  <a:txBody>
                    <a:bodyPr/>
                    <a:lstStyle/>
                    <a:p>
                      <a:endParaRPr lang="cs-CZ" sz="2000" b="1" dirty="0"/>
                    </a:p>
                  </a:txBody>
                  <a:tcPr>
                    <a:lnB w="12700" cmpd="sng">
                      <a:noFill/>
                    </a:lnB>
                    <a:solidFill>
                      <a:srgbClr val="FF9966"/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solidFill>
                      <a:srgbClr val="FF9966"/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/>
                        <a:t>M</a:t>
                      </a:r>
                      <a:endParaRPr lang="cs-CZ" sz="3200" b="1" dirty="0"/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/>
                        <a:t>Ý</a:t>
                      </a:r>
                      <a:endParaRPr lang="cs-CZ" sz="3200" b="1" dirty="0"/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/>
                        <a:t>T</a:t>
                      </a:r>
                      <a:endParaRPr lang="cs-CZ" sz="3200" b="1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/>
                        <a:t>Y</a:t>
                      </a:r>
                      <a:endParaRPr lang="cs-CZ" sz="3200" b="1" dirty="0"/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tc rowSpan="2" gridSpan="5"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lnT w="12700" cmpd="sng">
                      <a:noFill/>
                    </a:lnT>
                    <a:solidFill>
                      <a:srgbClr val="FF9966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solidFill>
                      <a:srgbClr val="FF9966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solidFill>
                      <a:srgbClr val="FF9966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solidFill>
                      <a:srgbClr val="FF9966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solidFill>
                      <a:srgbClr val="FF9966"/>
                    </a:solidFill>
                  </a:tcPr>
                </a:tc>
              </a:tr>
              <a:tr h="640800">
                <a:tc rowSpan="2">
                  <a:txBody>
                    <a:bodyPr/>
                    <a:lstStyle/>
                    <a:p>
                      <a:r>
                        <a:rPr lang="cs-CZ" sz="2000" b="1" dirty="0" smtClean="0"/>
                        <a:t>Báseň oslavující národ nebo vlast</a:t>
                      </a:r>
                      <a:endParaRPr lang="cs-CZ" sz="2000" b="1" dirty="0"/>
                    </a:p>
                    <a:p>
                      <a:r>
                        <a:rPr lang="cs-CZ" sz="2000" b="1" dirty="0" smtClean="0"/>
                        <a:t>Satirická báseň s krátkým rozsahem</a:t>
                      </a:r>
                      <a:endParaRPr lang="cs-CZ" sz="2000" b="1" dirty="0"/>
                    </a:p>
                  </a:txBody>
                  <a:tcPr>
                    <a:lnT w="12700" cmpd="sng">
                      <a:noFill/>
                    </a:lnT>
                    <a:lnB w="12700" cmpd="sng">
                      <a:noFill/>
                    </a:lnB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/>
                        <a:t>H</a:t>
                      </a:r>
                      <a:endParaRPr lang="cs-CZ" sz="3200" b="1" dirty="0"/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/>
                        <a:t>Y</a:t>
                      </a:r>
                      <a:endParaRPr lang="cs-CZ" sz="3200" b="1" dirty="0"/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/>
                        <a:t>M</a:t>
                      </a:r>
                      <a:endParaRPr lang="cs-CZ" sz="3200" b="1" dirty="0"/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/>
                        <a:t>N</a:t>
                      </a:r>
                      <a:endParaRPr lang="cs-CZ" sz="3200" b="1" dirty="0"/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/>
                        <a:t>U</a:t>
                      </a:r>
                      <a:endParaRPr lang="cs-CZ" sz="3200" b="1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/>
                        <a:t>S</a:t>
                      </a:r>
                      <a:endParaRPr lang="cs-CZ" sz="3200" b="1" dirty="0"/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tc gridSpan="5" vMerge="1"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solidFill>
                      <a:srgbClr val="FF9966"/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solidFill>
                      <a:srgbClr val="FF9966"/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solidFill>
                      <a:srgbClr val="FF9966"/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solidFill>
                      <a:srgbClr val="FF9966"/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solidFill>
                      <a:srgbClr val="FF9966"/>
                    </a:solidFill>
                  </a:tcPr>
                </a:tc>
              </a:tr>
              <a:tr h="640800">
                <a:tc vMerge="1">
                  <a:txBody>
                    <a:bodyPr/>
                    <a:lstStyle/>
                    <a:p>
                      <a:endParaRPr lang="cs-CZ" sz="2000" b="1" dirty="0"/>
                    </a:p>
                  </a:txBody>
                  <a:tcPr>
                    <a:lnB w="12700" cmpd="sng">
                      <a:noFill/>
                    </a:lnB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/>
                        <a:t>E</a:t>
                      </a:r>
                      <a:endParaRPr lang="cs-CZ" sz="3200" b="1" dirty="0"/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/>
                        <a:t>P</a:t>
                      </a:r>
                      <a:endParaRPr lang="cs-CZ" sz="3200" b="1" dirty="0"/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/>
                        <a:t>I</a:t>
                      </a:r>
                      <a:endParaRPr lang="cs-CZ" sz="3200" b="1" dirty="0"/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/>
                        <a:t>G</a:t>
                      </a:r>
                      <a:endParaRPr lang="cs-CZ" sz="3200" b="1" dirty="0"/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/>
                        <a:t>R</a:t>
                      </a:r>
                      <a:endParaRPr lang="cs-CZ" sz="3200" b="1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/>
                        <a:t>A</a:t>
                      </a:r>
                      <a:endParaRPr lang="cs-CZ" sz="3200" b="1" dirty="0"/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/>
                        <a:t>M</a:t>
                      </a:r>
                      <a:endParaRPr lang="cs-CZ" sz="3200" b="1" dirty="0"/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lnT w="12700" cmpd="sng">
                      <a:noFill/>
                    </a:lnT>
                    <a:solidFill>
                      <a:srgbClr val="FF996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solidFill>
                      <a:srgbClr val="FF996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solidFill>
                      <a:srgbClr val="FF996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solidFill>
                      <a:srgbClr val="FF9966"/>
                    </a:solidFill>
                  </a:tcPr>
                </a:tc>
              </a:tr>
              <a:tr h="640800">
                <a:tc gridSpan="4">
                  <a:txBody>
                    <a:bodyPr/>
                    <a:lstStyle/>
                    <a:p>
                      <a:r>
                        <a:rPr lang="cs-CZ" sz="2000" b="1" dirty="0" smtClean="0"/>
                        <a:t>Lyr.-</a:t>
                      </a:r>
                      <a:r>
                        <a:rPr lang="cs-CZ" sz="2000" b="1" dirty="0" err="1" smtClean="0"/>
                        <a:t>epic</a:t>
                      </a:r>
                      <a:r>
                        <a:rPr lang="cs-CZ" sz="2000" b="1" dirty="0" smtClean="0"/>
                        <a:t>.</a:t>
                      </a:r>
                      <a:r>
                        <a:rPr lang="cs-CZ" sz="2000" b="1" baseline="0" dirty="0" smtClean="0"/>
                        <a:t> ž., báseň s pochmurným dějem</a:t>
                      </a:r>
                      <a:endParaRPr lang="cs-CZ" sz="2000" b="1" dirty="0"/>
                    </a:p>
                  </a:txBody>
                  <a:tcPr>
                    <a:lnT w="12700" cmpd="sng">
                      <a:noFill/>
                    </a:lnT>
                    <a:solidFill>
                      <a:srgbClr val="FF996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solidFill>
                      <a:srgbClr val="FF996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solidFill>
                      <a:srgbClr val="FF996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/>
                        <a:t>B</a:t>
                      </a:r>
                      <a:endParaRPr lang="cs-CZ" sz="3200" b="1" dirty="0"/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/>
                        <a:t>A</a:t>
                      </a:r>
                      <a:endParaRPr lang="cs-CZ" sz="3200" b="1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/>
                        <a:t>L</a:t>
                      </a:r>
                      <a:endParaRPr lang="cs-CZ" sz="3200" b="1" dirty="0"/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/>
                        <a:t>A</a:t>
                      </a:r>
                      <a:endParaRPr lang="cs-CZ" sz="3200" b="1" dirty="0"/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/>
                        <a:t>D</a:t>
                      </a:r>
                      <a:endParaRPr lang="cs-CZ" sz="3200" b="1" dirty="0"/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/>
                        <a:t>A</a:t>
                      </a:r>
                      <a:endParaRPr lang="cs-CZ" sz="3200" b="1" dirty="0"/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lnT w="12700" cmpd="sng">
                      <a:noFill/>
                    </a:lnT>
                    <a:solidFill>
                      <a:srgbClr val="FF996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>
                    <a:solidFill>
                      <a:srgbClr val="FF9966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80488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836712"/>
            <a:ext cx="2736304" cy="1143000"/>
          </a:xfrm>
        </p:spPr>
        <p:txBody>
          <a:bodyPr/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Citace</a:t>
            </a:r>
            <a:r>
              <a:rPr lang="cs-CZ" dirty="0" smtClean="0"/>
              <a:t>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2492896"/>
            <a:ext cx="8229600" cy="1540768"/>
          </a:xfrm>
        </p:spPr>
        <p:txBody>
          <a:bodyPr>
            <a:normAutofit fontScale="85000" lnSpcReduction="10000"/>
          </a:bodyPr>
          <a:lstStyle/>
          <a:p>
            <a:r>
              <a:rPr lang="cs-CZ" dirty="0" smtClean="0"/>
              <a:t>Celý materiál byl vytvořen autorem dne </a:t>
            </a:r>
            <a:r>
              <a:rPr lang="cs-CZ" dirty="0" smtClean="0"/>
              <a:t>18</a:t>
            </a:r>
            <a:r>
              <a:rPr lang="cs-CZ" dirty="0" smtClean="0"/>
              <a:t>.5.2012</a:t>
            </a:r>
            <a:r>
              <a:rPr lang="cs-CZ" dirty="0" smtClean="0"/>
              <a:t>.</a:t>
            </a:r>
          </a:p>
          <a:p>
            <a:r>
              <a:rPr lang="cs-CZ" dirty="0" smtClean="0"/>
              <a:t>Obrázek byl použit z otevřené galérie Office.microsoft.com </a:t>
            </a:r>
            <a:r>
              <a:rPr lang="cs-CZ" dirty="0"/>
              <a:t>d</a:t>
            </a:r>
            <a:r>
              <a:rPr lang="cs-CZ" dirty="0" smtClean="0"/>
              <a:t>ne </a:t>
            </a:r>
            <a:r>
              <a:rPr lang="cs-CZ" dirty="0" smtClean="0"/>
              <a:t>18.5.2012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38796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Black Tie</Template>
  <TotalTime>394</TotalTime>
  <Words>246</Words>
  <Application>Microsoft Office PowerPoint</Application>
  <PresentationFormat>Předvádění na obrazovce (4:3)</PresentationFormat>
  <Paragraphs>101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Prezentace aplikace PowerPoint</vt:lpstr>
      <vt:lpstr>Anotace</vt:lpstr>
      <vt:lpstr>Doplň tajenku</vt:lpstr>
      <vt:lpstr>Prezentace aplikace PowerPoint</vt:lpstr>
      <vt:lpstr>Prezentace aplikace PowerPoint</vt:lpstr>
      <vt:lpstr>Citace: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08FQ</dc:creator>
  <cp:lastModifiedBy>08FQ</cp:lastModifiedBy>
  <cp:revision>106</cp:revision>
  <dcterms:created xsi:type="dcterms:W3CDTF">2011-09-10T16:31:29Z</dcterms:created>
  <dcterms:modified xsi:type="dcterms:W3CDTF">2012-05-23T17:19:54Z</dcterms:modified>
</cp:coreProperties>
</file>