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6" r:id="rId3"/>
    <p:sldId id="268" r:id="rId4"/>
    <p:sldId id="265" r:id="rId5"/>
    <p:sldId id="261" r:id="rId6"/>
    <p:sldId id="269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NÁZEV:VY_32_INOVACE_08: </a:t>
          </a:r>
          <a:r>
            <a:rPr lang="cs-CZ" sz="2000" dirty="0" smtClean="0"/>
            <a:t>Verb </a:t>
          </a:r>
          <a:r>
            <a:rPr lang="cs-CZ" sz="2000" dirty="0" err="1" smtClean="0"/>
            <a:t>tenses</a:t>
          </a:r>
          <a:r>
            <a:rPr lang="cs-CZ" sz="2000" dirty="0" smtClean="0"/>
            <a:t>, 7.roč.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1" dirty="0" err="1" smtClean="0"/>
            <a:t>Present</a:t>
          </a:r>
          <a:r>
            <a:rPr lang="cs-CZ" sz="2000" b="1" dirty="0" smtClean="0"/>
            <a:t> </a:t>
          </a:r>
          <a:r>
            <a:rPr lang="cs-CZ" sz="2000" b="1" dirty="0" err="1" smtClean="0"/>
            <a:t>simple</a:t>
          </a:r>
          <a:r>
            <a:rPr lang="cs-CZ" sz="2000" b="1" dirty="0" smtClean="0"/>
            <a:t> </a:t>
          </a:r>
          <a:r>
            <a:rPr lang="cs-CZ" sz="2000" b="1" dirty="0" err="1" smtClean="0"/>
            <a:t>or</a:t>
          </a:r>
          <a:r>
            <a:rPr lang="cs-CZ" sz="2000" b="1" dirty="0" smtClean="0"/>
            <a:t> </a:t>
          </a:r>
          <a:r>
            <a:rPr lang="cs-CZ" sz="2000" b="1" dirty="0" err="1" smtClean="0"/>
            <a:t>present</a:t>
          </a:r>
          <a:r>
            <a:rPr lang="cs-CZ" sz="2000" b="1" dirty="0" smtClean="0"/>
            <a:t> </a:t>
          </a:r>
          <a:r>
            <a:rPr lang="cs-CZ" sz="2000" b="1" dirty="0" err="1" smtClean="0"/>
            <a:t>continuous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NÁZEV:VY_32_INOVACE_08: </a:t>
          </a:r>
          <a:r>
            <a:rPr lang="cs-CZ" sz="2000" kern="1200" dirty="0" smtClean="0"/>
            <a:t>Verb </a:t>
          </a:r>
          <a:r>
            <a:rPr lang="cs-CZ" sz="2000" kern="1200" dirty="0" err="1" smtClean="0"/>
            <a:t>tenses</a:t>
          </a:r>
          <a:r>
            <a:rPr lang="cs-CZ" sz="2000" kern="1200" dirty="0" smtClean="0"/>
            <a:t>, 7.roč.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1" kern="1200" dirty="0" err="1" smtClean="0"/>
            <a:t>Present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simple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or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present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continuous</a:t>
          </a:r>
          <a:endParaRPr lang="cs-CZ" sz="2000" b="1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6077090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29600" cy="5112568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endParaRPr lang="cs-CZ" dirty="0" smtClean="0"/>
          </a:p>
          <a:p>
            <a:pPr marL="566928" indent="-457200">
              <a:buFont typeface="Wingdings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 Materiál slouží jako pomůcka při procvičování slovesných časů.</a:t>
            </a:r>
          </a:p>
          <a:p>
            <a:pPr marL="566928" indent="-457200">
              <a:buFont typeface="Wingdings" pitchFamily="2" charset="2"/>
              <a:buChar char="Ø"/>
            </a:pPr>
            <a:r>
              <a:rPr lang="cs-CZ" dirty="0"/>
              <a:t>3.,4. strana slouží k připomenutí správného pořadí slov ve větě.</a:t>
            </a:r>
          </a:p>
          <a:p>
            <a:pPr marL="566928" indent="-457200">
              <a:buFont typeface="Wingdings" pitchFamily="2" charset="2"/>
              <a:buChar char="Ø"/>
            </a:pPr>
            <a:r>
              <a:rPr lang="cs-CZ" dirty="0"/>
              <a:t> Žáci doplňují do věty sloveso v závorce ve     správném čase.</a:t>
            </a:r>
          </a:p>
          <a:p>
            <a:pPr marL="566928" indent="-457200">
              <a:buFont typeface="Wingdings" pitchFamily="2" charset="2"/>
              <a:buChar char="Ø"/>
            </a:pPr>
            <a:r>
              <a:rPr lang="cs-CZ" dirty="0"/>
              <a:t> Věty si zkontrolují.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0479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872208"/>
          </a:xfrm>
        </p:spPr>
        <p:txBody>
          <a:bodyPr/>
          <a:lstStyle/>
          <a:p>
            <a:r>
              <a:rPr lang="cs-CZ" sz="3600" b="1" dirty="0" smtClean="0"/>
              <a:t>Melanie……………………..in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park </a:t>
            </a:r>
            <a:r>
              <a:rPr lang="cs-CZ" sz="3600" b="1" dirty="0" err="1" smtClean="0"/>
              <a:t>now</a:t>
            </a:r>
            <a:r>
              <a:rPr lang="cs-CZ" sz="3600" b="1" dirty="0" smtClean="0"/>
              <a:t>.</a:t>
            </a:r>
            <a:br>
              <a:rPr lang="cs-CZ" sz="3600" b="1" dirty="0" smtClean="0"/>
            </a:br>
            <a:r>
              <a:rPr lang="cs-CZ" sz="3600" b="1" dirty="0" err="1" smtClean="0"/>
              <a:t>She</a:t>
            </a:r>
            <a:r>
              <a:rPr lang="cs-CZ" sz="3600" b="1" dirty="0" smtClean="0"/>
              <a:t>……………………… .in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park </a:t>
            </a:r>
            <a:r>
              <a:rPr lang="cs-CZ" sz="3600" b="1" dirty="0" err="1" smtClean="0"/>
              <a:t>three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times</a:t>
            </a:r>
            <a:r>
              <a:rPr lang="cs-CZ" sz="3600" b="1" dirty="0" smtClean="0"/>
              <a:t> a </a:t>
            </a:r>
            <a:r>
              <a:rPr lang="cs-CZ" sz="3600" b="1" dirty="0" err="1" smtClean="0"/>
              <a:t>week</a:t>
            </a:r>
            <a:r>
              <a:rPr lang="cs-CZ" sz="3600" b="1" dirty="0" smtClean="0"/>
              <a:t>.</a:t>
            </a:r>
            <a:endParaRPr lang="cs-CZ" sz="3600" b="1" dirty="0"/>
          </a:p>
        </p:txBody>
      </p:sp>
      <p:pic>
        <p:nvPicPr>
          <p:cNvPr id="1026" name="Picture 2" descr="C:\Users\08FQ\AppData\Local\Microsoft\Windows\Temporary Internet Files\Content.IE5\Y667FT0E\MP900409756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0345" y="2204864"/>
            <a:ext cx="3086830" cy="4497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483768" y="332656"/>
            <a:ext cx="266429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>
                <a:solidFill>
                  <a:schemeClr val="bg1"/>
                </a:solidFill>
              </a:rPr>
              <a:t>i</a:t>
            </a:r>
            <a:r>
              <a:rPr lang="cs-CZ" sz="3600" b="1" dirty="0" err="1" smtClean="0">
                <a:solidFill>
                  <a:schemeClr val="bg1"/>
                </a:solidFill>
              </a:rPr>
              <a:t>s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running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07704" y="883149"/>
            <a:ext cx="266429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runs</a:t>
            </a:r>
            <a:endParaRPr lang="cs-CZ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6808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856984" cy="1008112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</a:rPr>
              <a:t>Přítomný čas prostý nebo průběhový</a:t>
            </a:r>
            <a:endParaRPr lang="cs-CZ" b="1" dirty="0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b="1" dirty="0" smtClean="0"/>
              <a:t>Přítomný čas prostý</a:t>
            </a:r>
          </a:p>
          <a:p>
            <a:pPr>
              <a:buFont typeface="Wingdings" pitchFamily="2" charset="2"/>
              <a:buChar char="§"/>
            </a:pPr>
            <a:endParaRPr lang="cs-CZ" b="1" dirty="0"/>
          </a:p>
          <a:p>
            <a:pPr>
              <a:buFont typeface="Wingdings" pitchFamily="2" charset="2"/>
              <a:buChar char="§"/>
            </a:pPr>
            <a:endParaRPr lang="cs-CZ" b="1" dirty="0" smtClean="0"/>
          </a:p>
          <a:p>
            <a:pPr>
              <a:buFont typeface="Wingdings" pitchFamily="2" charset="2"/>
              <a:buChar char="§"/>
            </a:pPr>
            <a:endParaRPr lang="cs-CZ" b="1" dirty="0"/>
          </a:p>
          <a:p>
            <a:pPr>
              <a:buFont typeface="Wingdings" pitchFamily="2" charset="2"/>
              <a:buChar char="§"/>
            </a:pPr>
            <a:r>
              <a:rPr lang="cs-CZ" b="1" dirty="0"/>
              <a:t>Přítomný čas </a:t>
            </a:r>
            <a:r>
              <a:rPr lang="cs-CZ" b="1" dirty="0" smtClean="0"/>
              <a:t>průběhový</a:t>
            </a:r>
            <a:endParaRPr lang="cs-CZ" b="1" dirty="0"/>
          </a:p>
          <a:p>
            <a:pPr>
              <a:buFont typeface="Wingdings" pitchFamily="2" charset="2"/>
              <a:buChar char="§"/>
            </a:pPr>
            <a:endParaRPr lang="cs-CZ" b="1" dirty="0" smtClean="0"/>
          </a:p>
        </p:txBody>
      </p:sp>
      <p:sp>
        <p:nvSpPr>
          <p:cNvPr id="4" name="Obdélník 3"/>
          <p:cNvSpPr/>
          <p:nvPr/>
        </p:nvSpPr>
        <p:spPr>
          <a:xfrm>
            <a:off x="755576" y="1844824"/>
            <a:ext cx="151216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OSOBA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059832" y="1844824"/>
            <a:ext cx="237626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DĚJ (-3.os.-s)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940152" y="1844824"/>
            <a:ext cx="2088232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OSTATNÍ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5241" y="2708920"/>
            <a:ext cx="1872208" cy="58453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DO/DOES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27784" y="2708920"/>
            <a:ext cx="172819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OSOBA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788024" y="2708920"/>
            <a:ext cx="1584176" cy="5400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DĚJ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32240" y="2753397"/>
            <a:ext cx="1728192" cy="5400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OSTATNÍ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755576" y="4365104"/>
            <a:ext cx="165618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OSOBA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699792" y="4365104"/>
            <a:ext cx="129614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BE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499992" y="4396292"/>
            <a:ext cx="165618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DĚJ +</a:t>
            </a:r>
            <a:r>
              <a:rPr lang="cs-CZ" sz="3200" b="1" dirty="0" err="1" smtClean="0">
                <a:solidFill>
                  <a:schemeClr val="accent6">
                    <a:lumMod val="50000"/>
                  </a:schemeClr>
                </a:solidFill>
              </a:rPr>
              <a:t>ing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564738" y="4396292"/>
            <a:ext cx="187220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OSTATNÍ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755576" y="5301208"/>
            <a:ext cx="151216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BE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555776" y="5301208"/>
            <a:ext cx="15841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OSOBA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499992" y="5301208"/>
            <a:ext cx="187220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DĚJ +</a:t>
            </a:r>
            <a:r>
              <a:rPr lang="cs-CZ" sz="3200" b="1" dirty="0" err="1" smtClean="0">
                <a:solidFill>
                  <a:schemeClr val="accent6">
                    <a:lumMod val="50000"/>
                  </a:schemeClr>
                </a:solidFill>
              </a:rPr>
              <a:t>ing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588224" y="5301208"/>
            <a:ext cx="187220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OSTATNÍ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6325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 </a:t>
            </a:r>
            <a:r>
              <a:rPr lang="cs-CZ" sz="4000" b="1" dirty="0" err="1" smtClean="0"/>
              <a:t>Complete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the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sentence</a:t>
            </a:r>
            <a:r>
              <a:rPr lang="cs-CZ" sz="4000" b="1" dirty="0" err="1" smtClean="0"/>
              <a:t>s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29600" cy="573325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</a:rPr>
              <a:t>1 </a:t>
            </a:r>
            <a:r>
              <a:rPr lang="cs-CZ" b="1" dirty="0" err="1" smtClean="0">
                <a:solidFill>
                  <a:srgbClr val="002060"/>
                </a:solidFill>
              </a:rPr>
              <a:t>How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often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………………….. </a:t>
            </a:r>
            <a:r>
              <a:rPr lang="cs-CZ" b="1" dirty="0" err="1" smtClean="0">
                <a:solidFill>
                  <a:srgbClr val="002060"/>
                </a:solidFill>
              </a:rPr>
              <a:t>your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budgerigar</a:t>
            </a:r>
            <a:r>
              <a:rPr lang="cs-CZ" b="1" dirty="0">
                <a:solidFill>
                  <a:srgbClr val="002060"/>
                </a:solidFill>
              </a:rPr>
              <a:t>?</a:t>
            </a:r>
            <a:r>
              <a:rPr lang="cs-CZ" b="1" dirty="0" smtClean="0">
                <a:solidFill>
                  <a:srgbClr val="002060"/>
                </a:solidFill>
              </a:rPr>
              <a:t> (</a:t>
            </a:r>
            <a:r>
              <a:rPr lang="cs-CZ" b="1" dirty="0" err="1" smtClean="0">
                <a:solidFill>
                  <a:srgbClr val="002060"/>
                </a:solidFill>
              </a:rPr>
              <a:t>you</a:t>
            </a:r>
            <a:r>
              <a:rPr lang="cs-CZ" b="1" dirty="0" smtClean="0">
                <a:solidFill>
                  <a:srgbClr val="002060"/>
                </a:solidFill>
              </a:rPr>
              <a:t>/</a:t>
            </a:r>
            <a:r>
              <a:rPr lang="cs-CZ" b="1" dirty="0" err="1" smtClean="0">
                <a:solidFill>
                  <a:srgbClr val="002060"/>
                </a:solidFill>
              </a:rPr>
              <a:t>feed</a:t>
            </a:r>
            <a:r>
              <a:rPr lang="cs-CZ" b="1" dirty="0" smtClean="0">
                <a:solidFill>
                  <a:srgbClr val="002060"/>
                </a:solidFill>
              </a:rPr>
              <a:t>)</a:t>
            </a:r>
          </a:p>
          <a:p>
            <a:pPr>
              <a:buFont typeface="Wingdings" pitchFamily="2" charset="2"/>
              <a:buChar char="§"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</a:rPr>
              <a:t>2 Jimmy </a:t>
            </a:r>
            <a:r>
              <a:rPr lang="cs-CZ" b="1" dirty="0" smtClean="0">
                <a:solidFill>
                  <a:srgbClr val="002060"/>
                </a:solidFill>
              </a:rPr>
              <a:t>…………….</a:t>
            </a:r>
            <a:r>
              <a:rPr lang="cs-CZ" b="1" dirty="0" err="1" smtClean="0">
                <a:solidFill>
                  <a:srgbClr val="002060"/>
                </a:solidFill>
              </a:rPr>
              <a:t>the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rubbish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out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now</a:t>
            </a:r>
            <a:r>
              <a:rPr lang="cs-CZ" b="1" dirty="0" smtClean="0">
                <a:solidFill>
                  <a:srgbClr val="002060"/>
                </a:solidFill>
              </a:rPr>
              <a:t>. (</a:t>
            </a:r>
            <a:r>
              <a:rPr lang="cs-CZ" b="1" dirty="0" err="1" smtClean="0">
                <a:solidFill>
                  <a:srgbClr val="002060"/>
                </a:solidFill>
              </a:rPr>
              <a:t>take</a:t>
            </a:r>
            <a:r>
              <a:rPr lang="cs-CZ" b="1" dirty="0" smtClean="0">
                <a:solidFill>
                  <a:srgbClr val="002060"/>
                </a:solidFill>
              </a:rPr>
              <a:t>)</a:t>
            </a:r>
          </a:p>
          <a:p>
            <a:pPr>
              <a:buFont typeface="Wingdings" pitchFamily="2" charset="2"/>
              <a:buChar char="§"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</a:rPr>
              <a:t>3 </a:t>
            </a:r>
            <a:r>
              <a:rPr lang="cs-CZ" b="1" dirty="0" smtClean="0">
                <a:solidFill>
                  <a:srgbClr val="002060"/>
                </a:solidFill>
              </a:rPr>
              <a:t>……………………....…</a:t>
            </a:r>
            <a:r>
              <a:rPr lang="cs-CZ" b="1" dirty="0" err="1" smtClean="0">
                <a:solidFill>
                  <a:srgbClr val="002060"/>
                </a:solidFill>
              </a:rPr>
              <a:t>spanish</a:t>
            </a:r>
            <a:r>
              <a:rPr lang="cs-CZ" b="1" dirty="0" smtClean="0">
                <a:solidFill>
                  <a:srgbClr val="002060"/>
                </a:solidFill>
              </a:rPr>
              <a:t>? (Edward/</a:t>
            </a:r>
            <a:r>
              <a:rPr lang="cs-CZ" b="1" dirty="0" err="1" smtClean="0">
                <a:solidFill>
                  <a:srgbClr val="002060"/>
                </a:solidFill>
              </a:rPr>
              <a:t>speak</a:t>
            </a:r>
            <a:r>
              <a:rPr lang="cs-CZ" b="1" dirty="0" smtClean="0">
                <a:solidFill>
                  <a:srgbClr val="002060"/>
                </a:solidFill>
              </a:rPr>
              <a:t>)</a:t>
            </a:r>
          </a:p>
          <a:p>
            <a:pPr>
              <a:buFont typeface="Wingdings" pitchFamily="2" charset="2"/>
              <a:buChar char="§"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</a:rPr>
              <a:t>4  </a:t>
            </a:r>
            <a:r>
              <a:rPr lang="cs-CZ" b="1" dirty="0" err="1" smtClean="0">
                <a:solidFill>
                  <a:srgbClr val="002060"/>
                </a:solidFill>
              </a:rPr>
              <a:t>What</a:t>
            </a:r>
            <a:r>
              <a:rPr lang="cs-CZ" b="1" dirty="0" smtClean="0">
                <a:solidFill>
                  <a:srgbClr val="002060"/>
                </a:solidFill>
              </a:rPr>
              <a:t>……………………………...</a:t>
            </a:r>
            <a:r>
              <a:rPr lang="cs-CZ" b="1" dirty="0" err="1" smtClean="0">
                <a:solidFill>
                  <a:srgbClr val="002060"/>
                </a:solidFill>
              </a:rPr>
              <a:t>at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the</a:t>
            </a:r>
            <a:r>
              <a:rPr lang="cs-CZ" b="1" dirty="0" smtClean="0">
                <a:solidFill>
                  <a:srgbClr val="002060"/>
                </a:solidFill>
              </a:rPr>
              <a:t> moment? (</a:t>
            </a:r>
            <a:r>
              <a:rPr lang="cs-CZ" b="1" dirty="0" err="1" smtClean="0">
                <a:solidFill>
                  <a:srgbClr val="002060"/>
                </a:solidFill>
              </a:rPr>
              <a:t>you</a:t>
            </a:r>
            <a:r>
              <a:rPr lang="cs-CZ" b="1" dirty="0" smtClean="0">
                <a:solidFill>
                  <a:srgbClr val="002060"/>
                </a:solidFill>
              </a:rPr>
              <a:t>/</a:t>
            </a:r>
            <a:r>
              <a:rPr lang="cs-CZ" b="1" dirty="0" err="1" smtClean="0">
                <a:solidFill>
                  <a:srgbClr val="002060"/>
                </a:solidFill>
              </a:rPr>
              <a:t>learn</a:t>
            </a:r>
            <a:r>
              <a:rPr lang="cs-CZ" b="1" dirty="0" smtClean="0">
                <a:solidFill>
                  <a:srgbClr val="002060"/>
                </a:solidFill>
              </a:rPr>
              <a:t>)</a:t>
            </a:r>
            <a:endParaRPr lang="cs-CZ" b="1" dirty="0" smtClean="0">
              <a:solidFill>
                <a:srgbClr val="00206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699792" y="1772816"/>
            <a:ext cx="367240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bg1"/>
                </a:solidFill>
              </a:rPr>
              <a:t>d</a:t>
            </a:r>
            <a:r>
              <a:rPr lang="cs-CZ" sz="3200" b="1" dirty="0" smtClean="0">
                <a:solidFill>
                  <a:schemeClr val="bg1"/>
                </a:solidFill>
              </a:rPr>
              <a:t>o </a:t>
            </a:r>
            <a:r>
              <a:rPr lang="cs-CZ" sz="3200" b="1" dirty="0" err="1" smtClean="0">
                <a:solidFill>
                  <a:schemeClr val="bg1"/>
                </a:solidFill>
              </a:rPr>
              <a:t>you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feed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586403" y="3356992"/>
            <a:ext cx="331236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>
                <a:solidFill>
                  <a:schemeClr val="bg1"/>
                </a:solidFill>
              </a:rPr>
              <a:t>i</a:t>
            </a:r>
            <a:r>
              <a:rPr lang="cs-CZ" sz="3600" b="1" dirty="0" err="1" smtClean="0">
                <a:solidFill>
                  <a:schemeClr val="bg1"/>
                </a:solidFill>
              </a:rPr>
              <a:t>s</a:t>
            </a:r>
            <a:r>
              <a:rPr lang="cs-CZ" sz="3600" b="1" dirty="0" smtClean="0">
                <a:solidFill>
                  <a:schemeClr val="bg1"/>
                </a:solidFill>
              </a:rPr>
              <a:t> </a:t>
            </a:r>
            <a:r>
              <a:rPr lang="cs-CZ" sz="3600" b="1" dirty="0" err="1" smtClean="0">
                <a:solidFill>
                  <a:schemeClr val="bg1"/>
                </a:solidFill>
              </a:rPr>
              <a:t>taking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9592" y="4509120"/>
            <a:ext cx="439248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bg1"/>
                </a:solidFill>
              </a:rPr>
              <a:t>Does</a:t>
            </a:r>
            <a:r>
              <a:rPr lang="cs-CZ" sz="3200" b="1" dirty="0" smtClean="0">
                <a:solidFill>
                  <a:schemeClr val="bg1"/>
                </a:solidFill>
              </a:rPr>
              <a:t> Edward </a:t>
            </a:r>
            <a:r>
              <a:rPr lang="cs-CZ" sz="3200" b="1" dirty="0" err="1" smtClean="0">
                <a:solidFill>
                  <a:schemeClr val="bg1"/>
                </a:solidFill>
              </a:rPr>
              <a:t>speak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915816" y="5805264"/>
            <a:ext cx="396044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bg1"/>
                </a:solidFill>
              </a:rPr>
              <a:t>a</a:t>
            </a:r>
            <a:r>
              <a:rPr lang="cs-CZ" sz="3200" b="1" dirty="0" smtClean="0">
                <a:solidFill>
                  <a:schemeClr val="bg1"/>
                </a:solidFill>
              </a:rPr>
              <a:t>re </a:t>
            </a:r>
            <a:r>
              <a:rPr lang="cs-CZ" sz="3200" b="1" dirty="0" err="1" smtClean="0">
                <a:solidFill>
                  <a:schemeClr val="bg1"/>
                </a:solidFill>
              </a:rPr>
              <a:t>you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learning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8887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06090"/>
          </a:xfrm>
        </p:spPr>
        <p:txBody>
          <a:bodyPr>
            <a:normAutofit/>
          </a:bodyPr>
          <a:lstStyle/>
          <a:p>
            <a:r>
              <a:rPr lang="cs-CZ" sz="3600" b="1" dirty="0" err="1" smtClean="0"/>
              <a:t>Complete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the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sentences</a:t>
            </a:r>
            <a:endParaRPr lang="cs-CZ" sz="36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832648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rgbClr val="002060"/>
                </a:solidFill>
              </a:rPr>
              <a:t>5 </a:t>
            </a:r>
            <a:r>
              <a:rPr lang="cs-CZ" b="1" dirty="0" err="1">
                <a:solidFill>
                  <a:srgbClr val="002060"/>
                </a:solidFill>
              </a:rPr>
              <a:t>Elephants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…………………. </a:t>
            </a:r>
            <a:r>
              <a:rPr lang="cs-CZ" b="1" dirty="0">
                <a:solidFill>
                  <a:srgbClr val="002060"/>
                </a:solidFill>
              </a:rPr>
              <a:t>in </a:t>
            </a:r>
            <a:r>
              <a:rPr lang="cs-CZ" b="1" dirty="0" err="1">
                <a:solidFill>
                  <a:srgbClr val="002060"/>
                </a:solidFill>
              </a:rPr>
              <a:t>Europe</a:t>
            </a:r>
            <a:r>
              <a:rPr lang="cs-CZ" b="1" dirty="0">
                <a:solidFill>
                  <a:srgbClr val="002060"/>
                </a:solidFill>
              </a:rPr>
              <a:t> in </a:t>
            </a:r>
            <a:r>
              <a:rPr lang="cs-CZ" b="1" dirty="0" err="1">
                <a:solidFill>
                  <a:srgbClr val="002060"/>
                </a:solidFill>
              </a:rPr>
              <a:t>nature</a:t>
            </a:r>
            <a:r>
              <a:rPr lang="cs-CZ" b="1" dirty="0" smtClean="0">
                <a:solidFill>
                  <a:srgbClr val="002060"/>
                </a:solidFill>
              </a:rPr>
              <a:t>.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  (not live)</a:t>
            </a:r>
            <a:endParaRPr lang="cs-CZ" b="1" dirty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rgbClr val="002060"/>
                </a:solidFill>
              </a:rPr>
              <a:t>6 </a:t>
            </a:r>
            <a:r>
              <a:rPr lang="cs-CZ" b="1" dirty="0" smtClean="0">
                <a:solidFill>
                  <a:srgbClr val="002060"/>
                </a:solidFill>
              </a:rPr>
              <a:t>Henry………………………</a:t>
            </a:r>
            <a:r>
              <a:rPr lang="cs-CZ" b="1" dirty="0" err="1" smtClean="0">
                <a:solidFill>
                  <a:srgbClr val="002060"/>
                </a:solidFill>
              </a:rPr>
              <a:t>the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>
                <a:solidFill>
                  <a:srgbClr val="002060"/>
                </a:solidFill>
              </a:rPr>
              <a:t>train</a:t>
            </a:r>
            <a:r>
              <a:rPr lang="cs-CZ" b="1" dirty="0">
                <a:solidFill>
                  <a:srgbClr val="002060"/>
                </a:solidFill>
              </a:rPr>
              <a:t> to </a:t>
            </a:r>
            <a:r>
              <a:rPr lang="cs-CZ" b="1" dirty="0" err="1">
                <a:solidFill>
                  <a:srgbClr val="002060"/>
                </a:solidFill>
              </a:rPr>
              <a:t>work</a:t>
            </a:r>
            <a:r>
              <a:rPr lang="cs-CZ" b="1" dirty="0" smtClean="0">
                <a:solidFill>
                  <a:srgbClr val="002060"/>
                </a:solidFill>
              </a:rPr>
              <a:t>. (</a:t>
            </a:r>
            <a:r>
              <a:rPr lang="cs-CZ" b="1" dirty="0" err="1" smtClean="0">
                <a:solidFill>
                  <a:srgbClr val="002060"/>
                </a:solidFill>
              </a:rPr>
              <a:t>take</a:t>
            </a:r>
            <a:r>
              <a:rPr lang="cs-CZ" b="1" dirty="0" smtClean="0">
                <a:solidFill>
                  <a:srgbClr val="002060"/>
                </a:solidFill>
              </a:rPr>
              <a:t>)</a:t>
            </a:r>
          </a:p>
          <a:p>
            <a:pPr>
              <a:buFont typeface="Wingdings" pitchFamily="2" charset="2"/>
              <a:buChar char="§"/>
            </a:pPr>
            <a:endParaRPr lang="cs-CZ" b="1" dirty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rgbClr val="002060"/>
                </a:solidFill>
              </a:rPr>
              <a:t>7 </a:t>
            </a:r>
            <a:r>
              <a:rPr lang="cs-CZ" b="1" dirty="0" smtClean="0">
                <a:solidFill>
                  <a:srgbClr val="002060"/>
                </a:solidFill>
              </a:rPr>
              <a:t>Kevin………………………. </a:t>
            </a:r>
            <a:r>
              <a:rPr lang="cs-CZ" b="1" dirty="0" err="1">
                <a:solidFill>
                  <a:srgbClr val="002060"/>
                </a:solidFill>
              </a:rPr>
              <a:t>the</a:t>
            </a:r>
            <a:r>
              <a:rPr lang="cs-CZ" b="1" dirty="0">
                <a:solidFill>
                  <a:srgbClr val="002060"/>
                </a:solidFill>
              </a:rPr>
              <a:t> table </a:t>
            </a:r>
            <a:r>
              <a:rPr lang="cs-CZ" b="1" dirty="0" err="1">
                <a:solidFill>
                  <a:srgbClr val="002060"/>
                </a:solidFill>
              </a:rPr>
              <a:t>now</a:t>
            </a:r>
            <a:r>
              <a:rPr lang="cs-CZ" b="1" dirty="0" smtClean="0">
                <a:solidFill>
                  <a:srgbClr val="002060"/>
                </a:solidFill>
              </a:rPr>
              <a:t>. (set)</a:t>
            </a:r>
          </a:p>
          <a:p>
            <a:pPr>
              <a:buFont typeface="Wingdings" pitchFamily="2" charset="2"/>
              <a:buChar char="§"/>
            </a:pPr>
            <a:endParaRPr lang="cs-CZ" b="1" dirty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rgbClr val="002060"/>
                </a:solidFill>
              </a:rPr>
              <a:t>8 Jimmy and </a:t>
            </a:r>
            <a:r>
              <a:rPr lang="cs-CZ" b="1" dirty="0" smtClean="0">
                <a:solidFill>
                  <a:srgbClr val="002060"/>
                </a:solidFill>
              </a:rPr>
              <a:t>Frank…………………………… </a:t>
            </a:r>
            <a:r>
              <a:rPr lang="cs-CZ" b="1" dirty="0">
                <a:solidFill>
                  <a:srgbClr val="002060"/>
                </a:solidFill>
              </a:rPr>
              <a:t>lunch </a:t>
            </a:r>
            <a:r>
              <a:rPr lang="cs-CZ" b="1" dirty="0" err="1">
                <a:solidFill>
                  <a:srgbClr val="002060"/>
                </a:solidFill>
              </a:rPr>
              <a:t>at</a:t>
            </a:r>
            <a:r>
              <a:rPr lang="cs-CZ" b="1" dirty="0">
                <a:solidFill>
                  <a:srgbClr val="002060"/>
                </a:solidFill>
              </a:rPr>
              <a:t> </a:t>
            </a:r>
            <a:r>
              <a:rPr lang="cs-CZ" b="1" dirty="0" err="1">
                <a:solidFill>
                  <a:srgbClr val="002060"/>
                </a:solidFill>
              </a:rPr>
              <a:t>the</a:t>
            </a:r>
            <a:r>
              <a:rPr lang="cs-CZ" b="1" dirty="0">
                <a:solidFill>
                  <a:srgbClr val="002060"/>
                </a:solidFill>
              </a:rPr>
              <a:t> moment</a:t>
            </a:r>
            <a:r>
              <a:rPr lang="cs-CZ" b="1" dirty="0" smtClean="0">
                <a:solidFill>
                  <a:srgbClr val="002060"/>
                </a:solidFill>
              </a:rPr>
              <a:t>. (not </a:t>
            </a:r>
            <a:r>
              <a:rPr lang="cs-CZ" b="1" dirty="0" err="1" smtClean="0">
                <a:solidFill>
                  <a:srgbClr val="002060"/>
                </a:solidFill>
              </a:rPr>
              <a:t>have</a:t>
            </a:r>
            <a:r>
              <a:rPr lang="cs-CZ" b="1" dirty="0" smtClean="0">
                <a:solidFill>
                  <a:srgbClr val="002060"/>
                </a:solidFill>
              </a:rPr>
              <a:t>)</a:t>
            </a:r>
            <a:endParaRPr lang="cs-CZ" b="1" dirty="0">
              <a:solidFill>
                <a:srgbClr val="002060"/>
              </a:solidFill>
            </a:endParaRPr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627784" y="1484218"/>
            <a:ext cx="2952328" cy="7206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>
                <a:solidFill>
                  <a:schemeClr val="bg1"/>
                </a:solidFill>
              </a:rPr>
              <a:t>d</a:t>
            </a:r>
            <a:r>
              <a:rPr lang="cs-CZ" sz="3600" b="1" dirty="0" err="1" smtClean="0">
                <a:solidFill>
                  <a:schemeClr val="bg1"/>
                </a:solidFill>
              </a:rPr>
              <a:t>on´t</a:t>
            </a:r>
            <a:r>
              <a:rPr lang="cs-CZ" sz="3600" b="1" dirty="0" smtClean="0">
                <a:solidFill>
                  <a:schemeClr val="bg1"/>
                </a:solidFill>
              </a:rPr>
              <a:t> live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979712" y="2636912"/>
            <a:ext cx="352839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takes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979712" y="4221088"/>
            <a:ext cx="324036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/>
              <a:t>i</a:t>
            </a:r>
            <a:r>
              <a:rPr lang="cs-CZ" sz="3600" b="1" dirty="0" err="1" smtClean="0"/>
              <a:t>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setting</a:t>
            </a:r>
            <a:endParaRPr lang="cs-CZ" sz="3600" b="1" dirty="0"/>
          </a:p>
        </p:txBody>
      </p:sp>
      <p:sp>
        <p:nvSpPr>
          <p:cNvPr id="9" name="Obdélník 8"/>
          <p:cNvSpPr/>
          <p:nvPr/>
        </p:nvSpPr>
        <p:spPr>
          <a:xfrm>
            <a:off x="5364088" y="5484173"/>
            <a:ext cx="33843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/>
              <a:t>a</a:t>
            </a:r>
            <a:r>
              <a:rPr lang="cs-CZ" sz="3600" b="1" dirty="0" err="1" smtClean="0"/>
              <a:t>ren´t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having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3091024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273630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Citace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3168352"/>
          </a:xfrm>
        </p:spPr>
        <p:txBody>
          <a:bodyPr/>
          <a:lstStyle/>
          <a:p>
            <a:r>
              <a:rPr lang="cs-CZ" dirty="0" smtClean="0"/>
              <a:t>Celý materiál byl vytvořen autorem dne 26.11.2011</a:t>
            </a:r>
            <a:r>
              <a:rPr lang="cs-CZ" dirty="0" smtClean="0"/>
              <a:t>.</a:t>
            </a:r>
          </a:p>
          <a:p>
            <a:r>
              <a:rPr lang="cs-CZ" dirty="0"/>
              <a:t>Obrázek byl použit z otevřené galérie Office.microsoft.com dne </a:t>
            </a:r>
            <a:r>
              <a:rPr lang="cs-CZ" dirty="0" smtClean="0"/>
              <a:t>26.11.2011</a:t>
            </a:r>
            <a:r>
              <a:rPr lang="cs-CZ" dirty="0"/>
              <a:t>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6957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434</TotalTime>
  <Words>253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Melanie……………………..in the park now. She……………………… .in the park three times a week.</vt:lpstr>
      <vt:lpstr>Přítomný čas prostý nebo průběhový</vt:lpstr>
      <vt:lpstr> Complete the sentences</vt:lpstr>
      <vt:lpstr>Complete the sentences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82</cp:revision>
  <dcterms:created xsi:type="dcterms:W3CDTF">2011-09-10T16:31:29Z</dcterms:created>
  <dcterms:modified xsi:type="dcterms:W3CDTF">2012-06-11T10:33:45Z</dcterms:modified>
</cp:coreProperties>
</file>