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60" r:id="rId4"/>
    <p:sldId id="261" r:id="rId5"/>
    <p:sldId id="262" r:id="rId6"/>
    <p:sldId id="263" r:id="rId7"/>
    <p:sldId id="264" r:id="rId8"/>
    <p:sldId id="265" r:id="rId9"/>
    <p:sldId id="266"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C945A0A-19FD-49AD-AB3D-13B59626A611}" type="datetimeFigureOut">
              <a:rPr lang="cs-CZ" smtClean="0"/>
              <a:pPr/>
              <a:t>13.2.2013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D7462C2-11B5-4530-89E1-D007F34EC7A2}"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C945A0A-19FD-49AD-AB3D-13B59626A611}" type="datetimeFigureOut">
              <a:rPr lang="cs-CZ" smtClean="0"/>
              <a:pPr/>
              <a:t>13.2.2013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D7462C2-11B5-4530-89E1-D007F34EC7A2}"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C945A0A-19FD-49AD-AB3D-13B59626A611}" type="datetimeFigureOut">
              <a:rPr lang="cs-CZ" smtClean="0"/>
              <a:pPr/>
              <a:t>13.2.2013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D7462C2-11B5-4530-89E1-D007F34EC7A2}"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C945A0A-19FD-49AD-AB3D-13B59626A611}" type="datetimeFigureOut">
              <a:rPr lang="cs-CZ" smtClean="0"/>
              <a:pPr/>
              <a:t>13.2.2013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D7462C2-11B5-4530-89E1-D007F34EC7A2}"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C945A0A-19FD-49AD-AB3D-13B59626A611}" type="datetimeFigureOut">
              <a:rPr lang="cs-CZ" smtClean="0"/>
              <a:pPr/>
              <a:t>13.2.2013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D7462C2-11B5-4530-89E1-D007F34EC7A2}"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C945A0A-19FD-49AD-AB3D-13B59626A611}" type="datetimeFigureOut">
              <a:rPr lang="cs-CZ" smtClean="0"/>
              <a:pPr/>
              <a:t>13.2.2013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D7462C2-11B5-4530-89E1-D007F34EC7A2}"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C945A0A-19FD-49AD-AB3D-13B59626A611}" type="datetimeFigureOut">
              <a:rPr lang="cs-CZ" smtClean="0"/>
              <a:pPr/>
              <a:t>13.2.2013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D7462C2-11B5-4530-89E1-D007F34EC7A2}"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C945A0A-19FD-49AD-AB3D-13B59626A611}" type="datetimeFigureOut">
              <a:rPr lang="cs-CZ" smtClean="0"/>
              <a:pPr/>
              <a:t>13.2.2013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D7462C2-11B5-4530-89E1-D007F34EC7A2}"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C945A0A-19FD-49AD-AB3D-13B59626A611}" type="datetimeFigureOut">
              <a:rPr lang="cs-CZ" smtClean="0"/>
              <a:pPr/>
              <a:t>13.2.2013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D7462C2-11B5-4530-89E1-D007F34EC7A2}"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C945A0A-19FD-49AD-AB3D-13B59626A611}" type="datetimeFigureOut">
              <a:rPr lang="cs-CZ" smtClean="0"/>
              <a:pPr/>
              <a:t>13.2.2013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D7462C2-11B5-4530-89E1-D007F34EC7A2}"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C945A0A-19FD-49AD-AB3D-13B59626A611}" type="datetimeFigureOut">
              <a:rPr lang="cs-CZ" smtClean="0"/>
              <a:pPr/>
              <a:t>13.2.2013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D7462C2-11B5-4530-89E1-D007F34EC7A2}"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945A0A-19FD-49AD-AB3D-13B59626A611}" type="datetimeFigureOut">
              <a:rPr lang="cs-CZ" smtClean="0"/>
              <a:pPr/>
              <a:t>13.2.2013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7462C2-11B5-4530-89E1-D007F34EC7A2}"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www.youtube.com/watch?v=hsVzKsf9XQM" TargetMode="Externa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611560" y="404664"/>
            <a:ext cx="3294915" cy="720000"/>
          </a:xfrm>
          <a:prstGeom prst="rect">
            <a:avLst/>
          </a:prstGeom>
          <a:noFill/>
          <a:ln w="9525">
            <a:noFill/>
            <a:miter lim="800000"/>
            <a:headEnd/>
            <a:tailEnd/>
          </a:ln>
        </p:spPr>
      </p:pic>
      <p:sp>
        <p:nvSpPr>
          <p:cNvPr id="3" name="TextovéPole 2"/>
          <p:cNvSpPr txBox="1"/>
          <p:nvPr/>
        </p:nvSpPr>
        <p:spPr>
          <a:xfrm>
            <a:off x="1979712" y="1124744"/>
            <a:ext cx="5118517" cy="584775"/>
          </a:xfrm>
          <a:prstGeom prst="rect">
            <a:avLst/>
          </a:prstGeom>
          <a:noFill/>
        </p:spPr>
        <p:txBody>
          <a:bodyPr wrap="none" rtlCol="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cs-CZ" sz="3200" b="1" cap="all"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Digitální učební materiál</a:t>
            </a:r>
            <a:endParaRPr lang="cs-CZ" sz="3200"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graphicFrame>
        <p:nvGraphicFramePr>
          <p:cNvPr id="5" name="Tabulka 4"/>
          <p:cNvGraphicFramePr>
            <a:graphicFrameLocks noGrp="1"/>
          </p:cNvGraphicFramePr>
          <p:nvPr/>
        </p:nvGraphicFramePr>
        <p:xfrm>
          <a:off x="539552" y="1628800"/>
          <a:ext cx="8064896" cy="2682240"/>
        </p:xfrm>
        <a:graphic>
          <a:graphicData uri="http://schemas.openxmlformats.org/drawingml/2006/table">
            <a:tbl>
              <a:tblPr firstRow="1" bandRow="1">
                <a:effectLst>
                  <a:outerShdw blurRad="50800" dist="38100" dir="5400000" algn="t" rotWithShape="0">
                    <a:prstClr val="black">
                      <a:alpha val="40000"/>
                    </a:prstClr>
                  </a:outerShdw>
                </a:effectLst>
                <a:tableStyleId>{5940675A-B579-460E-94D1-54222C63F5DA}</a:tableStyleId>
              </a:tblPr>
              <a:tblGrid>
                <a:gridCol w="1980220"/>
                <a:gridCol w="6084676"/>
              </a:tblGrid>
              <a:tr h="370840">
                <a:tc>
                  <a:txBody>
                    <a:bodyPr/>
                    <a:lstStyle/>
                    <a:p>
                      <a:r>
                        <a:rPr lang="cs-CZ" sz="1600" dirty="0" smtClean="0">
                          <a:latin typeface="Times New Roman" pitchFamily="18" charset="0"/>
                          <a:cs typeface="Times New Roman" pitchFamily="18" charset="0"/>
                        </a:rPr>
                        <a:t>Číslo projektu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b="1" dirty="0" smtClean="0"/>
                        <a:t>CZ.1.07/1.5.00/34.0891</a:t>
                      </a:r>
                      <a:endParaRPr lang="cs-CZ"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Číslo materiálu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VYS_32_INOVACE_12_Magnetické pole</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Název školy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200" dirty="0" smtClean="0"/>
                        <a:t>Vyšší odborná škola, Střední průmyslová škola a Střední odborná</a:t>
                      </a:r>
                      <a:r>
                        <a:rPr lang="cs-CZ" sz="1200" baseline="0" dirty="0" smtClean="0"/>
                        <a:t> škola řemesel a služeb, Strakonice, Zvolenská 934</a:t>
                      </a:r>
                      <a:endParaRPr lang="cs-CZ"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Autor</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Ing. Václav Opatrný</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Tematický</a:t>
                      </a:r>
                      <a:r>
                        <a:rPr lang="cs-CZ" sz="1600" baseline="0" dirty="0" smtClean="0">
                          <a:latin typeface="Times New Roman" pitchFamily="18" charset="0"/>
                          <a:cs typeface="Times New Roman" pitchFamily="18" charset="0"/>
                        </a:rPr>
                        <a:t> celek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Elektrotechnika</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Ročník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1. ročník</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Datum tvorby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14.1. 2013</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bl>
          </a:graphicData>
        </a:graphic>
      </p:graphicFrame>
      <p:pic>
        <p:nvPicPr>
          <p:cNvPr id="6" name="Obrázek 5" descr="logo.png"/>
          <p:cNvPicPr>
            <a:picLocks noChangeAspect="1"/>
          </p:cNvPicPr>
          <p:nvPr/>
        </p:nvPicPr>
        <p:blipFill>
          <a:blip r:embed="rId3" cstate="print"/>
          <a:stretch>
            <a:fillRect/>
          </a:stretch>
        </p:blipFill>
        <p:spPr>
          <a:xfrm>
            <a:off x="4644008" y="332656"/>
            <a:ext cx="3800475" cy="781050"/>
          </a:xfrm>
          <a:prstGeom prst="rect">
            <a:avLst/>
          </a:prstGeom>
        </p:spPr>
      </p:pic>
      <p:graphicFrame>
        <p:nvGraphicFramePr>
          <p:cNvPr id="7" name="Tabulka 6"/>
          <p:cNvGraphicFramePr>
            <a:graphicFrameLocks noGrp="1"/>
          </p:cNvGraphicFramePr>
          <p:nvPr/>
        </p:nvGraphicFramePr>
        <p:xfrm>
          <a:off x="539552" y="4509120"/>
          <a:ext cx="8064896" cy="1944216"/>
        </p:xfrm>
        <a:graphic>
          <a:graphicData uri="http://schemas.openxmlformats.org/drawingml/2006/table">
            <a:tbl>
              <a:tblPr firstRow="1" bandRow="1">
                <a:tableStyleId>{5940675A-B579-460E-94D1-54222C63F5DA}</a:tableStyleId>
              </a:tblPr>
              <a:tblGrid>
                <a:gridCol w="4032448"/>
                <a:gridCol w="4032448"/>
              </a:tblGrid>
              <a:tr h="284584">
                <a:tc>
                  <a:txBody>
                    <a:bodyPr/>
                    <a:lstStyle/>
                    <a:p>
                      <a:pPr algn="l"/>
                      <a:r>
                        <a:rPr lang="cs-CZ" sz="1400" dirty="0" smtClean="0"/>
                        <a:t>Anotace</a:t>
                      </a:r>
                      <a:endParaRPr lang="cs-CZ" sz="1400" dirty="0"/>
                    </a:p>
                  </a:txBody>
                  <a:tcPr anchor="ctr">
                    <a:cell3D prstMaterial="dkEdge">
                      <a:bevel/>
                      <a:lightRig rig="flood" dir="t"/>
                    </a:cell3D>
                    <a:solidFill>
                      <a:schemeClr val="accent1">
                        <a:lumMod val="20000"/>
                        <a:lumOff val="80000"/>
                      </a:schemeClr>
                    </a:solidFill>
                  </a:tcPr>
                </a:tc>
                <a:tc>
                  <a:txBody>
                    <a:bodyPr/>
                    <a:lstStyle/>
                    <a:p>
                      <a:pPr algn="l"/>
                      <a:r>
                        <a:rPr lang="cs-CZ" sz="1400" dirty="0" smtClean="0"/>
                        <a:t>Metodický pokyn</a:t>
                      </a:r>
                      <a:endParaRPr lang="cs-CZ" sz="1400" dirty="0"/>
                    </a:p>
                  </a:txBody>
                  <a:tcPr anchor="ctr">
                    <a:cell3D prstMaterial="dkEdge">
                      <a:bevel/>
                      <a:lightRig rig="flood" dir="t"/>
                    </a:cell3D>
                    <a:solidFill>
                      <a:schemeClr val="accent1">
                        <a:lumMod val="20000"/>
                        <a:lumOff val="80000"/>
                      </a:schemeClr>
                    </a:solidFill>
                  </a:tcPr>
                </a:tc>
              </a:tr>
              <a:tr h="1639416">
                <a:tc>
                  <a:txBody>
                    <a:bodyPr/>
                    <a:lstStyle/>
                    <a:p>
                      <a:pPr algn="l"/>
                      <a:r>
                        <a:rPr lang="cs-CZ" sz="1200" b="0" i="0" kern="1200" dirty="0" smtClean="0">
                          <a:solidFill>
                            <a:schemeClr val="tx1"/>
                          </a:solidFill>
                          <a:latin typeface="+mn-lt"/>
                          <a:ea typeface="+mn-ea"/>
                          <a:cs typeface="+mn-cs"/>
                        </a:rPr>
                        <a:t>Prezentace, obsahující test znalostí magnetického pole.</a:t>
                      </a:r>
                      <a:r>
                        <a:rPr lang="cs-CZ" sz="1200" b="0" i="0" kern="1200" baseline="0" dirty="0" smtClean="0">
                          <a:solidFill>
                            <a:schemeClr val="tx1"/>
                          </a:solidFill>
                          <a:latin typeface="+mn-lt"/>
                          <a:ea typeface="+mn-ea"/>
                          <a:cs typeface="+mn-cs"/>
                        </a:rPr>
                        <a:t> </a:t>
                      </a:r>
                      <a:r>
                        <a:rPr lang="cs-CZ" sz="1200" b="0" i="0" kern="1200" dirty="0" smtClean="0">
                          <a:solidFill>
                            <a:schemeClr val="tx1"/>
                          </a:solidFill>
                          <a:latin typeface="+mn-lt"/>
                          <a:ea typeface="+mn-ea"/>
                          <a:cs typeface="+mn-cs"/>
                        </a:rPr>
                        <a:t>Na devíti snímcích rozebírá základní problematiku magnetického pole. Snímky jsou doplněny animací, vybrané otázky pak navozují problematiku tohoto děje. Materiál je  doplněn krátkým videozáznamem a je určen žákům k opakování učiva. </a:t>
                      </a:r>
                      <a:r>
                        <a:rPr lang="cs-CZ" sz="1200" b="0" i="0" kern="1200" baseline="0" dirty="0" smtClean="0">
                          <a:solidFill>
                            <a:schemeClr val="tx1"/>
                          </a:solidFill>
                          <a:latin typeface="+mn-lt"/>
                          <a:ea typeface="+mn-ea"/>
                          <a:cs typeface="+mn-cs"/>
                        </a:rPr>
                        <a:t> Materiál může být také použit při výkladu učiva, kdy žáci zapisují své postřehy do pracovních sešitů, které jim pak slouží k opakování látky.</a:t>
                      </a:r>
                      <a:r>
                        <a:rPr lang="cs-CZ" sz="1200" b="0" i="0" kern="1200" dirty="0" smtClean="0">
                          <a:solidFill>
                            <a:schemeClr val="tx1"/>
                          </a:solidFill>
                          <a:latin typeface="+mn-lt"/>
                          <a:ea typeface="+mn-ea"/>
                          <a:cs typeface="+mn-cs"/>
                        </a:rPr>
                        <a:t> </a:t>
                      </a:r>
                      <a:endParaRPr lang="cs-CZ" sz="900" dirty="0"/>
                    </a:p>
                  </a:txBody>
                  <a:tcPr anchor="ctr"/>
                </a:tc>
                <a:tc>
                  <a:txBody>
                    <a:bodyPr/>
                    <a:lstStyle/>
                    <a:p>
                      <a:pPr algn="l"/>
                      <a:r>
                        <a:rPr lang="cs-CZ" sz="1100" dirty="0" smtClean="0"/>
                        <a:t>Jednotlivé snímky </a:t>
                      </a:r>
                      <a:r>
                        <a:rPr lang="cs-CZ" sz="1100" baseline="0" dirty="0" smtClean="0"/>
                        <a:t> lze promítat na plátno, lépe však na interaktivní tabuli. Test je určen pro bezprostřední opakování látky frontálně se všemi žáky nebo po skupinách. Při ověřování tohoto materiálu jsem raději preferoval jednotlivé žáky s pracovními listy pro zápis odpovědí. Zde pak může vyučující zvýrazňovačem  označit správně zapsané </a:t>
                      </a:r>
                      <a:r>
                        <a:rPr lang="cs-CZ" sz="1100" baseline="0" dirty="0" smtClean="0"/>
                        <a:t>odpovědi, </a:t>
                      </a:r>
                      <a:r>
                        <a:rPr lang="cs-CZ" sz="1100" baseline="0" dirty="0" smtClean="0"/>
                        <a:t>jinou barvou pak upozornit na chyby. Zápis odpovědí v pracovních listech si žáci následně uchovají.</a:t>
                      </a:r>
                      <a:endParaRPr lang="cs-CZ" sz="1100" dirty="0"/>
                    </a:p>
                  </a:txBody>
                  <a:tcPr anchor="ctr"/>
                </a:tc>
              </a:tr>
            </a:tbl>
          </a:graphicData>
        </a:graphic>
      </p:graphicFrame>
      <p:sp>
        <p:nvSpPr>
          <p:cNvPr id="8" name="Zástupný symbol pro zápatí 7"/>
          <p:cNvSpPr>
            <a:spLocks noGrp="1"/>
          </p:cNvSpPr>
          <p:nvPr>
            <p:ph type="ftr" sz="quarter" idx="11"/>
          </p:nvPr>
        </p:nvSpPr>
        <p:spPr>
          <a:xfrm>
            <a:off x="3131840" y="6492875"/>
            <a:ext cx="2895600" cy="365125"/>
          </a:xfrm>
        </p:spPr>
        <p:txBody>
          <a:bodyPr/>
          <a:lstStyle/>
          <a:p>
            <a:r>
              <a:rPr lang="cs-CZ" dirty="0" smtClean="0"/>
              <a:t>všechny animace a obrázky - archiv autora </a:t>
            </a:r>
            <a:endParaRPr lang="cs-CZ"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Freeform 4"/>
          <p:cNvSpPr>
            <a:spLocks/>
          </p:cNvSpPr>
          <p:nvPr/>
        </p:nvSpPr>
        <p:spPr bwMode="auto">
          <a:xfrm>
            <a:off x="3708400" y="1054100"/>
            <a:ext cx="2160588" cy="1873250"/>
          </a:xfrm>
          <a:custGeom>
            <a:avLst/>
            <a:gdLst>
              <a:gd name="T0" fmla="*/ 0 w 1361"/>
              <a:gd name="T1" fmla="*/ 1829633474 h 1180"/>
              <a:gd name="T2" fmla="*/ 458668578 w 1361"/>
              <a:gd name="T3" fmla="*/ 688003364 h 1180"/>
              <a:gd name="T4" fmla="*/ 1716227775 w 1361"/>
              <a:gd name="T5" fmla="*/ 0 h 1180"/>
              <a:gd name="T6" fmla="*/ 2147483647 w 1361"/>
              <a:gd name="T7" fmla="*/ 458668446 h 1180"/>
              <a:gd name="T8" fmla="*/ 2147483647 w 1361"/>
              <a:gd name="T9" fmla="*/ 1373485779 h 1180"/>
              <a:gd name="T10" fmla="*/ 2147483647 w 1361"/>
              <a:gd name="T11" fmla="*/ 2147483647 h 1180"/>
              <a:gd name="T12" fmla="*/ 2147483647 w 1361"/>
              <a:gd name="T13" fmla="*/ 2147483647 h 1180"/>
              <a:gd name="T14" fmla="*/ 914817793 w 1361"/>
              <a:gd name="T15" fmla="*/ 2147483647 h 1180"/>
              <a:gd name="T16" fmla="*/ 0 w 1361"/>
              <a:gd name="T17" fmla="*/ 1829633474 h 118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361"/>
              <a:gd name="T28" fmla="*/ 0 h 1180"/>
              <a:gd name="T29" fmla="*/ 1361 w 1361"/>
              <a:gd name="T30" fmla="*/ 1180 h 118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361" h="1180">
                <a:moveTo>
                  <a:pt x="0" y="726"/>
                </a:moveTo>
                <a:lnTo>
                  <a:pt x="182" y="273"/>
                </a:lnTo>
                <a:lnTo>
                  <a:pt x="681" y="0"/>
                </a:lnTo>
                <a:lnTo>
                  <a:pt x="1089" y="182"/>
                </a:lnTo>
                <a:lnTo>
                  <a:pt x="1361" y="545"/>
                </a:lnTo>
                <a:lnTo>
                  <a:pt x="1270" y="862"/>
                </a:lnTo>
                <a:lnTo>
                  <a:pt x="998" y="1180"/>
                </a:lnTo>
                <a:lnTo>
                  <a:pt x="363" y="1044"/>
                </a:lnTo>
                <a:lnTo>
                  <a:pt x="0" y="726"/>
                </a:lnTo>
                <a:close/>
              </a:path>
            </a:pathLst>
          </a:custGeom>
          <a:noFill/>
          <a:ln w="9525">
            <a:solidFill>
              <a:schemeClr val="tx1"/>
            </a:solidFill>
            <a:round/>
            <a:headEnd/>
            <a:tailEnd/>
          </a:ln>
        </p:spPr>
        <p:txBody>
          <a:bodyPr/>
          <a:lstStyle/>
          <a:p>
            <a:endParaRPr lang="cs-CZ"/>
          </a:p>
        </p:txBody>
      </p:sp>
      <p:sp>
        <p:nvSpPr>
          <p:cNvPr id="3075" name="Line 7"/>
          <p:cNvSpPr>
            <a:spLocks noChangeShapeType="1"/>
          </p:cNvSpPr>
          <p:nvPr/>
        </p:nvSpPr>
        <p:spPr bwMode="auto">
          <a:xfrm>
            <a:off x="3997325" y="1487488"/>
            <a:ext cx="1871663" cy="431800"/>
          </a:xfrm>
          <a:prstGeom prst="line">
            <a:avLst/>
          </a:prstGeom>
          <a:noFill/>
          <a:ln w="9525">
            <a:solidFill>
              <a:schemeClr val="tx1"/>
            </a:solidFill>
            <a:round/>
            <a:headEnd/>
            <a:tailEnd/>
          </a:ln>
        </p:spPr>
        <p:txBody>
          <a:bodyPr/>
          <a:lstStyle/>
          <a:p>
            <a:endParaRPr lang="cs-CZ"/>
          </a:p>
        </p:txBody>
      </p:sp>
      <p:sp>
        <p:nvSpPr>
          <p:cNvPr id="3076" name="Line 8"/>
          <p:cNvSpPr>
            <a:spLocks noChangeShapeType="1"/>
          </p:cNvSpPr>
          <p:nvPr/>
        </p:nvSpPr>
        <p:spPr bwMode="auto">
          <a:xfrm>
            <a:off x="4789488" y="1054100"/>
            <a:ext cx="0" cy="649288"/>
          </a:xfrm>
          <a:prstGeom prst="line">
            <a:avLst/>
          </a:prstGeom>
          <a:noFill/>
          <a:ln w="9525">
            <a:solidFill>
              <a:schemeClr val="tx1"/>
            </a:solidFill>
            <a:round/>
            <a:headEnd/>
            <a:tailEnd/>
          </a:ln>
        </p:spPr>
        <p:txBody>
          <a:bodyPr/>
          <a:lstStyle/>
          <a:p>
            <a:endParaRPr lang="cs-CZ"/>
          </a:p>
        </p:txBody>
      </p:sp>
      <p:sp>
        <p:nvSpPr>
          <p:cNvPr id="3077" name="Line 9"/>
          <p:cNvSpPr>
            <a:spLocks noChangeShapeType="1"/>
          </p:cNvSpPr>
          <p:nvPr/>
        </p:nvSpPr>
        <p:spPr bwMode="auto">
          <a:xfrm flipH="1">
            <a:off x="5149850" y="1343025"/>
            <a:ext cx="287338" cy="431800"/>
          </a:xfrm>
          <a:prstGeom prst="line">
            <a:avLst/>
          </a:prstGeom>
          <a:noFill/>
          <a:ln w="9525">
            <a:solidFill>
              <a:schemeClr val="tx1"/>
            </a:solidFill>
            <a:round/>
            <a:headEnd/>
            <a:tailEnd/>
          </a:ln>
        </p:spPr>
        <p:txBody>
          <a:bodyPr/>
          <a:lstStyle/>
          <a:p>
            <a:endParaRPr lang="cs-CZ"/>
          </a:p>
        </p:txBody>
      </p:sp>
      <p:sp>
        <p:nvSpPr>
          <p:cNvPr id="3078" name="Line 11"/>
          <p:cNvSpPr>
            <a:spLocks noChangeShapeType="1"/>
          </p:cNvSpPr>
          <p:nvPr/>
        </p:nvSpPr>
        <p:spPr bwMode="auto">
          <a:xfrm flipH="1">
            <a:off x="4500563" y="1703388"/>
            <a:ext cx="288925" cy="503237"/>
          </a:xfrm>
          <a:prstGeom prst="line">
            <a:avLst/>
          </a:prstGeom>
          <a:noFill/>
          <a:ln w="9525">
            <a:solidFill>
              <a:schemeClr val="tx1"/>
            </a:solidFill>
            <a:round/>
            <a:headEnd/>
            <a:tailEnd/>
          </a:ln>
        </p:spPr>
        <p:txBody>
          <a:bodyPr/>
          <a:lstStyle/>
          <a:p>
            <a:endParaRPr lang="cs-CZ"/>
          </a:p>
        </p:txBody>
      </p:sp>
      <p:sp>
        <p:nvSpPr>
          <p:cNvPr id="3079" name="Line 12"/>
          <p:cNvSpPr>
            <a:spLocks noChangeShapeType="1"/>
          </p:cNvSpPr>
          <p:nvPr/>
        </p:nvSpPr>
        <p:spPr bwMode="auto">
          <a:xfrm flipH="1">
            <a:off x="3708400" y="2206625"/>
            <a:ext cx="792163" cy="0"/>
          </a:xfrm>
          <a:prstGeom prst="line">
            <a:avLst/>
          </a:prstGeom>
          <a:noFill/>
          <a:ln w="9525">
            <a:solidFill>
              <a:schemeClr val="tx1"/>
            </a:solidFill>
            <a:round/>
            <a:headEnd/>
            <a:tailEnd/>
          </a:ln>
        </p:spPr>
        <p:txBody>
          <a:bodyPr/>
          <a:lstStyle/>
          <a:p>
            <a:endParaRPr lang="cs-CZ"/>
          </a:p>
        </p:txBody>
      </p:sp>
      <p:sp>
        <p:nvSpPr>
          <p:cNvPr id="3080" name="Line 13"/>
          <p:cNvSpPr>
            <a:spLocks noChangeShapeType="1"/>
          </p:cNvSpPr>
          <p:nvPr/>
        </p:nvSpPr>
        <p:spPr bwMode="auto">
          <a:xfrm>
            <a:off x="4500563" y="2206625"/>
            <a:ext cx="649287" cy="71438"/>
          </a:xfrm>
          <a:prstGeom prst="line">
            <a:avLst/>
          </a:prstGeom>
          <a:noFill/>
          <a:ln w="9525">
            <a:solidFill>
              <a:schemeClr val="tx1"/>
            </a:solidFill>
            <a:round/>
            <a:headEnd/>
            <a:tailEnd/>
          </a:ln>
        </p:spPr>
        <p:txBody>
          <a:bodyPr/>
          <a:lstStyle/>
          <a:p>
            <a:endParaRPr lang="cs-CZ"/>
          </a:p>
        </p:txBody>
      </p:sp>
      <p:sp>
        <p:nvSpPr>
          <p:cNvPr id="3081" name="Line 14"/>
          <p:cNvSpPr>
            <a:spLocks noChangeShapeType="1"/>
          </p:cNvSpPr>
          <p:nvPr/>
        </p:nvSpPr>
        <p:spPr bwMode="auto">
          <a:xfrm>
            <a:off x="5149850" y="1774825"/>
            <a:ext cx="0" cy="503238"/>
          </a:xfrm>
          <a:prstGeom prst="line">
            <a:avLst/>
          </a:prstGeom>
          <a:noFill/>
          <a:ln w="9525">
            <a:solidFill>
              <a:schemeClr val="tx1"/>
            </a:solidFill>
            <a:round/>
            <a:headEnd/>
            <a:tailEnd/>
          </a:ln>
        </p:spPr>
        <p:txBody>
          <a:bodyPr/>
          <a:lstStyle/>
          <a:p>
            <a:endParaRPr lang="cs-CZ"/>
          </a:p>
        </p:txBody>
      </p:sp>
      <p:sp>
        <p:nvSpPr>
          <p:cNvPr id="3082" name="Line 15"/>
          <p:cNvSpPr>
            <a:spLocks noChangeShapeType="1"/>
          </p:cNvSpPr>
          <p:nvPr/>
        </p:nvSpPr>
        <p:spPr bwMode="auto">
          <a:xfrm>
            <a:off x="4500563" y="2206625"/>
            <a:ext cx="215900" cy="431800"/>
          </a:xfrm>
          <a:prstGeom prst="line">
            <a:avLst/>
          </a:prstGeom>
          <a:noFill/>
          <a:ln w="9525">
            <a:solidFill>
              <a:schemeClr val="tx1"/>
            </a:solidFill>
            <a:round/>
            <a:headEnd/>
            <a:tailEnd/>
          </a:ln>
        </p:spPr>
        <p:txBody>
          <a:bodyPr/>
          <a:lstStyle/>
          <a:p>
            <a:endParaRPr lang="cs-CZ"/>
          </a:p>
        </p:txBody>
      </p:sp>
      <p:sp>
        <p:nvSpPr>
          <p:cNvPr id="3083" name="Line 16"/>
          <p:cNvSpPr>
            <a:spLocks noChangeShapeType="1"/>
          </p:cNvSpPr>
          <p:nvPr/>
        </p:nvSpPr>
        <p:spPr bwMode="auto">
          <a:xfrm flipV="1">
            <a:off x="4284663" y="2638425"/>
            <a:ext cx="431800" cy="73025"/>
          </a:xfrm>
          <a:prstGeom prst="line">
            <a:avLst/>
          </a:prstGeom>
          <a:noFill/>
          <a:ln w="9525">
            <a:solidFill>
              <a:schemeClr val="tx1"/>
            </a:solidFill>
            <a:round/>
            <a:headEnd/>
            <a:tailEnd/>
          </a:ln>
        </p:spPr>
        <p:txBody>
          <a:bodyPr/>
          <a:lstStyle/>
          <a:p>
            <a:endParaRPr lang="cs-CZ"/>
          </a:p>
        </p:txBody>
      </p:sp>
      <p:sp>
        <p:nvSpPr>
          <p:cNvPr id="3084" name="Line 17"/>
          <p:cNvSpPr>
            <a:spLocks noChangeShapeType="1"/>
          </p:cNvSpPr>
          <p:nvPr/>
        </p:nvSpPr>
        <p:spPr bwMode="auto">
          <a:xfrm flipV="1">
            <a:off x="4716463" y="2495550"/>
            <a:ext cx="504825" cy="142875"/>
          </a:xfrm>
          <a:prstGeom prst="line">
            <a:avLst/>
          </a:prstGeom>
          <a:noFill/>
          <a:ln w="9525">
            <a:solidFill>
              <a:schemeClr val="tx1"/>
            </a:solidFill>
            <a:round/>
            <a:headEnd/>
            <a:tailEnd/>
          </a:ln>
        </p:spPr>
        <p:txBody>
          <a:bodyPr/>
          <a:lstStyle/>
          <a:p>
            <a:endParaRPr lang="cs-CZ"/>
          </a:p>
        </p:txBody>
      </p:sp>
      <p:sp>
        <p:nvSpPr>
          <p:cNvPr id="3085" name="Line 18"/>
          <p:cNvSpPr>
            <a:spLocks noChangeShapeType="1"/>
          </p:cNvSpPr>
          <p:nvPr/>
        </p:nvSpPr>
        <p:spPr bwMode="auto">
          <a:xfrm>
            <a:off x="5149850" y="2278063"/>
            <a:ext cx="71438" cy="217487"/>
          </a:xfrm>
          <a:prstGeom prst="line">
            <a:avLst/>
          </a:prstGeom>
          <a:noFill/>
          <a:ln w="9525">
            <a:solidFill>
              <a:schemeClr val="tx1"/>
            </a:solidFill>
            <a:round/>
            <a:headEnd/>
            <a:tailEnd/>
          </a:ln>
        </p:spPr>
        <p:txBody>
          <a:bodyPr/>
          <a:lstStyle/>
          <a:p>
            <a:endParaRPr lang="cs-CZ"/>
          </a:p>
        </p:txBody>
      </p:sp>
      <p:sp>
        <p:nvSpPr>
          <p:cNvPr id="3086" name="Line 19"/>
          <p:cNvSpPr>
            <a:spLocks noChangeShapeType="1"/>
          </p:cNvSpPr>
          <p:nvPr/>
        </p:nvSpPr>
        <p:spPr bwMode="auto">
          <a:xfrm>
            <a:off x="5149850" y="2278063"/>
            <a:ext cx="574675" cy="144462"/>
          </a:xfrm>
          <a:prstGeom prst="line">
            <a:avLst/>
          </a:prstGeom>
          <a:noFill/>
          <a:ln w="9525">
            <a:solidFill>
              <a:schemeClr val="tx1"/>
            </a:solidFill>
            <a:round/>
            <a:headEnd/>
            <a:tailEnd/>
          </a:ln>
        </p:spPr>
        <p:txBody>
          <a:bodyPr/>
          <a:lstStyle/>
          <a:p>
            <a:endParaRPr lang="cs-CZ"/>
          </a:p>
        </p:txBody>
      </p:sp>
      <p:sp>
        <p:nvSpPr>
          <p:cNvPr id="3087" name="Line 20"/>
          <p:cNvSpPr>
            <a:spLocks noChangeShapeType="1"/>
          </p:cNvSpPr>
          <p:nvPr/>
        </p:nvSpPr>
        <p:spPr bwMode="auto">
          <a:xfrm>
            <a:off x="5221288" y="2495550"/>
            <a:ext cx="144462" cy="287338"/>
          </a:xfrm>
          <a:prstGeom prst="line">
            <a:avLst/>
          </a:prstGeom>
          <a:noFill/>
          <a:ln w="9525">
            <a:solidFill>
              <a:schemeClr val="tx1"/>
            </a:solidFill>
            <a:round/>
            <a:headEnd/>
            <a:tailEnd/>
          </a:ln>
        </p:spPr>
        <p:txBody>
          <a:bodyPr/>
          <a:lstStyle/>
          <a:p>
            <a:endParaRPr lang="cs-CZ"/>
          </a:p>
        </p:txBody>
      </p:sp>
      <p:sp>
        <p:nvSpPr>
          <p:cNvPr id="2072" name="Line 24"/>
          <p:cNvSpPr>
            <a:spLocks noChangeShapeType="1"/>
          </p:cNvSpPr>
          <p:nvPr/>
        </p:nvSpPr>
        <p:spPr bwMode="auto">
          <a:xfrm flipH="1">
            <a:off x="4572000" y="1270000"/>
            <a:ext cx="1588" cy="215900"/>
          </a:xfrm>
          <a:prstGeom prst="line">
            <a:avLst/>
          </a:prstGeom>
          <a:noFill/>
          <a:ln w="28575">
            <a:solidFill>
              <a:srgbClr val="CC3300"/>
            </a:solidFill>
            <a:round/>
            <a:headEnd/>
            <a:tailEnd type="triangle" w="med" len="med"/>
          </a:ln>
        </p:spPr>
        <p:txBody>
          <a:bodyPr/>
          <a:lstStyle/>
          <a:p>
            <a:endParaRPr lang="cs-CZ"/>
          </a:p>
        </p:txBody>
      </p:sp>
      <p:sp>
        <p:nvSpPr>
          <p:cNvPr id="3089" name="Freeform 56"/>
          <p:cNvSpPr>
            <a:spLocks/>
          </p:cNvSpPr>
          <p:nvPr/>
        </p:nvSpPr>
        <p:spPr bwMode="auto">
          <a:xfrm>
            <a:off x="971550" y="1125538"/>
            <a:ext cx="2160588" cy="1873250"/>
          </a:xfrm>
          <a:custGeom>
            <a:avLst/>
            <a:gdLst>
              <a:gd name="T0" fmla="*/ 0 w 1361"/>
              <a:gd name="T1" fmla="*/ 1829633474 h 1180"/>
              <a:gd name="T2" fmla="*/ 458668578 w 1361"/>
              <a:gd name="T3" fmla="*/ 688003364 h 1180"/>
              <a:gd name="T4" fmla="*/ 1716227775 w 1361"/>
              <a:gd name="T5" fmla="*/ 0 h 1180"/>
              <a:gd name="T6" fmla="*/ 2147483647 w 1361"/>
              <a:gd name="T7" fmla="*/ 458668446 h 1180"/>
              <a:gd name="T8" fmla="*/ 2147483647 w 1361"/>
              <a:gd name="T9" fmla="*/ 1373485779 h 1180"/>
              <a:gd name="T10" fmla="*/ 2147483647 w 1361"/>
              <a:gd name="T11" fmla="*/ 2147483647 h 1180"/>
              <a:gd name="T12" fmla="*/ 2147483647 w 1361"/>
              <a:gd name="T13" fmla="*/ 2147483647 h 1180"/>
              <a:gd name="T14" fmla="*/ 914817793 w 1361"/>
              <a:gd name="T15" fmla="*/ 2147483647 h 1180"/>
              <a:gd name="T16" fmla="*/ 0 w 1361"/>
              <a:gd name="T17" fmla="*/ 1829633474 h 118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361"/>
              <a:gd name="T28" fmla="*/ 0 h 1180"/>
              <a:gd name="T29" fmla="*/ 1361 w 1361"/>
              <a:gd name="T30" fmla="*/ 1180 h 118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361" h="1180">
                <a:moveTo>
                  <a:pt x="0" y="726"/>
                </a:moveTo>
                <a:lnTo>
                  <a:pt x="182" y="273"/>
                </a:lnTo>
                <a:lnTo>
                  <a:pt x="681" y="0"/>
                </a:lnTo>
                <a:lnTo>
                  <a:pt x="1089" y="182"/>
                </a:lnTo>
                <a:lnTo>
                  <a:pt x="1361" y="545"/>
                </a:lnTo>
                <a:lnTo>
                  <a:pt x="1270" y="862"/>
                </a:lnTo>
                <a:lnTo>
                  <a:pt x="998" y="1180"/>
                </a:lnTo>
                <a:lnTo>
                  <a:pt x="363" y="1044"/>
                </a:lnTo>
                <a:lnTo>
                  <a:pt x="0" y="726"/>
                </a:lnTo>
                <a:close/>
              </a:path>
            </a:pathLst>
          </a:custGeom>
          <a:noFill/>
          <a:ln w="9525">
            <a:solidFill>
              <a:schemeClr val="tx1"/>
            </a:solidFill>
            <a:round/>
            <a:headEnd/>
            <a:tailEnd/>
          </a:ln>
        </p:spPr>
        <p:txBody>
          <a:bodyPr/>
          <a:lstStyle/>
          <a:p>
            <a:endParaRPr lang="cs-CZ"/>
          </a:p>
        </p:txBody>
      </p:sp>
      <p:sp>
        <p:nvSpPr>
          <p:cNvPr id="3090" name="Line 57"/>
          <p:cNvSpPr>
            <a:spLocks noChangeShapeType="1"/>
          </p:cNvSpPr>
          <p:nvPr/>
        </p:nvSpPr>
        <p:spPr bwMode="auto">
          <a:xfrm>
            <a:off x="1260475" y="1558925"/>
            <a:ext cx="1871663" cy="431800"/>
          </a:xfrm>
          <a:prstGeom prst="line">
            <a:avLst/>
          </a:prstGeom>
          <a:noFill/>
          <a:ln w="9525">
            <a:solidFill>
              <a:schemeClr val="tx1"/>
            </a:solidFill>
            <a:round/>
            <a:headEnd/>
            <a:tailEnd/>
          </a:ln>
        </p:spPr>
        <p:txBody>
          <a:bodyPr/>
          <a:lstStyle/>
          <a:p>
            <a:endParaRPr lang="cs-CZ"/>
          </a:p>
        </p:txBody>
      </p:sp>
      <p:sp>
        <p:nvSpPr>
          <p:cNvPr id="3091" name="Line 58"/>
          <p:cNvSpPr>
            <a:spLocks noChangeShapeType="1"/>
          </p:cNvSpPr>
          <p:nvPr/>
        </p:nvSpPr>
        <p:spPr bwMode="auto">
          <a:xfrm>
            <a:off x="2052638" y="1125538"/>
            <a:ext cx="0" cy="649287"/>
          </a:xfrm>
          <a:prstGeom prst="line">
            <a:avLst/>
          </a:prstGeom>
          <a:noFill/>
          <a:ln w="9525">
            <a:solidFill>
              <a:schemeClr val="tx1"/>
            </a:solidFill>
            <a:round/>
            <a:headEnd/>
            <a:tailEnd/>
          </a:ln>
        </p:spPr>
        <p:txBody>
          <a:bodyPr/>
          <a:lstStyle/>
          <a:p>
            <a:endParaRPr lang="cs-CZ"/>
          </a:p>
        </p:txBody>
      </p:sp>
      <p:sp>
        <p:nvSpPr>
          <p:cNvPr id="3092" name="Line 59"/>
          <p:cNvSpPr>
            <a:spLocks noChangeShapeType="1"/>
          </p:cNvSpPr>
          <p:nvPr/>
        </p:nvSpPr>
        <p:spPr bwMode="auto">
          <a:xfrm flipH="1">
            <a:off x="2413000" y="1414463"/>
            <a:ext cx="287338" cy="431800"/>
          </a:xfrm>
          <a:prstGeom prst="line">
            <a:avLst/>
          </a:prstGeom>
          <a:noFill/>
          <a:ln w="9525">
            <a:solidFill>
              <a:schemeClr val="tx1"/>
            </a:solidFill>
            <a:round/>
            <a:headEnd/>
            <a:tailEnd/>
          </a:ln>
        </p:spPr>
        <p:txBody>
          <a:bodyPr/>
          <a:lstStyle/>
          <a:p>
            <a:endParaRPr lang="cs-CZ"/>
          </a:p>
        </p:txBody>
      </p:sp>
      <p:sp>
        <p:nvSpPr>
          <p:cNvPr id="3093" name="Line 60"/>
          <p:cNvSpPr>
            <a:spLocks noChangeShapeType="1"/>
          </p:cNvSpPr>
          <p:nvPr/>
        </p:nvSpPr>
        <p:spPr bwMode="auto">
          <a:xfrm flipH="1">
            <a:off x="1763713" y="1774825"/>
            <a:ext cx="288925" cy="503238"/>
          </a:xfrm>
          <a:prstGeom prst="line">
            <a:avLst/>
          </a:prstGeom>
          <a:noFill/>
          <a:ln w="9525">
            <a:solidFill>
              <a:schemeClr val="tx1"/>
            </a:solidFill>
            <a:round/>
            <a:headEnd/>
            <a:tailEnd/>
          </a:ln>
        </p:spPr>
        <p:txBody>
          <a:bodyPr/>
          <a:lstStyle/>
          <a:p>
            <a:endParaRPr lang="cs-CZ"/>
          </a:p>
        </p:txBody>
      </p:sp>
      <p:sp>
        <p:nvSpPr>
          <p:cNvPr id="3094" name="Line 61"/>
          <p:cNvSpPr>
            <a:spLocks noChangeShapeType="1"/>
          </p:cNvSpPr>
          <p:nvPr/>
        </p:nvSpPr>
        <p:spPr bwMode="auto">
          <a:xfrm flipH="1">
            <a:off x="971550" y="2278063"/>
            <a:ext cx="792163" cy="0"/>
          </a:xfrm>
          <a:prstGeom prst="line">
            <a:avLst/>
          </a:prstGeom>
          <a:noFill/>
          <a:ln w="9525">
            <a:solidFill>
              <a:schemeClr val="tx1"/>
            </a:solidFill>
            <a:round/>
            <a:headEnd/>
            <a:tailEnd/>
          </a:ln>
        </p:spPr>
        <p:txBody>
          <a:bodyPr/>
          <a:lstStyle/>
          <a:p>
            <a:endParaRPr lang="cs-CZ"/>
          </a:p>
        </p:txBody>
      </p:sp>
      <p:sp>
        <p:nvSpPr>
          <p:cNvPr id="3095" name="Line 62"/>
          <p:cNvSpPr>
            <a:spLocks noChangeShapeType="1"/>
          </p:cNvSpPr>
          <p:nvPr/>
        </p:nvSpPr>
        <p:spPr bwMode="auto">
          <a:xfrm>
            <a:off x="1763713" y="2278063"/>
            <a:ext cx="649287" cy="71437"/>
          </a:xfrm>
          <a:prstGeom prst="line">
            <a:avLst/>
          </a:prstGeom>
          <a:noFill/>
          <a:ln w="9525">
            <a:solidFill>
              <a:schemeClr val="tx1"/>
            </a:solidFill>
            <a:round/>
            <a:headEnd/>
            <a:tailEnd/>
          </a:ln>
        </p:spPr>
        <p:txBody>
          <a:bodyPr/>
          <a:lstStyle/>
          <a:p>
            <a:endParaRPr lang="cs-CZ"/>
          </a:p>
        </p:txBody>
      </p:sp>
      <p:sp>
        <p:nvSpPr>
          <p:cNvPr id="3096" name="Line 63"/>
          <p:cNvSpPr>
            <a:spLocks noChangeShapeType="1"/>
          </p:cNvSpPr>
          <p:nvPr/>
        </p:nvSpPr>
        <p:spPr bwMode="auto">
          <a:xfrm>
            <a:off x="2413000" y="1846263"/>
            <a:ext cx="0" cy="503237"/>
          </a:xfrm>
          <a:prstGeom prst="line">
            <a:avLst/>
          </a:prstGeom>
          <a:noFill/>
          <a:ln w="9525">
            <a:solidFill>
              <a:schemeClr val="tx1"/>
            </a:solidFill>
            <a:round/>
            <a:headEnd/>
            <a:tailEnd/>
          </a:ln>
        </p:spPr>
        <p:txBody>
          <a:bodyPr/>
          <a:lstStyle/>
          <a:p>
            <a:endParaRPr lang="cs-CZ"/>
          </a:p>
        </p:txBody>
      </p:sp>
      <p:sp>
        <p:nvSpPr>
          <p:cNvPr id="3097" name="Line 64"/>
          <p:cNvSpPr>
            <a:spLocks noChangeShapeType="1"/>
          </p:cNvSpPr>
          <p:nvPr/>
        </p:nvSpPr>
        <p:spPr bwMode="auto">
          <a:xfrm>
            <a:off x="1763713" y="2278063"/>
            <a:ext cx="215900" cy="431800"/>
          </a:xfrm>
          <a:prstGeom prst="line">
            <a:avLst/>
          </a:prstGeom>
          <a:noFill/>
          <a:ln w="9525">
            <a:solidFill>
              <a:schemeClr val="tx1"/>
            </a:solidFill>
            <a:round/>
            <a:headEnd/>
            <a:tailEnd/>
          </a:ln>
        </p:spPr>
        <p:txBody>
          <a:bodyPr/>
          <a:lstStyle/>
          <a:p>
            <a:endParaRPr lang="cs-CZ"/>
          </a:p>
        </p:txBody>
      </p:sp>
      <p:sp>
        <p:nvSpPr>
          <p:cNvPr id="3098" name="Line 65"/>
          <p:cNvSpPr>
            <a:spLocks noChangeShapeType="1"/>
          </p:cNvSpPr>
          <p:nvPr/>
        </p:nvSpPr>
        <p:spPr bwMode="auto">
          <a:xfrm flipV="1">
            <a:off x="1547813" y="2709863"/>
            <a:ext cx="431800" cy="73025"/>
          </a:xfrm>
          <a:prstGeom prst="line">
            <a:avLst/>
          </a:prstGeom>
          <a:noFill/>
          <a:ln w="9525">
            <a:solidFill>
              <a:schemeClr val="tx1"/>
            </a:solidFill>
            <a:round/>
            <a:headEnd/>
            <a:tailEnd/>
          </a:ln>
        </p:spPr>
        <p:txBody>
          <a:bodyPr/>
          <a:lstStyle/>
          <a:p>
            <a:endParaRPr lang="cs-CZ"/>
          </a:p>
        </p:txBody>
      </p:sp>
      <p:sp>
        <p:nvSpPr>
          <p:cNvPr id="3099" name="Line 66"/>
          <p:cNvSpPr>
            <a:spLocks noChangeShapeType="1"/>
          </p:cNvSpPr>
          <p:nvPr/>
        </p:nvSpPr>
        <p:spPr bwMode="auto">
          <a:xfrm flipV="1">
            <a:off x="1979613" y="2566988"/>
            <a:ext cx="504825" cy="142875"/>
          </a:xfrm>
          <a:prstGeom prst="line">
            <a:avLst/>
          </a:prstGeom>
          <a:noFill/>
          <a:ln w="9525">
            <a:solidFill>
              <a:schemeClr val="tx1"/>
            </a:solidFill>
            <a:round/>
            <a:headEnd/>
            <a:tailEnd/>
          </a:ln>
        </p:spPr>
        <p:txBody>
          <a:bodyPr/>
          <a:lstStyle/>
          <a:p>
            <a:endParaRPr lang="cs-CZ"/>
          </a:p>
        </p:txBody>
      </p:sp>
      <p:sp>
        <p:nvSpPr>
          <p:cNvPr id="3100" name="Line 67"/>
          <p:cNvSpPr>
            <a:spLocks noChangeShapeType="1"/>
          </p:cNvSpPr>
          <p:nvPr/>
        </p:nvSpPr>
        <p:spPr bwMode="auto">
          <a:xfrm>
            <a:off x="2413000" y="2349500"/>
            <a:ext cx="71438" cy="217488"/>
          </a:xfrm>
          <a:prstGeom prst="line">
            <a:avLst/>
          </a:prstGeom>
          <a:noFill/>
          <a:ln w="9525">
            <a:solidFill>
              <a:schemeClr val="tx1"/>
            </a:solidFill>
            <a:round/>
            <a:headEnd/>
            <a:tailEnd/>
          </a:ln>
        </p:spPr>
        <p:txBody>
          <a:bodyPr/>
          <a:lstStyle/>
          <a:p>
            <a:endParaRPr lang="cs-CZ"/>
          </a:p>
        </p:txBody>
      </p:sp>
      <p:sp>
        <p:nvSpPr>
          <p:cNvPr id="3101" name="Line 68"/>
          <p:cNvSpPr>
            <a:spLocks noChangeShapeType="1"/>
          </p:cNvSpPr>
          <p:nvPr/>
        </p:nvSpPr>
        <p:spPr bwMode="auto">
          <a:xfrm>
            <a:off x="2413000" y="2349500"/>
            <a:ext cx="574675" cy="144463"/>
          </a:xfrm>
          <a:prstGeom prst="line">
            <a:avLst/>
          </a:prstGeom>
          <a:noFill/>
          <a:ln w="9525">
            <a:solidFill>
              <a:schemeClr val="tx1"/>
            </a:solidFill>
            <a:round/>
            <a:headEnd/>
            <a:tailEnd/>
          </a:ln>
        </p:spPr>
        <p:txBody>
          <a:bodyPr/>
          <a:lstStyle/>
          <a:p>
            <a:endParaRPr lang="cs-CZ"/>
          </a:p>
        </p:txBody>
      </p:sp>
      <p:sp>
        <p:nvSpPr>
          <p:cNvPr id="3102" name="Line 69"/>
          <p:cNvSpPr>
            <a:spLocks noChangeShapeType="1"/>
          </p:cNvSpPr>
          <p:nvPr/>
        </p:nvSpPr>
        <p:spPr bwMode="auto">
          <a:xfrm>
            <a:off x="2484438" y="2566988"/>
            <a:ext cx="144462" cy="287337"/>
          </a:xfrm>
          <a:prstGeom prst="line">
            <a:avLst/>
          </a:prstGeom>
          <a:noFill/>
          <a:ln w="9525">
            <a:solidFill>
              <a:schemeClr val="tx1"/>
            </a:solidFill>
            <a:round/>
            <a:headEnd/>
            <a:tailEnd/>
          </a:ln>
        </p:spPr>
        <p:txBody>
          <a:bodyPr/>
          <a:lstStyle/>
          <a:p>
            <a:endParaRPr lang="cs-CZ"/>
          </a:p>
        </p:txBody>
      </p:sp>
      <p:sp>
        <p:nvSpPr>
          <p:cNvPr id="3103" name="Line 70"/>
          <p:cNvSpPr>
            <a:spLocks noChangeShapeType="1"/>
          </p:cNvSpPr>
          <p:nvPr/>
        </p:nvSpPr>
        <p:spPr bwMode="auto">
          <a:xfrm>
            <a:off x="1331913" y="1990725"/>
            <a:ext cx="360362" cy="0"/>
          </a:xfrm>
          <a:prstGeom prst="line">
            <a:avLst/>
          </a:prstGeom>
          <a:noFill/>
          <a:ln w="28575">
            <a:solidFill>
              <a:srgbClr val="CC3300"/>
            </a:solidFill>
            <a:round/>
            <a:headEnd/>
            <a:tailEnd type="triangle" w="med" len="med"/>
          </a:ln>
        </p:spPr>
        <p:txBody>
          <a:bodyPr/>
          <a:lstStyle/>
          <a:p>
            <a:endParaRPr lang="cs-CZ"/>
          </a:p>
        </p:txBody>
      </p:sp>
      <p:sp>
        <p:nvSpPr>
          <p:cNvPr id="3104" name="Line 71"/>
          <p:cNvSpPr>
            <a:spLocks noChangeShapeType="1"/>
          </p:cNvSpPr>
          <p:nvPr/>
        </p:nvSpPr>
        <p:spPr bwMode="auto">
          <a:xfrm flipV="1">
            <a:off x="1403350" y="2422525"/>
            <a:ext cx="288925" cy="144463"/>
          </a:xfrm>
          <a:prstGeom prst="line">
            <a:avLst/>
          </a:prstGeom>
          <a:noFill/>
          <a:ln w="28575">
            <a:solidFill>
              <a:srgbClr val="CC3300"/>
            </a:solidFill>
            <a:round/>
            <a:headEnd/>
            <a:tailEnd type="triangle" w="med" len="med"/>
          </a:ln>
        </p:spPr>
        <p:txBody>
          <a:bodyPr/>
          <a:lstStyle/>
          <a:p>
            <a:endParaRPr lang="cs-CZ"/>
          </a:p>
        </p:txBody>
      </p:sp>
      <p:sp>
        <p:nvSpPr>
          <p:cNvPr id="3105" name="Line 72"/>
          <p:cNvSpPr>
            <a:spLocks noChangeShapeType="1"/>
          </p:cNvSpPr>
          <p:nvPr/>
        </p:nvSpPr>
        <p:spPr bwMode="auto">
          <a:xfrm flipV="1">
            <a:off x="1692275" y="1341438"/>
            <a:ext cx="144463" cy="217487"/>
          </a:xfrm>
          <a:prstGeom prst="line">
            <a:avLst/>
          </a:prstGeom>
          <a:noFill/>
          <a:ln w="28575">
            <a:solidFill>
              <a:srgbClr val="CC3300"/>
            </a:solidFill>
            <a:round/>
            <a:headEnd/>
            <a:tailEnd type="triangle" w="med" len="med"/>
          </a:ln>
        </p:spPr>
        <p:txBody>
          <a:bodyPr/>
          <a:lstStyle/>
          <a:p>
            <a:endParaRPr lang="cs-CZ"/>
          </a:p>
        </p:txBody>
      </p:sp>
      <p:sp>
        <p:nvSpPr>
          <p:cNvPr id="3106" name="Line 73"/>
          <p:cNvSpPr>
            <a:spLocks noChangeShapeType="1"/>
          </p:cNvSpPr>
          <p:nvPr/>
        </p:nvSpPr>
        <p:spPr bwMode="auto">
          <a:xfrm flipV="1">
            <a:off x="2268538" y="1341438"/>
            <a:ext cx="0" cy="290512"/>
          </a:xfrm>
          <a:prstGeom prst="line">
            <a:avLst/>
          </a:prstGeom>
          <a:noFill/>
          <a:ln w="28575">
            <a:solidFill>
              <a:srgbClr val="CC3300"/>
            </a:solidFill>
            <a:round/>
            <a:headEnd/>
            <a:tailEnd type="triangle" w="med" len="med"/>
          </a:ln>
        </p:spPr>
        <p:txBody>
          <a:bodyPr/>
          <a:lstStyle/>
          <a:p>
            <a:endParaRPr lang="cs-CZ"/>
          </a:p>
        </p:txBody>
      </p:sp>
      <p:sp>
        <p:nvSpPr>
          <p:cNvPr id="3107" name="Line 74"/>
          <p:cNvSpPr>
            <a:spLocks noChangeShapeType="1"/>
          </p:cNvSpPr>
          <p:nvPr/>
        </p:nvSpPr>
        <p:spPr bwMode="auto">
          <a:xfrm>
            <a:off x="2124075" y="1917700"/>
            <a:ext cx="71438" cy="288925"/>
          </a:xfrm>
          <a:prstGeom prst="line">
            <a:avLst/>
          </a:prstGeom>
          <a:noFill/>
          <a:ln w="28575">
            <a:solidFill>
              <a:srgbClr val="CC3300"/>
            </a:solidFill>
            <a:round/>
            <a:headEnd/>
            <a:tailEnd type="triangle" w="med" len="med"/>
          </a:ln>
        </p:spPr>
        <p:txBody>
          <a:bodyPr/>
          <a:lstStyle/>
          <a:p>
            <a:endParaRPr lang="cs-CZ"/>
          </a:p>
        </p:txBody>
      </p:sp>
      <p:sp>
        <p:nvSpPr>
          <p:cNvPr id="3108" name="Line 75"/>
          <p:cNvSpPr>
            <a:spLocks noChangeShapeType="1"/>
          </p:cNvSpPr>
          <p:nvPr/>
        </p:nvSpPr>
        <p:spPr bwMode="auto">
          <a:xfrm flipH="1">
            <a:off x="2628900" y="1701800"/>
            <a:ext cx="215900" cy="71438"/>
          </a:xfrm>
          <a:prstGeom prst="line">
            <a:avLst/>
          </a:prstGeom>
          <a:noFill/>
          <a:ln w="28575">
            <a:solidFill>
              <a:srgbClr val="CC3300"/>
            </a:solidFill>
            <a:round/>
            <a:headEnd/>
            <a:tailEnd type="triangle" w="med" len="med"/>
          </a:ln>
        </p:spPr>
        <p:txBody>
          <a:bodyPr/>
          <a:lstStyle/>
          <a:p>
            <a:endParaRPr lang="cs-CZ"/>
          </a:p>
        </p:txBody>
      </p:sp>
      <p:sp>
        <p:nvSpPr>
          <p:cNvPr id="3109" name="Line 76"/>
          <p:cNvSpPr>
            <a:spLocks noChangeShapeType="1"/>
          </p:cNvSpPr>
          <p:nvPr/>
        </p:nvSpPr>
        <p:spPr bwMode="auto">
          <a:xfrm flipH="1" flipV="1">
            <a:off x="2628900" y="1990725"/>
            <a:ext cx="142875" cy="287338"/>
          </a:xfrm>
          <a:prstGeom prst="line">
            <a:avLst/>
          </a:prstGeom>
          <a:noFill/>
          <a:ln w="28575">
            <a:solidFill>
              <a:srgbClr val="CC3300"/>
            </a:solidFill>
            <a:round/>
            <a:headEnd/>
            <a:tailEnd type="triangle" w="med" len="med"/>
          </a:ln>
        </p:spPr>
        <p:txBody>
          <a:bodyPr/>
          <a:lstStyle/>
          <a:p>
            <a:endParaRPr lang="cs-CZ"/>
          </a:p>
        </p:txBody>
      </p:sp>
      <p:sp>
        <p:nvSpPr>
          <p:cNvPr id="3110" name="Line 77"/>
          <p:cNvSpPr>
            <a:spLocks noChangeShapeType="1"/>
          </p:cNvSpPr>
          <p:nvPr/>
        </p:nvSpPr>
        <p:spPr bwMode="auto">
          <a:xfrm flipH="1" flipV="1">
            <a:off x="1979613" y="2422525"/>
            <a:ext cx="358775" cy="0"/>
          </a:xfrm>
          <a:prstGeom prst="line">
            <a:avLst/>
          </a:prstGeom>
          <a:noFill/>
          <a:ln w="28575">
            <a:solidFill>
              <a:srgbClr val="CC3300"/>
            </a:solidFill>
            <a:round/>
            <a:headEnd/>
            <a:tailEnd type="triangle" w="med" len="med"/>
          </a:ln>
        </p:spPr>
        <p:txBody>
          <a:bodyPr/>
          <a:lstStyle/>
          <a:p>
            <a:endParaRPr lang="cs-CZ"/>
          </a:p>
        </p:txBody>
      </p:sp>
      <p:sp>
        <p:nvSpPr>
          <p:cNvPr id="3111" name="Line 78"/>
          <p:cNvSpPr>
            <a:spLocks noChangeShapeType="1"/>
          </p:cNvSpPr>
          <p:nvPr/>
        </p:nvSpPr>
        <p:spPr bwMode="auto">
          <a:xfrm>
            <a:off x="2195513" y="2709863"/>
            <a:ext cx="288925" cy="142875"/>
          </a:xfrm>
          <a:prstGeom prst="line">
            <a:avLst/>
          </a:prstGeom>
          <a:noFill/>
          <a:ln w="28575">
            <a:solidFill>
              <a:srgbClr val="CC3300"/>
            </a:solidFill>
            <a:round/>
            <a:headEnd/>
            <a:tailEnd type="triangle" w="med" len="med"/>
          </a:ln>
        </p:spPr>
        <p:txBody>
          <a:bodyPr/>
          <a:lstStyle/>
          <a:p>
            <a:endParaRPr lang="cs-CZ"/>
          </a:p>
        </p:txBody>
      </p:sp>
      <p:sp>
        <p:nvSpPr>
          <p:cNvPr id="3112" name="Line 79"/>
          <p:cNvSpPr>
            <a:spLocks noChangeShapeType="1"/>
          </p:cNvSpPr>
          <p:nvPr/>
        </p:nvSpPr>
        <p:spPr bwMode="auto">
          <a:xfrm flipH="1">
            <a:off x="2628900" y="2493963"/>
            <a:ext cx="144463" cy="214312"/>
          </a:xfrm>
          <a:prstGeom prst="line">
            <a:avLst/>
          </a:prstGeom>
          <a:noFill/>
          <a:ln w="28575">
            <a:solidFill>
              <a:srgbClr val="CC3300"/>
            </a:solidFill>
            <a:round/>
            <a:headEnd/>
            <a:tailEnd type="triangle" w="med" len="med"/>
          </a:ln>
        </p:spPr>
        <p:txBody>
          <a:bodyPr/>
          <a:lstStyle/>
          <a:p>
            <a:endParaRPr lang="cs-CZ"/>
          </a:p>
        </p:txBody>
      </p:sp>
      <p:sp>
        <p:nvSpPr>
          <p:cNvPr id="2128" name="Line 80"/>
          <p:cNvSpPr>
            <a:spLocks noChangeShapeType="1"/>
          </p:cNvSpPr>
          <p:nvPr/>
        </p:nvSpPr>
        <p:spPr bwMode="auto">
          <a:xfrm flipH="1">
            <a:off x="4284663" y="1774825"/>
            <a:ext cx="1587" cy="215900"/>
          </a:xfrm>
          <a:prstGeom prst="line">
            <a:avLst/>
          </a:prstGeom>
          <a:noFill/>
          <a:ln w="28575">
            <a:solidFill>
              <a:srgbClr val="CC3300"/>
            </a:solidFill>
            <a:round/>
            <a:headEnd/>
            <a:tailEnd type="triangle" w="med" len="med"/>
          </a:ln>
        </p:spPr>
        <p:txBody>
          <a:bodyPr/>
          <a:lstStyle/>
          <a:p>
            <a:endParaRPr lang="cs-CZ"/>
          </a:p>
        </p:txBody>
      </p:sp>
      <p:sp>
        <p:nvSpPr>
          <p:cNvPr id="2129" name="Line 81"/>
          <p:cNvSpPr>
            <a:spLocks noChangeShapeType="1"/>
          </p:cNvSpPr>
          <p:nvPr/>
        </p:nvSpPr>
        <p:spPr bwMode="auto">
          <a:xfrm flipH="1">
            <a:off x="4284663" y="2351088"/>
            <a:ext cx="1587" cy="215900"/>
          </a:xfrm>
          <a:prstGeom prst="line">
            <a:avLst/>
          </a:prstGeom>
          <a:noFill/>
          <a:ln w="28575">
            <a:solidFill>
              <a:srgbClr val="CC3300"/>
            </a:solidFill>
            <a:round/>
            <a:headEnd/>
            <a:tailEnd type="triangle" w="med" len="med"/>
          </a:ln>
        </p:spPr>
        <p:txBody>
          <a:bodyPr/>
          <a:lstStyle/>
          <a:p>
            <a:endParaRPr lang="cs-CZ"/>
          </a:p>
        </p:txBody>
      </p:sp>
      <p:sp>
        <p:nvSpPr>
          <p:cNvPr id="2130" name="Line 82"/>
          <p:cNvSpPr>
            <a:spLocks noChangeShapeType="1"/>
          </p:cNvSpPr>
          <p:nvPr/>
        </p:nvSpPr>
        <p:spPr bwMode="auto">
          <a:xfrm flipH="1">
            <a:off x="5003800" y="1343025"/>
            <a:ext cx="1588" cy="215900"/>
          </a:xfrm>
          <a:prstGeom prst="line">
            <a:avLst/>
          </a:prstGeom>
          <a:noFill/>
          <a:ln w="28575">
            <a:solidFill>
              <a:srgbClr val="CC3300"/>
            </a:solidFill>
            <a:round/>
            <a:headEnd/>
            <a:tailEnd type="triangle" w="med" len="med"/>
          </a:ln>
        </p:spPr>
        <p:txBody>
          <a:bodyPr/>
          <a:lstStyle/>
          <a:p>
            <a:endParaRPr lang="cs-CZ"/>
          </a:p>
        </p:txBody>
      </p:sp>
      <p:sp>
        <p:nvSpPr>
          <p:cNvPr id="2131" name="Line 83"/>
          <p:cNvSpPr>
            <a:spLocks noChangeShapeType="1"/>
          </p:cNvSpPr>
          <p:nvPr/>
        </p:nvSpPr>
        <p:spPr bwMode="auto">
          <a:xfrm flipH="1">
            <a:off x="4932363" y="1919288"/>
            <a:ext cx="1587" cy="215900"/>
          </a:xfrm>
          <a:prstGeom prst="line">
            <a:avLst/>
          </a:prstGeom>
          <a:noFill/>
          <a:ln w="28575">
            <a:solidFill>
              <a:srgbClr val="CC3300"/>
            </a:solidFill>
            <a:round/>
            <a:headEnd/>
            <a:tailEnd type="triangle" w="med" len="med"/>
          </a:ln>
        </p:spPr>
        <p:txBody>
          <a:bodyPr/>
          <a:lstStyle/>
          <a:p>
            <a:endParaRPr lang="cs-CZ"/>
          </a:p>
        </p:txBody>
      </p:sp>
      <p:sp>
        <p:nvSpPr>
          <p:cNvPr id="2132" name="Line 84"/>
          <p:cNvSpPr>
            <a:spLocks noChangeShapeType="1"/>
          </p:cNvSpPr>
          <p:nvPr/>
        </p:nvSpPr>
        <p:spPr bwMode="auto">
          <a:xfrm flipH="1">
            <a:off x="4859338" y="2351088"/>
            <a:ext cx="1587" cy="215900"/>
          </a:xfrm>
          <a:prstGeom prst="line">
            <a:avLst/>
          </a:prstGeom>
          <a:noFill/>
          <a:ln w="28575">
            <a:solidFill>
              <a:srgbClr val="CC3300"/>
            </a:solidFill>
            <a:round/>
            <a:headEnd/>
            <a:tailEnd type="triangle" w="med" len="med"/>
          </a:ln>
        </p:spPr>
        <p:txBody>
          <a:bodyPr/>
          <a:lstStyle/>
          <a:p>
            <a:endParaRPr lang="cs-CZ"/>
          </a:p>
        </p:txBody>
      </p:sp>
      <p:sp>
        <p:nvSpPr>
          <p:cNvPr id="2133" name="Line 85"/>
          <p:cNvSpPr>
            <a:spLocks noChangeShapeType="1"/>
          </p:cNvSpPr>
          <p:nvPr/>
        </p:nvSpPr>
        <p:spPr bwMode="auto">
          <a:xfrm flipH="1">
            <a:off x="5076825" y="2566988"/>
            <a:ext cx="1588" cy="215900"/>
          </a:xfrm>
          <a:prstGeom prst="line">
            <a:avLst/>
          </a:prstGeom>
          <a:noFill/>
          <a:ln w="28575">
            <a:solidFill>
              <a:srgbClr val="CC3300"/>
            </a:solidFill>
            <a:round/>
            <a:headEnd/>
            <a:tailEnd type="triangle" w="med" len="med"/>
          </a:ln>
        </p:spPr>
        <p:txBody>
          <a:bodyPr/>
          <a:lstStyle/>
          <a:p>
            <a:endParaRPr lang="cs-CZ"/>
          </a:p>
        </p:txBody>
      </p:sp>
      <p:sp>
        <p:nvSpPr>
          <p:cNvPr id="2134" name="Line 86"/>
          <p:cNvSpPr>
            <a:spLocks noChangeShapeType="1"/>
          </p:cNvSpPr>
          <p:nvPr/>
        </p:nvSpPr>
        <p:spPr bwMode="auto">
          <a:xfrm flipH="1">
            <a:off x="5508625" y="1558925"/>
            <a:ext cx="1588" cy="215900"/>
          </a:xfrm>
          <a:prstGeom prst="line">
            <a:avLst/>
          </a:prstGeom>
          <a:noFill/>
          <a:ln w="28575">
            <a:solidFill>
              <a:srgbClr val="CC3300"/>
            </a:solidFill>
            <a:round/>
            <a:headEnd/>
            <a:tailEnd type="triangle" w="med" len="med"/>
          </a:ln>
        </p:spPr>
        <p:txBody>
          <a:bodyPr/>
          <a:lstStyle/>
          <a:p>
            <a:endParaRPr lang="cs-CZ"/>
          </a:p>
        </p:txBody>
      </p:sp>
      <p:sp>
        <p:nvSpPr>
          <p:cNvPr id="2135" name="Line 87"/>
          <p:cNvSpPr>
            <a:spLocks noChangeShapeType="1"/>
          </p:cNvSpPr>
          <p:nvPr/>
        </p:nvSpPr>
        <p:spPr bwMode="auto">
          <a:xfrm flipH="1">
            <a:off x="5508625" y="1990725"/>
            <a:ext cx="1588" cy="215900"/>
          </a:xfrm>
          <a:prstGeom prst="line">
            <a:avLst/>
          </a:prstGeom>
          <a:noFill/>
          <a:ln w="28575">
            <a:solidFill>
              <a:srgbClr val="CC3300"/>
            </a:solidFill>
            <a:round/>
            <a:headEnd/>
            <a:tailEnd type="triangle" w="med" len="med"/>
          </a:ln>
        </p:spPr>
        <p:txBody>
          <a:bodyPr/>
          <a:lstStyle/>
          <a:p>
            <a:endParaRPr lang="cs-CZ"/>
          </a:p>
        </p:txBody>
      </p:sp>
      <p:sp>
        <p:nvSpPr>
          <p:cNvPr id="2136" name="Line 88"/>
          <p:cNvSpPr>
            <a:spLocks noChangeShapeType="1"/>
          </p:cNvSpPr>
          <p:nvPr/>
        </p:nvSpPr>
        <p:spPr bwMode="auto">
          <a:xfrm flipH="1">
            <a:off x="5435600" y="2422525"/>
            <a:ext cx="1588" cy="215900"/>
          </a:xfrm>
          <a:prstGeom prst="line">
            <a:avLst/>
          </a:prstGeom>
          <a:noFill/>
          <a:ln w="28575">
            <a:solidFill>
              <a:srgbClr val="CC3300"/>
            </a:solidFill>
            <a:round/>
            <a:headEnd/>
            <a:tailEnd type="triangle" w="med" len="med"/>
          </a:ln>
        </p:spPr>
        <p:txBody>
          <a:bodyPr/>
          <a:lstStyle/>
          <a:p>
            <a:endParaRPr lang="cs-CZ"/>
          </a:p>
        </p:txBody>
      </p:sp>
      <p:grpSp>
        <p:nvGrpSpPr>
          <p:cNvPr id="2" name="Group 98"/>
          <p:cNvGrpSpPr>
            <a:grpSpLocks/>
          </p:cNvGrpSpPr>
          <p:nvPr/>
        </p:nvGrpSpPr>
        <p:grpSpPr bwMode="auto">
          <a:xfrm>
            <a:off x="3563938" y="838200"/>
            <a:ext cx="2376488" cy="2960688"/>
            <a:chOff x="2245" y="300"/>
            <a:chExt cx="1497" cy="1865"/>
          </a:xfrm>
        </p:grpSpPr>
        <p:grpSp>
          <p:nvGrpSpPr>
            <p:cNvPr id="3" name="Group 96"/>
            <p:cNvGrpSpPr>
              <a:grpSpLocks/>
            </p:cNvGrpSpPr>
            <p:nvPr/>
          </p:nvGrpSpPr>
          <p:grpSpPr bwMode="auto">
            <a:xfrm>
              <a:off x="2290" y="300"/>
              <a:ext cx="1452" cy="1542"/>
              <a:chOff x="2381" y="300"/>
              <a:chExt cx="1452" cy="1542"/>
            </a:xfrm>
          </p:grpSpPr>
          <p:sp>
            <p:nvSpPr>
              <p:cNvPr id="3143" name="Line 91"/>
              <p:cNvSpPr>
                <a:spLocks noChangeShapeType="1"/>
              </p:cNvSpPr>
              <p:nvPr/>
            </p:nvSpPr>
            <p:spPr bwMode="auto">
              <a:xfrm>
                <a:off x="2381" y="300"/>
                <a:ext cx="0" cy="1542"/>
              </a:xfrm>
              <a:prstGeom prst="line">
                <a:avLst/>
              </a:prstGeom>
              <a:noFill/>
              <a:ln w="28575">
                <a:solidFill>
                  <a:schemeClr val="accent2"/>
                </a:solidFill>
                <a:round/>
                <a:headEnd/>
                <a:tailEnd type="triangle" w="med" len="med"/>
              </a:ln>
            </p:spPr>
            <p:txBody>
              <a:bodyPr/>
              <a:lstStyle/>
              <a:p>
                <a:endParaRPr lang="cs-CZ"/>
              </a:p>
            </p:txBody>
          </p:sp>
          <p:sp>
            <p:nvSpPr>
              <p:cNvPr id="3144" name="Line 92"/>
              <p:cNvSpPr>
                <a:spLocks noChangeShapeType="1"/>
              </p:cNvSpPr>
              <p:nvPr/>
            </p:nvSpPr>
            <p:spPr bwMode="auto">
              <a:xfrm>
                <a:off x="2744" y="300"/>
                <a:ext cx="0" cy="1542"/>
              </a:xfrm>
              <a:prstGeom prst="line">
                <a:avLst/>
              </a:prstGeom>
              <a:noFill/>
              <a:ln w="28575">
                <a:solidFill>
                  <a:schemeClr val="accent2"/>
                </a:solidFill>
                <a:round/>
                <a:headEnd/>
                <a:tailEnd type="triangle" w="med" len="med"/>
              </a:ln>
            </p:spPr>
            <p:txBody>
              <a:bodyPr/>
              <a:lstStyle/>
              <a:p>
                <a:endParaRPr lang="cs-CZ"/>
              </a:p>
            </p:txBody>
          </p:sp>
          <p:sp>
            <p:nvSpPr>
              <p:cNvPr id="3145" name="Line 93"/>
              <p:cNvSpPr>
                <a:spLocks noChangeShapeType="1"/>
              </p:cNvSpPr>
              <p:nvPr/>
            </p:nvSpPr>
            <p:spPr bwMode="auto">
              <a:xfrm>
                <a:off x="3107" y="300"/>
                <a:ext cx="0" cy="1542"/>
              </a:xfrm>
              <a:prstGeom prst="line">
                <a:avLst/>
              </a:prstGeom>
              <a:noFill/>
              <a:ln w="28575">
                <a:solidFill>
                  <a:schemeClr val="accent2"/>
                </a:solidFill>
                <a:round/>
                <a:headEnd/>
                <a:tailEnd type="triangle" w="med" len="med"/>
              </a:ln>
            </p:spPr>
            <p:txBody>
              <a:bodyPr/>
              <a:lstStyle/>
              <a:p>
                <a:endParaRPr lang="cs-CZ"/>
              </a:p>
            </p:txBody>
          </p:sp>
          <p:sp>
            <p:nvSpPr>
              <p:cNvPr id="3146" name="Line 94"/>
              <p:cNvSpPr>
                <a:spLocks noChangeShapeType="1"/>
              </p:cNvSpPr>
              <p:nvPr/>
            </p:nvSpPr>
            <p:spPr bwMode="auto">
              <a:xfrm>
                <a:off x="3470" y="300"/>
                <a:ext cx="0" cy="1542"/>
              </a:xfrm>
              <a:prstGeom prst="line">
                <a:avLst/>
              </a:prstGeom>
              <a:noFill/>
              <a:ln w="28575">
                <a:solidFill>
                  <a:schemeClr val="accent2"/>
                </a:solidFill>
                <a:round/>
                <a:headEnd/>
                <a:tailEnd type="triangle" w="med" len="med"/>
              </a:ln>
            </p:spPr>
            <p:txBody>
              <a:bodyPr/>
              <a:lstStyle/>
              <a:p>
                <a:endParaRPr lang="cs-CZ"/>
              </a:p>
            </p:txBody>
          </p:sp>
          <p:sp>
            <p:nvSpPr>
              <p:cNvPr id="3147" name="Line 95"/>
              <p:cNvSpPr>
                <a:spLocks noChangeShapeType="1"/>
              </p:cNvSpPr>
              <p:nvPr/>
            </p:nvSpPr>
            <p:spPr bwMode="auto">
              <a:xfrm>
                <a:off x="3833" y="300"/>
                <a:ext cx="0" cy="1542"/>
              </a:xfrm>
              <a:prstGeom prst="line">
                <a:avLst/>
              </a:prstGeom>
              <a:noFill/>
              <a:ln w="28575">
                <a:solidFill>
                  <a:schemeClr val="accent2"/>
                </a:solidFill>
                <a:round/>
                <a:headEnd/>
                <a:tailEnd type="triangle" w="med" len="med"/>
              </a:ln>
            </p:spPr>
            <p:txBody>
              <a:bodyPr/>
              <a:lstStyle/>
              <a:p>
                <a:endParaRPr lang="cs-CZ"/>
              </a:p>
            </p:txBody>
          </p:sp>
        </p:grpSp>
        <p:sp>
          <p:nvSpPr>
            <p:cNvPr id="3142" name="Text Box 97"/>
            <p:cNvSpPr txBox="1">
              <a:spLocks noChangeArrowheads="1"/>
            </p:cNvSpPr>
            <p:nvPr/>
          </p:nvSpPr>
          <p:spPr bwMode="auto">
            <a:xfrm>
              <a:off x="2245" y="1932"/>
              <a:ext cx="1497" cy="233"/>
            </a:xfrm>
            <a:prstGeom prst="rect">
              <a:avLst/>
            </a:prstGeom>
            <a:ln>
              <a:headEnd/>
              <a:tailEnd/>
            </a:ln>
          </p:spPr>
          <p:style>
            <a:lnRef idx="2">
              <a:schemeClr val="accent6"/>
            </a:lnRef>
            <a:fillRef idx="1">
              <a:schemeClr val="lt1"/>
            </a:fillRef>
            <a:effectRef idx="0">
              <a:schemeClr val="accent6"/>
            </a:effectRef>
            <a:fontRef idx="minor">
              <a:schemeClr val="dk1"/>
            </a:fontRef>
          </p:style>
          <p:txBody>
            <a:bodyPr wrap="square">
              <a:spAutoFit/>
            </a:bodyPr>
            <a:lstStyle/>
            <a:p>
              <a:r>
                <a:rPr lang="cs-CZ" dirty="0"/>
                <a:t>Vnější magnetické pole</a:t>
              </a:r>
            </a:p>
          </p:txBody>
        </p:sp>
      </p:grpSp>
      <p:sp>
        <p:nvSpPr>
          <p:cNvPr id="3123" name="AutoShape 99"/>
          <p:cNvSpPr>
            <a:spLocks/>
          </p:cNvSpPr>
          <p:nvPr/>
        </p:nvSpPr>
        <p:spPr bwMode="auto">
          <a:xfrm>
            <a:off x="2200274" y="3244850"/>
            <a:ext cx="1147589" cy="328166"/>
          </a:xfrm>
          <a:prstGeom prst="borderCallout2">
            <a:avLst>
              <a:gd name="adj1" fmla="val 34616"/>
              <a:gd name="adj2" fmla="val -8333"/>
              <a:gd name="adj3" fmla="val 34616"/>
              <a:gd name="adj4" fmla="val -35417"/>
              <a:gd name="adj5" fmla="val -205287"/>
              <a:gd name="adj6" fmla="val -63542"/>
            </a:avLst>
          </a:prstGeom>
          <a:ln>
            <a:headEnd/>
            <a:tailEnd/>
          </a:ln>
        </p:spPr>
        <p:style>
          <a:lnRef idx="2">
            <a:schemeClr val="accent6"/>
          </a:lnRef>
          <a:fillRef idx="1">
            <a:schemeClr val="lt1"/>
          </a:fillRef>
          <a:effectRef idx="0">
            <a:schemeClr val="accent6"/>
          </a:effectRef>
          <a:fontRef idx="minor">
            <a:schemeClr val="dk1"/>
          </a:fontRef>
        </p:style>
        <p:txBody>
          <a:bodyPr/>
          <a:lstStyle/>
          <a:p>
            <a:pPr algn="ctr"/>
            <a:r>
              <a:rPr lang="cs-CZ" dirty="0"/>
              <a:t>Doména</a:t>
            </a:r>
          </a:p>
        </p:txBody>
      </p:sp>
      <p:sp>
        <p:nvSpPr>
          <p:cNvPr id="3124" name="Rectangle 100"/>
          <p:cNvSpPr>
            <a:spLocks noGrp="1" noChangeArrowheads="1"/>
          </p:cNvSpPr>
          <p:nvPr>
            <p:ph type="title" idx="4294967295"/>
          </p:nvPr>
        </p:nvSpPr>
        <p:spPr>
          <a:xfrm>
            <a:off x="457200" y="274638"/>
            <a:ext cx="8229600" cy="417512"/>
          </a:xfrm>
        </p:spPr>
        <p:style>
          <a:lnRef idx="1">
            <a:schemeClr val="accent6"/>
          </a:lnRef>
          <a:fillRef idx="2">
            <a:schemeClr val="accent6"/>
          </a:fillRef>
          <a:effectRef idx="1">
            <a:schemeClr val="accent6"/>
          </a:effectRef>
          <a:fontRef idx="minor">
            <a:schemeClr val="dk1"/>
          </a:fontRef>
        </p:style>
        <p:txBody>
          <a:bodyPr/>
          <a:lstStyle/>
          <a:p>
            <a:pPr eaLnBrk="1" hangingPunct="1"/>
            <a:r>
              <a:rPr lang="cs-CZ" sz="1800" dirty="0" smtClean="0"/>
              <a:t>Magnetické pole a feromagnetické látky</a:t>
            </a:r>
          </a:p>
        </p:txBody>
      </p:sp>
      <p:sp>
        <p:nvSpPr>
          <p:cNvPr id="3125" name="Text Box 101"/>
          <p:cNvSpPr txBox="1">
            <a:spLocks noChangeArrowheads="1"/>
          </p:cNvSpPr>
          <p:nvPr/>
        </p:nvSpPr>
        <p:spPr bwMode="auto">
          <a:xfrm>
            <a:off x="6351588" y="1050925"/>
            <a:ext cx="2324100" cy="3046988"/>
          </a:xfrm>
          <a:prstGeom prst="rect">
            <a:avLst/>
          </a:prstGeom>
          <a:solidFill>
            <a:srgbClr val="FAFAA4"/>
          </a:solidFill>
          <a:ln w="9525">
            <a:noFill/>
            <a:miter lim="800000"/>
            <a:headEnd/>
            <a:tailEnd/>
          </a:ln>
        </p:spPr>
        <p:txBody>
          <a:bodyPr wrap="square">
            <a:spAutoFit/>
          </a:bodyPr>
          <a:lstStyle/>
          <a:p>
            <a:r>
              <a:rPr lang="cs-CZ" sz="1600" dirty="0"/>
              <a:t>Krystalická struktura obsahuje oblasti se stejným směrem magnetického působení. Tyto oblasti se nazývají </a:t>
            </a:r>
            <a:r>
              <a:rPr lang="cs-CZ" sz="1600" b="1" dirty="0"/>
              <a:t>DOMÉNY. </a:t>
            </a:r>
            <a:r>
              <a:rPr lang="cs-CZ" sz="1600" dirty="0"/>
              <a:t>Mají tu vlastnost, že se působením vnějšího magnetického pole směr jejich magnetického působení natáčí ve směru vnějšího pole.</a:t>
            </a:r>
          </a:p>
        </p:txBody>
      </p:sp>
      <p:grpSp>
        <p:nvGrpSpPr>
          <p:cNvPr id="4" name="Group 118"/>
          <p:cNvGrpSpPr>
            <a:grpSpLocks/>
          </p:cNvGrpSpPr>
          <p:nvPr/>
        </p:nvGrpSpPr>
        <p:grpSpPr bwMode="auto">
          <a:xfrm>
            <a:off x="539750" y="3860800"/>
            <a:ext cx="8204200" cy="2520950"/>
            <a:chOff x="340" y="2432"/>
            <a:chExt cx="5168" cy="1588"/>
          </a:xfrm>
        </p:grpSpPr>
        <p:sp>
          <p:nvSpPr>
            <p:cNvPr id="3127" name="Rectangle 102"/>
            <p:cNvSpPr>
              <a:spLocks noChangeArrowheads="1"/>
            </p:cNvSpPr>
            <p:nvPr/>
          </p:nvSpPr>
          <p:spPr bwMode="auto">
            <a:xfrm>
              <a:off x="657" y="2931"/>
              <a:ext cx="3221" cy="590"/>
            </a:xfrm>
            <a:prstGeom prst="rect">
              <a:avLst/>
            </a:prstGeom>
            <a:solidFill>
              <a:schemeClr val="accent1"/>
            </a:solidFill>
            <a:ln w="28575">
              <a:solidFill>
                <a:schemeClr val="accent2"/>
              </a:solidFill>
              <a:miter lim="800000"/>
              <a:headEnd/>
              <a:tailEnd/>
            </a:ln>
          </p:spPr>
          <p:txBody>
            <a:bodyPr wrap="none" anchor="ctr"/>
            <a:lstStyle/>
            <a:p>
              <a:endParaRPr lang="cs-CZ"/>
            </a:p>
          </p:txBody>
        </p:sp>
        <p:sp>
          <p:nvSpPr>
            <p:cNvPr id="3128" name="Rectangle 103"/>
            <p:cNvSpPr>
              <a:spLocks noChangeArrowheads="1"/>
            </p:cNvSpPr>
            <p:nvPr/>
          </p:nvSpPr>
          <p:spPr bwMode="auto">
            <a:xfrm>
              <a:off x="3515" y="2931"/>
              <a:ext cx="363" cy="590"/>
            </a:xfrm>
            <a:prstGeom prst="rect">
              <a:avLst/>
            </a:prstGeom>
            <a:solidFill>
              <a:srgbClr val="CC3300"/>
            </a:solidFill>
            <a:ln w="9525">
              <a:solidFill>
                <a:schemeClr val="tx1"/>
              </a:solidFill>
              <a:miter lim="800000"/>
              <a:headEnd/>
              <a:tailEnd/>
            </a:ln>
          </p:spPr>
          <p:txBody>
            <a:bodyPr wrap="none" anchor="ctr"/>
            <a:lstStyle/>
            <a:p>
              <a:endParaRPr lang="cs-CZ"/>
            </a:p>
          </p:txBody>
        </p:sp>
        <p:sp>
          <p:nvSpPr>
            <p:cNvPr id="3129" name="Oval 105"/>
            <p:cNvSpPr>
              <a:spLocks noChangeArrowheads="1"/>
            </p:cNvSpPr>
            <p:nvPr/>
          </p:nvSpPr>
          <p:spPr bwMode="auto">
            <a:xfrm>
              <a:off x="340" y="2432"/>
              <a:ext cx="3855" cy="635"/>
            </a:xfrm>
            <a:prstGeom prst="ellipse">
              <a:avLst/>
            </a:prstGeom>
            <a:noFill/>
            <a:ln w="9525">
              <a:solidFill>
                <a:schemeClr val="tx1"/>
              </a:solidFill>
              <a:round/>
              <a:headEnd/>
              <a:tailEnd/>
            </a:ln>
          </p:spPr>
          <p:txBody>
            <a:bodyPr wrap="none" anchor="ctr"/>
            <a:lstStyle/>
            <a:p>
              <a:endParaRPr lang="cs-CZ"/>
            </a:p>
          </p:txBody>
        </p:sp>
        <p:sp>
          <p:nvSpPr>
            <p:cNvPr id="3130" name="Oval 106"/>
            <p:cNvSpPr>
              <a:spLocks noChangeArrowheads="1"/>
            </p:cNvSpPr>
            <p:nvPr/>
          </p:nvSpPr>
          <p:spPr bwMode="auto">
            <a:xfrm>
              <a:off x="385" y="3385"/>
              <a:ext cx="3855" cy="635"/>
            </a:xfrm>
            <a:prstGeom prst="ellipse">
              <a:avLst/>
            </a:prstGeom>
            <a:noFill/>
            <a:ln w="9525">
              <a:solidFill>
                <a:schemeClr val="tx1"/>
              </a:solidFill>
              <a:round/>
              <a:headEnd/>
              <a:tailEnd/>
            </a:ln>
          </p:spPr>
          <p:txBody>
            <a:bodyPr wrap="none" anchor="ctr"/>
            <a:lstStyle/>
            <a:p>
              <a:endParaRPr lang="cs-CZ"/>
            </a:p>
          </p:txBody>
        </p:sp>
        <p:sp>
          <p:nvSpPr>
            <p:cNvPr id="3131" name="Freeform 107"/>
            <p:cNvSpPr>
              <a:spLocks/>
            </p:cNvSpPr>
            <p:nvPr/>
          </p:nvSpPr>
          <p:spPr bwMode="auto">
            <a:xfrm>
              <a:off x="3878" y="2614"/>
              <a:ext cx="862" cy="499"/>
            </a:xfrm>
            <a:custGeom>
              <a:avLst/>
              <a:gdLst>
                <a:gd name="T0" fmla="*/ 0 w 862"/>
                <a:gd name="T1" fmla="*/ 499 h 499"/>
                <a:gd name="T2" fmla="*/ 544 w 862"/>
                <a:gd name="T3" fmla="*/ 363 h 499"/>
                <a:gd name="T4" fmla="*/ 862 w 862"/>
                <a:gd name="T5" fmla="*/ 0 h 499"/>
                <a:gd name="T6" fmla="*/ 0 60000 65536"/>
                <a:gd name="T7" fmla="*/ 0 60000 65536"/>
                <a:gd name="T8" fmla="*/ 0 60000 65536"/>
                <a:gd name="T9" fmla="*/ 0 w 862"/>
                <a:gd name="T10" fmla="*/ 0 h 499"/>
                <a:gd name="T11" fmla="*/ 862 w 862"/>
                <a:gd name="T12" fmla="*/ 499 h 499"/>
              </a:gdLst>
              <a:ahLst/>
              <a:cxnLst>
                <a:cxn ang="T6">
                  <a:pos x="T0" y="T1"/>
                </a:cxn>
                <a:cxn ang="T7">
                  <a:pos x="T2" y="T3"/>
                </a:cxn>
                <a:cxn ang="T8">
                  <a:pos x="T4" y="T5"/>
                </a:cxn>
              </a:cxnLst>
              <a:rect l="T9" t="T10" r="T11" b="T12"/>
              <a:pathLst>
                <a:path w="862" h="499">
                  <a:moveTo>
                    <a:pt x="0" y="499"/>
                  </a:moveTo>
                  <a:cubicBezTo>
                    <a:pt x="200" y="472"/>
                    <a:pt x="400" y="446"/>
                    <a:pt x="544" y="363"/>
                  </a:cubicBezTo>
                  <a:cubicBezTo>
                    <a:pt x="688" y="280"/>
                    <a:pt x="809" y="60"/>
                    <a:pt x="862" y="0"/>
                  </a:cubicBezTo>
                </a:path>
              </a:pathLst>
            </a:custGeom>
            <a:noFill/>
            <a:ln w="9525">
              <a:solidFill>
                <a:schemeClr val="tx1"/>
              </a:solidFill>
              <a:round/>
              <a:headEnd type="none" w="med" len="med"/>
              <a:tailEnd type="triangle" w="med" len="med"/>
            </a:ln>
          </p:spPr>
          <p:txBody>
            <a:bodyPr/>
            <a:lstStyle/>
            <a:p>
              <a:endParaRPr lang="cs-CZ"/>
            </a:p>
          </p:txBody>
        </p:sp>
        <p:sp>
          <p:nvSpPr>
            <p:cNvPr id="3132" name="Freeform 108"/>
            <p:cNvSpPr>
              <a:spLocks/>
            </p:cNvSpPr>
            <p:nvPr/>
          </p:nvSpPr>
          <p:spPr bwMode="auto">
            <a:xfrm flipV="1">
              <a:off x="3878" y="3339"/>
              <a:ext cx="862" cy="499"/>
            </a:xfrm>
            <a:custGeom>
              <a:avLst/>
              <a:gdLst>
                <a:gd name="T0" fmla="*/ 0 w 862"/>
                <a:gd name="T1" fmla="*/ 499 h 499"/>
                <a:gd name="T2" fmla="*/ 544 w 862"/>
                <a:gd name="T3" fmla="*/ 363 h 499"/>
                <a:gd name="T4" fmla="*/ 862 w 862"/>
                <a:gd name="T5" fmla="*/ 0 h 499"/>
                <a:gd name="T6" fmla="*/ 0 60000 65536"/>
                <a:gd name="T7" fmla="*/ 0 60000 65536"/>
                <a:gd name="T8" fmla="*/ 0 60000 65536"/>
                <a:gd name="T9" fmla="*/ 0 w 862"/>
                <a:gd name="T10" fmla="*/ 0 h 499"/>
                <a:gd name="T11" fmla="*/ 862 w 862"/>
                <a:gd name="T12" fmla="*/ 499 h 499"/>
              </a:gdLst>
              <a:ahLst/>
              <a:cxnLst>
                <a:cxn ang="T6">
                  <a:pos x="T0" y="T1"/>
                </a:cxn>
                <a:cxn ang="T7">
                  <a:pos x="T2" y="T3"/>
                </a:cxn>
                <a:cxn ang="T8">
                  <a:pos x="T4" y="T5"/>
                </a:cxn>
              </a:cxnLst>
              <a:rect l="T9" t="T10" r="T11" b="T12"/>
              <a:pathLst>
                <a:path w="862" h="499">
                  <a:moveTo>
                    <a:pt x="0" y="499"/>
                  </a:moveTo>
                  <a:cubicBezTo>
                    <a:pt x="200" y="472"/>
                    <a:pt x="400" y="446"/>
                    <a:pt x="544" y="363"/>
                  </a:cubicBezTo>
                  <a:cubicBezTo>
                    <a:pt x="688" y="280"/>
                    <a:pt x="809" y="60"/>
                    <a:pt x="862" y="0"/>
                  </a:cubicBezTo>
                </a:path>
              </a:pathLst>
            </a:custGeom>
            <a:noFill/>
            <a:ln w="9525">
              <a:solidFill>
                <a:schemeClr val="tx1"/>
              </a:solidFill>
              <a:round/>
              <a:headEnd type="none" w="med" len="med"/>
              <a:tailEnd type="triangle" w="med" len="med"/>
            </a:ln>
          </p:spPr>
          <p:txBody>
            <a:bodyPr/>
            <a:lstStyle/>
            <a:p>
              <a:endParaRPr lang="cs-CZ"/>
            </a:p>
          </p:txBody>
        </p:sp>
        <p:sp>
          <p:nvSpPr>
            <p:cNvPr id="3133" name="Line 109"/>
            <p:cNvSpPr>
              <a:spLocks noChangeShapeType="1"/>
            </p:cNvSpPr>
            <p:nvPr/>
          </p:nvSpPr>
          <p:spPr bwMode="auto">
            <a:xfrm flipV="1">
              <a:off x="4014" y="2795"/>
              <a:ext cx="181" cy="90"/>
            </a:xfrm>
            <a:prstGeom prst="line">
              <a:avLst/>
            </a:prstGeom>
            <a:noFill/>
            <a:ln w="9525">
              <a:solidFill>
                <a:schemeClr val="tx1"/>
              </a:solidFill>
              <a:round/>
              <a:headEnd/>
              <a:tailEnd type="triangle" w="med" len="med"/>
            </a:ln>
          </p:spPr>
          <p:txBody>
            <a:bodyPr/>
            <a:lstStyle/>
            <a:p>
              <a:endParaRPr lang="cs-CZ"/>
            </a:p>
          </p:txBody>
        </p:sp>
        <p:sp>
          <p:nvSpPr>
            <p:cNvPr id="3134" name="Line 110"/>
            <p:cNvSpPr>
              <a:spLocks noChangeShapeType="1"/>
            </p:cNvSpPr>
            <p:nvPr/>
          </p:nvSpPr>
          <p:spPr bwMode="auto">
            <a:xfrm>
              <a:off x="4059" y="3566"/>
              <a:ext cx="136" cy="45"/>
            </a:xfrm>
            <a:prstGeom prst="line">
              <a:avLst/>
            </a:prstGeom>
            <a:noFill/>
            <a:ln w="9525">
              <a:solidFill>
                <a:schemeClr val="tx1"/>
              </a:solidFill>
              <a:round/>
              <a:headEnd/>
              <a:tailEnd type="triangle" w="med" len="med"/>
            </a:ln>
          </p:spPr>
          <p:txBody>
            <a:bodyPr/>
            <a:lstStyle/>
            <a:p>
              <a:endParaRPr lang="cs-CZ"/>
            </a:p>
          </p:txBody>
        </p:sp>
        <p:sp>
          <p:nvSpPr>
            <p:cNvPr id="3135" name="Line 112"/>
            <p:cNvSpPr>
              <a:spLocks noChangeShapeType="1"/>
            </p:cNvSpPr>
            <p:nvPr/>
          </p:nvSpPr>
          <p:spPr bwMode="auto">
            <a:xfrm flipH="1">
              <a:off x="567" y="3113"/>
              <a:ext cx="3311" cy="0"/>
            </a:xfrm>
            <a:prstGeom prst="line">
              <a:avLst/>
            </a:prstGeom>
            <a:noFill/>
            <a:ln w="9525">
              <a:solidFill>
                <a:schemeClr val="tx1"/>
              </a:solidFill>
              <a:round/>
              <a:headEnd/>
              <a:tailEnd/>
            </a:ln>
          </p:spPr>
          <p:txBody>
            <a:bodyPr/>
            <a:lstStyle/>
            <a:p>
              <a:endParaRPr lang="cs-CZ"/>
            </a:p>
          </p:txBody>
        </p:sp>
        <p:sp>
          <p:nvSpPr>
            <p:cNvPr id="3136" name="Line 113"/>
            <p:cNvSpPr>
              <a:spLocks noChangeShapeType="1"/>
            </p:cNvSpPr>
            <p:nvPr/>
          </p:nvSpPr>
          <p:spPr bwMode="auto">
            <a:xfrm flipH="1">
              <a:off x="567" y="3339"/>
              <a:ext cx="3311" cy="0"/>
            </a:xfrm>
            <a:prstGeom prst="line">
              <a:avLst/>
            </a:prstGeom>
            <a:noFill/>
            <a:ln w="9525">
              <a:solidFill>
                <a:schemeClr val="tx1"/>
              </a:solidFill>
              <a:round/>
              <a:headEnd/>
              <a:tailEnd/>
            </a:ln>
          </p:spPr>
          <p:txBody>
            <a:bodyPr/>
            <a:lstStyle/>
            <a:p>
              <a:endParaRPr lang="cs-CZ"/>
            </a:p>
          </p:txBody>
        </p:sp>
        <p:sp>
          <p:nvSpPr>
            <p:cNvPr id="3137" name="AutoShape 114"/>
            <p:cNvSpPr>
              <a:spLocks/>
            </p:cNvSpPr>
            <p:nvPr/>
          </p:nvSpPr>
          <p:spPr bwMode="auto">
            <a:xfrm>
              <a:off x="2248" y="3585"/>
              <a:ext cx="1176" cy="389"/>
            </a:xfrm>
            <a:prstGeom prst="borderCallout2">
              <a:avLst>
                <a:gd name="adj1" fmla="val 34616"/>
                <a:gd name="adj2" fmla="val -4083"/>
                <a:gd name="adj3" fmla="val 34616"/>
                <a:gd name="adj4" fmla="val -30611"/>
                <a:gd name="adj5" fmla="val -30769"/>
                <a:gd name="adj6" fmla="val -58079"/>
              </a:avLst>
            </a:prstGeom>
            <a:solidFill>
              <a:srgbClr val="FAFAA4"/>
            </a:solidFill>
            <a:ln w="9525">
              <a:solidFill>
                <a:schemeClr val="tx1"/>
              </a:solidFill>
              <a:miter lim="800000"/>
              <a:headEnd/>
              <a:tailEnd/>
            </a:ln>
          </p:spPr>
          <p:txBody>
            <a:bodyPr/>
            <a:lstStyle/>
            <a:p>
              <a:pPr algn="ctr"/>
              <a:r>
                <a:rPr lang="cs-CZ" dirty="0"/>
                <a:t>Permanentní magnet</a:t>
              </a:r>
            </a:p>
          </p:txBody>
        </p:sp>
        <p:sp>
          <p:nvSpPr>
            <p:cNvPr id="3138" name="Line 115"/>
            <p:cNvSpPr>
              <a:spLocks noChangeShapeType="1"/>
            </p:cNvSpPr>
            <p:nvPr/>
          </p:nvSpPr>
          <p:spPr bwMode="auto">
            <a:xfrm>
              <a:off x="567" y="3203"/>
              <a:ext cx="3765" cy="0"/>
            </a:xfrm>
            <a:prstGeom prst="line">
              <a:avLst/>
            </a:prstGeom>
            <a:noFill/>
            <a:ln w="9525">
              <a:solidFill>
                <a:schemeClr val="tx1"/>
              </a:solidFill>
              <a:round/>
              <a:headEnd/>
              <a:tailEnd type="triangle" w="med" len="med"/>
            </a:ln>
          </p:spPr>
          <p:txBody>
            <a:bodyPr/>
            <a:lstStyle/>
            <a:p>
              <a:endParaRPr lang="cs-CZ"/>
            </a:p>
          </p:txBody>
        </p:sp>
        <p:sp>
          <p:nvSpPr>
            <p:cNvPr id="3139" name="Line 116"/>
            <p:cNvSpPr>
              <a:spLocks noChangeShapeType="1"/>
            </p:cNvSpPr>
            <p:nvPr/>
          </p:nvSpPr>
          <p:spPr bwMode="auto">
            <a:xfrm>
              <a:off x="567" y="3294"/>
              <a:ext cx="3765" cy="0"/>
            </a:xfrm>
            <a:prstGeom prst="line">
              <a:avLst/>
            </a:prstGeom>
            <a:noFill/>
            <a:ln w="9525">
              <a:solidFill>
                <a:schemeClr val="tx1"/>
              </a:solidFill>
              <a:round/>
              <a:headEnd/>
              <a:tailEnd type="triangle" w="med" len="med"/>
            </a:ln>
          </p:spPr>
          <p:txBody>
            <a:bodyPr/>
            <a:lstStyle/>
            <a:p>
              <a:endParaRPr lang="cs-CZ"/>
            </a:p>
          </p:txBody>
        </p:sp>
        <p:sp>
          <p:nvSpPr>
            <p:cNvPr id="3140" name="AutoShape 117"/>
            <p:cNvSpPr>
              <a:spLocks/>
            </p:cNvSpPr>
            <p:nvPr/>
          </p:nvSpPr>
          <p:spPr bwMode="auto">
            <a:xfrm>
              <a:off x="4694" y="3113"/>
              <a:ext cx="814" cy="408"/>
            </a:xfrm>
            <a:prstGeom prst="borderCallout2">
              <a:avLst>
                <a:gd name="adj1" fmla="val 34616"/>
                <a:gd name="adj2" fmla="val -5898"/>
                <a:gd name="adj3" fmla="val 34616"/>
                <a:gd name="adj4" fmla="val -25431"/>
                <a:gd name="adj5" fmla="val 80460"/>
                <a:gd name="adj6" fmla="val -40381"/>
              </a:avLst>
            </a:prstGeom>
            <a:solidFill>
              <a:srgbClr val="FAFAA4"/>
            </a:solidFill>
            <a:ln w="9525">
              <a:solidFill>
                <a:schemeClr val="tx1"/>
              </a:solidFill>
              <a:miter lim="800000"/>
              <a:headEnd/>
              <a:tailEnd/>
            </a:ln>
          </p:spPr>
          <p:txBody>
            <a:bodyPr/>
            <a:lstStyle/>
            <a:p>
              <a:pPr algn="ctr"/>
              <a:r>
                <a:rPr lang="cs-CZ" dirty="0"/>
                <a:t>Indukční čára</a:t>
              </a:r>
            </a:p>
          </p:txBody>
        </p:sp>
      </p:grpSp>
      <p:sp>
        <p:nvSpPr>
          <p:cNvPr id="76" name="Obdélník 75"/>
          <p:cNvSpPr/>
          <p:nvPr/>
        </p:nvSpPr>
        <p:spPr>
          <a:xfrm>
            <a:off x="827584" y="4005064"/>
            <a:ext cx="5328592" cy="230425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buFont typeface="Arial" pitchFamily="34" charset="0"/>
              <a:buChar char="•"/>
            </a:pPr>
            <a:r>
              <a:rPr lang="cs-CZ" dirty="0" smtClean="0"/>
              <a:t>Jak vzniká magnetické pole uvnitř domén?</a:t>
            </a:r>
          </a:p>
          <a:p>
            <a:pPr>
              <a:buFont typeface="Arial" pitchFamily="34" charset="0"/>
              <a:buChar char="•"/>
            </a:pPr>
            <a:r>
              <a:rPr lang="cs-CZ" dirty="0" smtClean="0"/>
              <a:t>Bude výsledné magnetické pole </a:t>
            </a:r>
          </a:p>
          <a:p>
            <a:pPr marL="342900" indent="-342900">
              <a:buFont typeface="+mj-lt"/>
              <a:buAutoNum type="alphaLcParenR"/>
            </a:pPr>
            <a:r>
              <a:rPr lang="cs-CZ" dirty="0" smtClean="0"/>
              <a:t>s</a:t>
            </a:r>
            <a:r>
              <a:rPr lang="cs-CZ" dirty="0" smtClean="0"/>
              <a:t>ilnější?</a:t>
            </a:r>
            <a:endParaRPr lang="cs-CZ" dirty="0" smtClean="0"/>
          </a:p>
          <a:p>
            <a:pPr marL="342900" indent="-342900">
              <a:buFont typeface="+mj-lt"/>
              <a:buAutoNum type="alphaLcParenR"/>
            </a:pPr>
            <a:r>
              <a:rPr lang="cs-CZ" dirty="0" smtClean="0"/>
              <a:t>s</a:t>
            </a:r>
            <a:r>
              <a:rPr lang="cs-CZ" dirty="0" smtClean="0"/>
              <a:t>tejné?</a:t>
            </a:r>
            <a:endParaRPr lang="cs-CZ" dirty="0" smtClean="0"/>
          </a:p>
          <a:p>
            <a:pPr marL="342900" indent="-342900">
              <a:buFont typeface="+mj-lt"/>
              <a:buAutoNum type="alphaLcParenR"/>
            </a:pPr>
            <a:r>
              <a:rPr lang="cs-CZ" dirty="0" smtClean="0"/>
              <a:t>v</a:t>
            </a:r>
            <a:r>
              <a:rPr lang="cs-CZ" dirty="0" smtClean="0"/>
              <a:t>ětší?</a:t>
            </a:r>
            <a:endParaRPr lang="cs-CZ" dirty="0" smtClean="0"/>
          </a:p>
          <a:p>
            <a:pPr marL="342900" indent="-342900">
              <a:buFont typeface="Arial" pitchFamily="34" charset="0"/>
              <a:buChar char="•"/>
            </a:pPr>
            <a:r>
              <a:rPr lang="cs-CZ" dirty="0" smtClean="0"/>
              <a:t>Čím lze magnetické indukční čáry zviditelnit?</a:t>
            </a:r>
            <a:endParaRPr lang="cs-CZ" dirty="0"/>
          </a:p>
        </p:txBody>
      </p:sp>
      <p:sp>
        <p:nvSpPr>
          <p:cNvPr id="77" name="Šipka doprava 76"/>
          <p:cNvSpPr/>
          <p:nvPr/>
        </p:nvSpPr>
        <p:spPr>
          <a:xfrm>
            <a:off x="3491880" y="3933056"/>
            <a:ext cx="3528392" cy="1584176"/>
          </a:xfrm>
          <a:prstGeom prst="rightArrow">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cs-CZ" dirty="0" smtClean="0"/>
              <a:t>Pozor, magnetické indukční čáry jsou uzavřené křivky!</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par>
                          <p:cTn id="8" fill="hold">
                            <p:stCondLst>
                              <p:cond delay="500"/>
                            </p:stCondLst>
                            <p:childTnLst>
                              <p:par>
                                <p:cTn id="9" presetID="3" presetClass="entr" presetSubtype="10" fill="hold" grpId="0" nodeType="afterEffect">
                                  <p:stCondLst>
                                    <p:cond delay="0"/>
                                  </p:stCondLst>
                                  <p:childTnLst>
                                    <p:set>
                                      <p:cBhvr>
                                        <p:cTn id="10" dur="1" fill="hold">
                                          <p:stCondLst>
                                            <p:cond delay="0"/>
                                          </p:stCondLst>
                                        </p:cTn>
                                        <p:tgtEl>
                                          <p:spTgt spid="2072"/>
                                        </p:tgtEl>
                                        <p:attrNameLst>
                                          <p:attrName>style.visibility</p:attrName>
                                        </p:attrNameLst>
                                      </p:cBhvr>
                                      <p:to>
                                        <p:strVal val="visible"/>
                                      </p:to>
                                    </p:set>
                                    <p:animEffect transition="in" filter="blinds(horizontal)">
                                      <p:cBhvr>
                                        <p:cTn id="11" dur="500"/>
                                        <p:tgtEl>
                                          <p:spTgt spid="2072"/>
                                        </p:tgtEl>
                                      </p:cBhvr>
                                    </p:animEffect>
                                  </p:childTnLst>
                                </p:cTn>
                              </p:par>
                            </p:childTnLst>
                          </p:cTn>
                        </p:par>
                        <p:par>
                          <p:cTn id="12" fill="hold">
                            <p:stCondLst>
                              <p:cond delay="1000"/>
                            </p:stCondLst>
                            <p:childTnLst>
                              <p:par>
                                <p:cTn id="13" presetID="3" presetClass="entr" presetSubtype="10" fill="hold" grpId="0" nodeType="afterEffect">
                                  <p:stCondLst>
                                    <p:cond delay="0"/>
                                  </p:stCondLst>
                                  <p:childTnLst>
                                    <p:set>
                                      <p:cBhvr>
                                        <p:cTn id="14" dur="1" fill="hold">
                                          <p:stCondLst>
                                            <p:cond delay="0"/>
                                          </p:stCondLst>
                                        </p:cTn>
                                        <p:tgtEl>
                                          <p:spTgt spid="2128"/>
                                        </p:tgtEl>
                                        <p:attrNameLst>
                                          <p:attrName>style.visibility</p:attrName>
                                        </p:attrNameLst>
                                      </p:cBhvr>
                                      <p:to>
                                        <p:strVal val="visible"/>
                                      </p:to>
                                    </p:set>
                                    <p:animEffect transition="in" filter="blinds(horizontal)">
                                      <p:cBhvr>
                                        <p:cTn id="15" dur="500"/>
                                        <p:tgtEl>
                                          <p:spTgt spid="2128"/>
                                        </p:tgtEl>
                                      </p:cBhvr>
                                    </p:animEffect>
                                  </p:childTnLst>
                                </p:cTn>
                              </p:par>
                            </p:childTnLst>
                          </p:cTn>
                        </p:par>
                        <p:par>
                          <p:cTn id="16" fill="hold">
                            <p:stCondLst>
                              <p:cond delay="1500"/>
                            </p:stCondLst>
                            <p:childTnLst>
                              <p:par>
                                <p:cTn id="17" presetID="3" presetClass="entr" presetSubtype="10" fill="hold" grpId="0" nodeType="afterEffect">
                                  <p:stCondLst>
                                    <p:cond delay="0"/>
                                  </p:stCondLst>
                                  <p:childTnLst>
                                    <p:set>
                                      <p:cBhvr>
                                        <p:cTn id="18" dur="1" fill="hold">
                                          <p:stCondLst>
                                            <p:cond delay="0"/>
                                          </p:stCondLst>
                                        </p:cTn>
                                        <p:tgtEl>
                                          <p:spTgt spid="2129"/>
                                        </p:tgtEl>
                                        <p:attrNameLst>
                                          <p:attrName>style.visibility</p:attrName>
                                        </p:attrNameLst>
                                      </p:cBhvr>
                                      <p:to>
                                        <p:strVal val="visible"/>
                                      </p:to>
                                    </p:set>
                                    <p:animEffect transition="in" filter="blinds(horizontal)">
                                      <p:cBhvr>
                                        <p:cTn id="19" dur="500"/>
                                        <p:tgtEl>
                                          <p:spTgt spid="2129"/>
                                        </p:tgtEl>
                                      </p:cBhvr>
                                    </p:animEffect>
                                  </p:childTnLst>
                                </p:cTn>
                              </p:par>
                            </p:childTnLst>
                          </p:cTn>
                        </p:par>
                        <p:par>
                          <p:cTn id="20" fill="hold">
                            <p:stCondLst>
                              <p:cond delay="2000"/>
                            </p:stCondLst>
                            <p:childTnLst>
                              <p:par>
                                <p:cTn id="21" presetID="3" presetClass="entr" presetSubtype="10" fill="hold" grpId="0" nodeType="afterEffect">
                                  <p:stCondLst>
                                    <p:cond delay="0"/>
                                  </p:stCondLst>
                                  <p:childTnLst>
                                    <p:set>
                                      <p:cBhvr>
                                        <p:cTn id="22" dur="1" fill="hold">
                                          <p:stCondLst>
                                            <p:cond delay="0"/>
                                          </p:stCondLst>
                                        </p:cTn>
                                        <p:tgtEl>
                                          <p:spTgt spid="2130"/>
                                        </p:tgtEl>
                                        <p:attrNameLst>
                                          <p:attrName>style.visibility</p:attrName>
                                        </p:attrNameLst>
                                      </p:cBhvr>
                                      <p:to>
                                        <p:strVal val="visible"/>
                                      </p:to>
                                    </p:set>
                                    <p:animEffect transition="in" filter="blinds(horizontal)">
                                      <p:cBhvr>
                                        <p:cTn id="23" dur="500"/>
                                        <p:tgtEl>
                                          <p:spTgt spid="2130"/>
                                        </p:tgtEl>
                                      </p:cBhvr>
                                    </p:animEffect>
                                  </p:childTnLst>
                                </p:cTn>
                              </p:par>
                            </p:childTnLst>
                          </p:cTn>
                        </p:par>
                        <p:par>
                          <p:cTn id="24" fill="hold">
                            <p:stCondLst>
                              <p:cond delay="2500"/>
                            </p:stCondLst>
                            <p:childTnLst>
                              <p:par>
                                <p:cTn id="25" presetID="3" presetClass="entr" presetSubtype="10" fill="hold" grpId="0" nodeType="afterEffect">
                                  <p:stCondLst>
                                    <p:cond delay="0"/>
                                  </p:stCondLst>
                                  <p:childTnLst>
                                    <p:set>
                                      <p:cBhvr>
                                        <p:cTn id="26" dur="1" fill="hold">
                                          <p:stCondLst>
                                            <p:cond delay="0"/>
                                          </p:stCondLst>
                                        </p:cTn>
                                        <p:tgtEl>
                                          <p:spTgt spid="2131"/>
                                        </p:tgtEl>
                                        <p:attrNameLst>
                                          <p:attrName>style.visibility</p:attrName>
                                        </p:attrNameLst>
                                      </p:cBhvr>
                                      <p:to>
                                        <p:strVal val="visible"/>
                                      </p:to>
                                    </p:set>
                                    <p:animEffect transition="in" filter="blinds(horizontal)">
                                      <p:cBhvr>
                                        <p:cTn id="27" dur="500"/>
                                        <p:tgtEl>
                                          <p:spTgt spid="2131"/>
                                        </p:tgtEl>
                                      </p:cBhvr>
                                    </p:animEffect>
                                  </p:childTnLst>
                                </p:cTn>
                              </p:par>
                            </p:childTnLst>
                          </p:cTn>
                        </p:par>
                        <p:par>
                          <p:cTn id="28" fill="hold">
                            <p:stCondLst>
                              <p:cond delay="3000"/>
                            </p:stCondLst>
                            <p:childTnLst>
                              <p:par>
                                <p:cTn id="29" presetID="3" presetClass="entr" presetSubtype="10" fill="hold" grpId="0" nodeType="afterEffect">
                                  <p:stCondLst>
                                    <p:cond delay="0"/>
                                  </p:stCondLst>
                                  <p:childTnLst>
                                    <p:set>
                                      <p:cBhvr>
                                        <p:cTn id="30" dur="1" fill="hold">
                                          <p:stCondLst>
                                            <p:cond delay="0"/>
                                          </p:stCondLst>
                                        </p:cTn>
                                        <p:tgtEl>
                                          <p:spTgt spid="2132"/>
                                        </p:tgtEl>
                                        <p:attrNameLst>
                                          <p:attrName>style.visibility</p:attrName>
                                        </p:attrNameLst>
                                      </p:cBhvr>
                                      <p:to>
                                        <p:strVal val="visible"/>
                                      </p:to>
                                    </p:set>
                                    <p:animEffect transition="in" filter="blinds(horizontal)">
                                      <p:cBhvr>
                                        <p:cTn id="31" dur="500"/>
                                        <p:tgtEl>
                                          <p:spTgt spid="2132"/>
                                        </p:tgtEl>
                                      </p:cBhvr>
                                    </p:animEffect>
                                  </p:childTnLst>
                                </p:cTn>
                              </p:par>
                            </p:childTnLst>
                          </p:cTn>
                        </p:par>
                        <p:par>
                          <p:cTn id="32" fill="hold">
                            <p:stCondLst>
                              <p:cond delay="3500"/>
                            </p:stCondLst>
                            <p:childTnLst>
                              <p:par>
                                <p:cTn id="33" presetID="3" presetClass="entr" presetSubtype="10" fill="hold" grpId="0" nodeType="afterEffect">
                                  <p:stCondLst>
                                    <p:cond delay="0"/>
                                  </p:stCondLst>
                                  <p:childTnLst>
                                    <p:set>
                                      <p:cBhvr>
                                        <p:cTn id="34" dur="1" fill="hold">
                                          <p:stCondLst>
                                            <p:cond delay="0"/>
                                          </p:stCondLst>
                                        </p:cTn>
                                        <p:tgtEl>
                                          <p:spTgt spid="2133"/>
                                        </p:tgtEl>
                                        <p:attrNameLst>
                                          <p:attrName>style.visibility</p:attrName>
                                        </p:attrNameLst>
                                      </p:cBhvr>
                                      <p:to>
                                        <p:strVal val="visible"/>
                                      </p:to>
                                    </p:set>
                                    <p:animEffect transition="in" filter="blinds(horizontal)">
                                      <p:cBhvr>
                                        <p:cTn id="35" dur="500"/>
                                        <p:tgtEl>
                                          <p:spTgt spid="2133"/>
                                        </p:tgtEl>
                                      </p:cBhvr>
                                    </p:animEffect>
                                  </p:childTnLst>
                                </p:cTn>
                              </p:par>
                            </p:childTnLst>
                          </p:cTn>
                        </p:par>
                        <p:par>
                          <p:cTn id="36" fill="hold">
                            <p:stCondLst>
                              <p:cond delay="4000"/>
                            </p:stCondLst>
                            <p:childTnLst>
                              <p:par>
                                <p:cTn id="37" presetID="3" presetClass="entr" presetSubtype="10" fill="hold" grpId="0" nodeType="afterEffect">
                                  <p:stCondLst>
                                    <p:cond delay="0"/>
                                  </p:stCondLst>
                                  <p:childTnLst>
                                    <p:set>
                                      <p:cBhvr>
                                        <p:cTn id="38" dur="1" fill="hold">
                                          <p:stCondLst>
                                            <p:cond delay="0"/>
                                          </p:stCondLst>
                                        </p:cTn>
                                        <p:tgtEl>
                                          <p:spTgt spid="2134"/>
                                        </p:tgtEl>
                                        <p:attrNameLst>
                                          <p:attrName>style.visibility</p:attrName>
                                        </p:attrNameLst>
                                      </p:cBhvr>
                                      <p:to>
                                        <p:strVal val="visible"/>
                                      </p:to>
                                    </p:set>
                                    <p:animEffect transition="in" filter="blinds(horizontal)">
                                      <p:cBhvr>
                                        <p:cTn id="39" dur="500"/>
                                        <p:tgtEl>
                                          <p:spTgt spid="2134"/>
                                        </p:tgtEl>
                                      </p:cBhvr>
                                    </p:animEffect>
                                  </p:childTnLst>
                                </p:cTn>
                              </p:par>
                            </p:childTnLst>
                          </p:cTn>
                        </p:par>
                        <p:par>
                          <p:cTn id="40" fill="hold">
                            <p:stCondLst>
                              <p:cond delay="4500"/>
                            </p:stCondLst>
                            <p:childTnLst>
                              <p:par>
                                <p:cTn id="41" presetID="3" presetClass="entr" presetSubtype="10" fill="hold" grpId="0" nodeType="afterEffect">
                                  <p:stCondLst>
                                    <p:cond delay="0"/>
                                  </p:stCondLst>
                                  <p:childTnLst>
                                    <p:set>
                                      <p:cBhvr>
                                        <p:cTn id="42" dur="1" fill="hold">
                                          <p:stCondLst>
                                            <p:cond delay="0"/>
                                          </p:stCondLst>
                                        </p:cTn>
                                        <p:tgtEl>
                                          <p:spTgt spid="2135"/>
                                        </p:tgtEl>
                                        <p:attrNameLst>
                                          <p:attrName>style.visibility</p:attrName>
                                        </p:attrNameLst>
                                      </p:cBhvr>
                                      <p:to>
                                        <p:strVal val="visible"/>
                                      </p:to>
                                    </p:set>
                                    <p:animEffect transition="in" filter="blinds(horizontal)">
                                      <p:cBhvr>
                                        <p:cTn id="43" dur="500"/>
                                        <p:tgtEl>
                                          <p:spTgt spid="2135"/>
                                        </p:tgtEl>
                                      </p:cBhvr>
                                    </p:animEffect>
                                  </p:childTnLst>
                                </p:cTn>
                              </p:par>
                            </p:childTnLst>
                          </p:cTn>
                        </p:par>
                        <p:par>
                          <p:cTn id="44" fill="hold">
                            <p:stCondLst>
                              <p:cond delay="5000"/>
                            </p:stCondLst>
                            <p:childTnLst>
                              <p:par>
                                <p:cTn id="45" presetID="3" presetClass="entr" presetSubtype="10" fill="hold" grpId="0" nodeType="afterEffect">
                                  <p:stCondLst>
                                    <p:cond delay="0"/>
                                  </p:stCondLst>
                                  <p:childTnLst>
                                    <p:set>
                                      <p:cBhvr>
                                        <p:cTn id="46" dur="1" fill="hold">
                                          <p:stCondLst>
                                            <p:cond delay="0"/>
                                          </p:stCondLst>
                                        </p:cTn>
                                        <p:tgtEl>
                                          <p:spTgt spid="2136"/>
                                        </p:tgtEl>
                                        <p:attrNameLst>
                                          <p:attrName>style.visibility</p:attrName>
                                        </p:attrNameLst>
                                      </p:cBhvr>
                                      <p:to>
                                        <p:strVal val="visible"/>
                                      </p:to>
                                    </p:set>
                                    <p:animEffect transition="in" filter="blinds(horizontal)">
                                      <p:cBhvr>
                                        <p:cTn id="47" dur="500"/>
                                        <p:tgtEl>
                                          <p:spTgt spid="2136"/>
                                        </p:tgtEl>
                                      </p:cBhvr>
                                    </p:animEffect>
                                  </p:childTnLst>
                                </p:cTn>
                              </p:par>
                            </p:childTnLst>
                          </p:cTn>
                        </p:par>
                        <p:par>
                          <p:cTn id="48" fill="hold">
                            <p:stCondLst>
                              <p:cond delay="5500"/>
                            </p:stCondLst>
                            <p:childTnLst>
                              <p:par>
                                <p:cTn id="49" presetID="4" presetClass="entr" presetSubtype="16" fill="hold" grpId="0" nodeType="afterEffect">
                                  <p:stCondLst>
                                    <p:cond delay="0"/>
                                  </p:stCondLst>
                                  <p:childTnLst>
                                    <p:set>
                                      <p:cBhvr>
                                        <p:cTn id="50" dur="1" fill="hold">
                                          <p:stCondLst>
                                            <p:cond delay="0"/>
                                          </p:stCondLst>
                                        </p:cTn>
                                        <p:tgtEl>
                                          <p:spTgt spid="76"/>
                                        </p:tgtEl>
                                        <p:attrNameLst>
                                          <p:attrName>style.visibility</p:attrName>
                                        </p:attrNameLst>
                                      </p:cBhvr>
                                      <p:to>
                                        <p:strVal val="visible"/>
                                      </p:to>
                                    </p:set>
                                    <p:animEffect transition="in" filter="box(in)">
                                      <p:cBhvr>
                                        <p:cTn id="51" dur="2000"/>
                                        <p:tgtEl>
                                          <p:spTgt spid="76"/>
                                        </p:tgtEl>
                                      </p:cBhvr>
                                    </p:animEffect>
                                  </p:childTnLst>
                                </p:cTn>
                              </p:par>
                            </p:childTnLst>
                          </p:cTn>
                        </p:par>
                      </p:childTnLst>
                    </p:cTn>
                  </p:par>
                  <p:par>
                    <p:cTn id="52" fill="hold">
                      <p:stCondLst>
                        <p:cond delay="indefinite"/>
                      </p:stCondLst>
                      <p:childTnLst>
                        <p:par>
                          <p:cTn id="53" fill="hold">
                            <p:stCondLst>
                              <p:cond delay="0"/>
                            </p:stCondLst>
                            <p:childTnLst>
                              <p:par>
                                <p:cTn id="54" presetID="2" presetClass="exit" presetSubtype="4" fill="hold" grpId="1" nodeType="clickEffect">
                                  <p:stCondLst>
                                    <p:cond delay="1000"/>
                                  </p:stCondLst>
                                  <p:childTnLst>
                                    <p:anim calcmode="lin" valueType="num">
                                      <p:cBhvr additive="base">
                                        <p:cTn id="55" dur="1000"/>
                                        <p:tgtEl>
                                          <p:spTgt spid="76"/>
                                        </p:tgtEl>
                                        <p:attrNameLst>
                                          <p:attrName>ppt_x</p:attrName>
                                        </p:attrNameLst>
                                      </p:cBhvr>
                                      <p:tavLst>
                                        <p:tav tm="0">
                                          <p:val>
                                            <p:strVal val="ppt_x"/>
                                          </p:val>
                                        </p:tav>
                                        <p:tav tm="100000">
                                          <p:val>
                                            <p:strVal val="ppt_x"/>
                                          </p:val>
                                        </p:tav>
                                      </p:tavLst>
                                    </p:anim>
                                    <p:anim calcmode="lin" valueType="num">
                                      <p:cBhvr additive="base">
                                        <p:cTn id="56" dur="1000"/>
                                        <p:tgtEl>
                                          <p:spTgt spid="76"/>
                                        </p:tgtEl>
                                        <p:attrNameLst>
                                          <p:attrName>ppt_y</p:attrName>
                                        </p:attrNameLst>
                                      </p:cBhvr>
                                      <p:tavLst>
                                        <p:tav tm="0">
                                          <p:val>
                                            <p:strVal val="ppt_y"/>
                                          </p:val>
                                        </p:tav>
                                        <p:tav tm="100000">
                                          <p:val>
                                            <p:strVal val="1+ppt_h/2"/>
                                          </p:val>
                                        </p:tav>
                                      </p:tavLst>
                                    </p:anim>
                                    <p:set>
                                      <p:cBhvr>
                                        <p:cTn id="57" dur="1" fill="hold">
                                          <p:stCondLst>
                                            <p:cond delay="999"/>
                                          </p:stCondLst>
                                        </p:cTn>
                                        <p:tgtEl>
                                          <p:spTgt spid="76"/>
                                        </p:tgtEl>
                                        <p:attrNameLst>
                                          <p:attrName>style.visibility</p:attrName>
                                        </p:attrNameLst>
                                      </p:cBhvr>
                                      <p:to>
                                        <p:strVal val="hidden"/>
                                      </p:to>
                                    </p:set>
                                  </p:childTnLst>
                                </p:cTn>
                              </p:par>
                            </p:childTnLst>
                          </p:cTn>
                        </p:par>
                      </p:childTnLst>
                    </p:cTn>
                  </p:par>
                  <p:par>
                    <p:cTn id="58" fill="hold">
                      <p:stCondLst>
                        <p:cond delay="indefinite"/>
                      </p:stCondLst>
                      <p:childTnLst>
                        <p:par>
                          <p:cTn id="59" fill="hold">
                            <p:stCondLst>
                              <p:cond delay="0"/>
                            </p:stCondLst>
                            <p:childTnLst>
                              <p:par>
                                <p:cTn id="60" presetID="3" presetClass="entr" presetSubtype="10" fill="hold" nodeType="clickEffect">
                                  <p:stCondLst>
                                    <p:cond delay="0"/>
                                  </p:stCondLst>
                                  <p:childTnLst>
                                    <p:set>
                                      <p:cBhvr>
                                        <p:cTn id="61" dur="1" fill="hold">
                                          <p:stCondLst>
                                            <p:cond delay="0"/>
                                          </p:stCondLst>
                                        </p:cTn>
                                        <p:tgtEl>
                                          <p:spTgt spid="4"/>
                                        </p:tgtEl>
                                        <p:attrNameLst>
                                          <p:attrName>style.visibility</p:attrName>
                                        </p:attrNameLst>
                                      </p:cBhvr>
                                      <p:to>
                                        <p:strVal val="visible"/>
                                      </p:to>
                                    </p:set>
                                    <p:animEffect transition="in" filter="blinds(horizontal)">
                                      <p:cBhvr>
                                        <p:cTn id="62" dur="500"/>
                                        <p:tgtEl>
                                          <p:spTgt spid="4"/>
                                        </p:tgtEl>
                                      </p:cBhvr>
                                    </p:animEffect>
                                  </p:childTnLst>
                                </p:cTn>
                              </p:par>
                            </p:childTnLst>
                          </p:cTn>
                        </p:par>
                      </p:childTnLst>
                    </p:cTn>
                  </p:par>
                  <p:par>
                    <p:cTn id="63" fill="hold">
                      <p:stCondLst>
                        <p:cond delay="indefinite"/>
                      </p:stCondLst>
                      <p:childTnLst>
                        <p:par>
                          <p:cTn id="64" fill="hold">
                            <p:stCondLst>
                              <p:cond delay="0"/>
                            </p:stCondLst>
                            <p:childTnLst>
                              <p:par>
                                <p:cTn id="65" presetID="3" presetClass="entr" presetSubtype="10" fill="hold" grpId="0" nodeType="clickEffect">
                                  <p:stCondLst>
                                    <p:cond delay="0"/>
                                  </p:stCondLst>
                                  <p:childTnLst>
                                    <p:set>
                                      <p:cBhvr>
                                        <p:cTn id="66" dur="1" fill="hold">
                                          <p:stCondLst>
                                            <p:cond delay="0"/>
                                          </p:stCondLst>
                                        </p:cTn>
                                        <p:tgtEl>
                                          <p:spTgt spid="77"/>
                                        </p:tgtEl>
                                        <p:attrNameLst>
                                          <p:attrName>style.visibility</p:attrName>
                                        </p:attrNameLst>
                                      </p:cBhvr>
                                      <p:to>
                                        <p:strVal val="visible"/>
                                      </p:to>
                                    </p:set>
                                    <p:animEffect transition="in" filter="blinds(horizontal)">
                                      <p:cBhvr>
                                        <p:cTn id="67" dur="500"/>
                                        <p:tgtEl>
                                          <p:spTgt spid="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2" grpId="0" animBg="1"/>
      <p:bldP spid="2128" grpId="0" animBg="1"/>
      <p:bldP spid="2129" grpId="0" animBg="1"/>
      <p:bldP spid="2130" grpId="0" animBg="1"/>
      <p:bldP spid="2131" grpId="0" animBg="1"/>
      <p:bldP spid="2132" grpId="0" animBg="1"/>
      <p:bldP spid="2133" grpId="0" animBg="1"/>
      <p:bldP spid="2134" grpId="0" animBg="1"/>
      <p:bldP spid="2135" grpId="0" animBg="1"/>
      <p:bldP spid="2136" grpId="0" animBg="1"/>
      <p:bldP spid="76" grpId="0" animBg="1"/>
      <p:bldP spid="76" grpId="1" animBg="1"/>
      <p:bldP spid="7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4"/>
          <p:cNvSpPr>
            <a:spLocks noGrp="1" noChangeArrowheads="1"/>
          </p:cNvSpPr>
          <p:nvPr>
            <p:ph type="title" idx="4294967295"/>
          </p:nvPr>
        </p:nvSpPr>
        <p:spPr>
          <a:xfrm>
            <a:off x="457200" y="274638"/>
            <a:ext cx="8229600" cy="346075"/>
          </a:xfrm>
        </p:spPr>
        <p:style>
          <a:lnRef idx="2">
            <a:schemeClr val="accent6"/>
          </a:lnRef>
          <a:fillRef idx="1">
            <a:schemeClr val="lt1"/>
          </a:fillRef>
          <a:effectRef idx="0">
            <a:schemeClr val="accent6"/>
          </a:effectRef>
          <a:fontRef idx="minor">
            <a:schemeClr val="dk1"/>
          </a:fontRef>
        </p:style>
        <p:txBody>
          <a:bodyPr>
            <a:normAutofit fontScale="90000"/>
          </a:bodyPr>
          <a:lstStyle/>
          <a:p>
            <a:pPr eaLnBrk="1" hangingPunct="1"/>
            <a:r>
              <a:rPr lang="cs-CZ" sz="1800" smtClean="0"/>
              <a:t>Magnetické pole vodiče s proudem</a:t>
            </a:r>
          </a:p>
        </p:txBody>
      </p:sp>
      <p:sp>
        <p:nvSpPr>
          <p:cNvPr id="4099" name="Line 5"/>
          <p:cNvSpPr>
            <a:spLocks noChangeShapeType="1"/>
          </p:cNvSpPr>
          <p:nvPr/>
        </p:nvSpPr>
        <p:spPr bwMode="auto">
          <a:xfrm>
            <a:off x="1331913" y="1628775"/>
            <a:ext cx="5688012" cy="0"/>
          </a:xfrm>
          <a:prstGeom prst="line">
            <a:avLst/>
          </a:prstGeom>
          <a:noFill/>
          <a:ln w="127000">
            <a:solidFill>
              <a:schemeClr val="accent6">
                <a:lumMod val="40000"/>
                <a:lumOff val="60000"/>
              </a:schemeClr>
            </a:solidFill>
            <a:round/>
            <a:headEnd/>
            <a:tailEnd/>
          </a:ln>
        </p:spPr>
        <p:txBody>
          <a:bodyPr/>
          <a:lstStyle/>
          <a:p>
            <a:endParaRPr lang="cs-CZ"/>
          </a:p>
        </p:txBody>
      </p:sp>
      <p:sp>
        <p:nvSpPr>
          <p:cNvPr id="3078" name="Line 6"/>
          <p:cNvSpPr>
            <a:spLocks noChangeShapeType="1"/>
          </p:cNvSpPr>
          <p:nvPr/>
        </p:nvSpPr>
        <p:spPr bwMode="auto">
          <a:xfrm>
            <a:off x="1331640" y="1628800"/>
            <a:ext cx="5688012" cy="0"/>
          </a:xfrm>
          <a:prstGeom prst="line">
            <a:avLst/>
          </a:prstGeom>
          <a:noFill/>
          <a:ln w="28575">
            <a:solidFill>
              <a:srgbClr val="CC3300"/>
            </a:solidFill>
            <a:round/>
            <a:headEnd/>
            <a:tailEnd type="triangle" w="med" len="med"/>
          </a:ln>
        </p:spPr>
        <p:txBody>
          <a:bodyPr/>
          <a:lstStyle/>
          <a:p>
            <a:endParaRPr lang="cs-CZ"/>
          </a:p>
        </p:txBody>
      </p:sp>
      <p:sp>
        <p:nvSpPr>
          <p:cNvPr id="3079" name="AutoShape 7"/>
          <p:cNvSpPr>
            <a:spLocks noChangeArrowheads="1"/>
          </p:cNvSpPr>
          <p:nvPr/>
        </p:nvSpPr>
        <p:spPr bwMode="auto">
          <a:xfrm>
            <a:off x="6156325" y="765175"/>
            <a:ext cx="1655763" cy="720725"/>
          </a:xfrm>
          <a:prstGeom prst="wedgeEllipseCallout">
            <a:avLst>
              <a:gd name="adj1" fmla="val -43750"/>
              <a:gd name="adj2" fmla="val 70000"/>
            </a:avLst>
          </a:prstGeom>
          <a:solidFill>
            <a:srgbClr val="FAFAA4"/>
          </a:solidFill>
          <a:ln w="9525">
            <a:solidFill>
              <a:srgbClr val="CC3300"/>
            </a:solidFill>
            <a:miter lim="800000"/>
            <a:headEnd/>
            <a:tailEnd/>
          </a:ln>
        </p:spPr>
        <p:txBody>
          <a:bodyPr/>
          <a:lstStyle/>
          <a:p>
            <a:pPr algn="ctr"/>
            <a:r>
              <a:rPr lang="cs-CZ"/>
              <a:t>Teče el. proud</a:t>
            </a:r>
          </a:p>
        </p:txBody>
      </p:sp>
      <p:grpSp>
        <p:nvGrpSpPr>
          <p:cNvPr id="2" name="Group 20"/>
          <p:cNvGrpSpPr>
            <a:grpSpLocks/>
          </p:cNvGrpSpPr>
          <p:nvPr/>
        </p:nvGrpSpPr>
        <p:grpSpPr bwMode="auto">
          <a:xfrm>
            <a:off x="1692275" y="908050"/>
            <a:ext cx="4019550" cy="1393825"/>
            <a:chOff x="1066" y="572"/>
            <a:chExt cx="2532" cy="878"/>
          </a:xfrm>
        </p:grpSpPr>
        <p:sp>
          <p:nvSpPr>
            <p:cNvPr id="4194" name="Text Box 8"/>
            <p:cNvSpPr txBox="1">
              <a:spLocks noChangeArrowheads="1"/>
            </p:cNvSpPr>
            <p:nvPr/>
          </p:nvSpPr>
          <p:spPr bwMode="auto">
            <a:xfrm>
              <a:off x="1066" y="1162"/>
              <a:ext cx="2532" cy="288"/>
            </a:xfrm>
            <a:prstGeom prst="rect">
              <a:avLst/>
            </a:prstGeom>
            <a:noFill/>
            <a:ln w="9525">
              <a:noFill/>
              <a:miter lim="800000"/>
              <a:headEnd/>
              <a:tailEnd/>
            </a:ln>
          </p:spPr>
          <p:txBody>
            <a:bodyPr wrap="none">
              <a:spAutoFit/>
            </a:bodyPr>
            <a:lstStyle/>
            <a:p>
              <a:r>
                <a:rPr lang="cs-CZ" sz="2400" b="1" dirty="0">
                  <a:solidFill>
                    <a:schemeClr val="accent2"/>
                  </a:solidFill>
                </a:rPr>
                <a:t>+	+	+	+	+</a:t>
              </a:r>
            </a:p>
          </p:txBody>
        </p:sp>
        <p:sp>
          <p:nvSpPr>
            <p:cNvPr id="4195" name="Text Box 9"/>
            <p:cNvSpPr txBox="1">
              <a:spLocks noChangeArrowheads="1"/>
            </p:cNvSpPr>
            <p:nvPr/>
          </p:nvSpPr>
          <p:spPr bwMode="auto">
            <a:xfrm>
              <a:off x="1111" y="572"/>
              <a:ext cx="2473" cy="288"/>
            </a:xfrm>
            <a:prstGeom prst="rect">
              <a:avLst/>
            </a:prstGeom>
            <a:noFill/>
            <a:ln w="9525">
              <a:noFill/>
              <a:miter lim="800000"/>
              <a:headEnd/>
              <a:tailEnd/>
            </a:ln>
          </p:spPr>
          <p:txBody>
            <a:bodyPr wrap="none">
              <a:spAutoFit/>
            </a:bodyPr>
            <a:lstStyle/>
            <a:p>
              <a:r>
                <a:rPr lang="cs-CZ" sz="2400" b="1">
                  <a:solidFill>
                    <a:schemeClr val="accent2"/>
                  </a:solidFill>
                </a:rPr>
                <a:t>.	.	.	.	.</a:t>
              </a:r>
            </a:p>
          </p:txBody>
        </p:sp>
      </p:grpSp>
      <p:sp>
        <p:nvSpPr>
          <p:cNvPr id="4103" name="AutoShape 21"/>
          <p:cNvSpPr>
            <a:spLocks/>
          </p:cNvSpPr>
          <p:nvPr/>
        </p:nvSpPr>
        <p:spPr bwMode="auto">
          <a:xfrm>
            <a:off x="557213" y="2306638"/>
            <a:ext cx="914400" cy="330200"/>
          </a:xfrm>
          <a:prstGeom prst="borderCallout2">
            <a:avLst>
              <a:gd name="adj1" fmla="val 34616"/>
              <a:gd name="adj2" fmla="val 108333"/>
              <a:gd name="adj3" fmla="val 34616"/>
              <a:gd name="adj4" fmla="val 212676"/>
              <a:gd name="adj5" fmla="val -205287"/>
              <a:gd name="adj6" fmla="val 321009"/>
            </a:avLst>
          </a:prstGeom>
          <a:solidFill>
            <a:srgbClr val="FAFAA4"/>
          </a:solidFill>
          <a:ln w="9525">
            <a:solidFill>
              <a:schemeClr val="tx1"/>
            </a:solidFill>
            <a:miter lim="800000"/>
            <a:headEnd/>
            <a:tailEnd/>
          </a:ln>
        </p:spPr>
        <p:txBody>
          <a:bodyPr/>
          <a:lstStyle/>
          <a:p>
            <a:pPr algn="ctr"/>
            <a:r>
              <a:rPr lang="cs-CZ"/>
              <a:t>Vodič</a:t>
            </a:r>
          </a:p>
        </p:txBody>
      </p:sp>
      <p:grpSp>
        <p:nvGrpSpPr>
          <p:cNvPr id="3" name="Group 29"/>
          <p:cNvGrpSpPr>
            <a:grpSpLocks/>
          </p:cNvGrpSpPr>
          <p:nvPr/>
        </p:nvGrpSpPr>
        <p:grpSpPr bwMode="auto">
          <a:xfrm>
            <a:off x="682625" y="3284538"/>
            <a:ext cx="2016125" cy="1943100"/>
            <a:chOff x="657" y="2069"/>
            <a:chExt cx="1270" cy="1224"/>
          </a:xfrm>
        </p:grpSpPr>
        <p:sp>
          <p:nvSpPr>
            <p:cNvPr id="4191" name="Oval 22"/>
            <p:cNvSpPr>
              <a:spLocks noChangeArrowheads="1"/>
            </p:cNvSpPr>
            <p:nvPr/>
          </p:nvSpPr>
          <p:spPr bwMode="auto">
            <a:xfrm>
              <a:off x="657" y="2069"/>
              <a:ext cx="1270" cy="1224"/>
            </a:xfrm>
            <a:prstGeom prst="ellipse">
              <a:avLst/>
            </a:prstGeom>
            <a:noFill/>
            <a:ln w="12700">
              <a:solidFill>
                <a:schemeClr val="tx1"/>
              </a:solidFill>
              <a:round/>
              <a:headEnd/>
              <a:tailEnd/>
            </a:ln>
          </p:spPr>
          <p:txBody>
            <a:bodyPr wrap="none" anchor="ctr"/>
            <a:lstStyle/>
            <a:p>
              <a:endParaRPr lang="cs-CZ"/>
            </a:p>
          </p:txBody>
        </p:sp>
        <p:sp>
          <p:nvSpPr>
            <p:cNvPr id="4192" name="Line 25"/>
            <p:cNvSpPr>
              <a:spLocks noChangeShapeType="1"/>
            </p:cNvSpPr>
            <p:nvPr/>
          </p:nvSpPr>
          <p:spPr bwMode="auto">
            <a:xfrm>
              <a:off x="1768" y="2376"/>
              <a:ext cx="112" cy="80"/>
            </a:xfrm>
            <a:prstGeom prst="line">
              <a:avLst/>
            </a:prstGeom>
            <a:noFill/>
            <a:ln w="9525">
              <a:solidFill>
                <a:schemeClr val="tx1"/>
              </a:solidFill>
              <a:round/>
              <a:headEnd/>
              <a:tailEnd/>
            </a:ln>
          </p:spPr>
          <p:txBody>
            <a:bodyPr/>
            <a:lstStyle/>
            <a:p>
              <a:endParaRPr lang="cs-CZ"/>
            </a:p>
          </p:txBody>
        </p:sp>
        <p:sp>
          <p:nvSpPr>
            <p:cNvPr id="4193" name="Line 26"/>
            <p:cNvSpPr>
              <a:spLocks noChangeShapeType="1"/>
            </p:cNvSpPr>
            <p:nvPr/>
          </p:nvSpPr>
          <p:spPr bwMode="auto">
            <a:xfrm flipH="1">
              <a:off x="1880" y="2328"/>
              <a:ext cx="8" cy="128"/>
            </a:xfrm>
            <a:prstGeom prst="line">
              <a:avLst/>
            </a:prstGeom>
            <a:noFill/>
            <a:ln w="9525">
              <a:solidFill>
                <a:schemeClr val="tx1"/>
              </a:solidFill>
              <a:round/>
              <a:headEnd/>
              <a:tailEnd/>
            </a:ln>
          </p:spPr>
          <p:txBody>
            <a:bodyPr/>
            <a:lstStyle/>
            <a:p>
              <a:endParaRPr lang="cs-CZ"/>
            </a:p>
          </p:txBody>
        </p:sp>
      </p:grpSp>
      <p:grpSp>
        <p:nvGrpSpPr>
          <p:cNvPr id="4" name="Group 28"/>
          <p:cNvGrpSpPr>
            <a:grpSpLocks/>
          </p:cNvGrpSpPr>
          <p:nvPr/>
        </p:nvGrpSpPr>
        <p:grpSpPr bwMode="auto">
          <a:xfrm>
            <a:off x="1522412" y="3941762"/>
            <a:ext cx="2056224" cy="2079151"/>
            <a:chOff x="1194" y="2499"/>
            <a:chExt cx="1060" cy="1190"/>
          </a:xfrm>
        </p:grpSpPr>
        <p:sp>
          <p:nvSpPr>
            <p:cNvPr id="4188" name="Oval 19"/>
            <p:cNvSpPr>
              <a:spLocks noChangeArrowheads="1"/>
            </p:cNvSpPr>
            <p:nvPr/>
          </p:nvSpPr>
          <p:spPr bwMode="auto">
            <a:xfrm>
              <a:off x="1202" y="2568"/>
              <a:ext cx="227" cy="227"/>
            </a:xfrm>
            <a:prstGeom prst="ellipse">
              <a:avLst/>
            </a:prstGeom>
            <a:noFill/>
            <a:ln w="28575">
              <a:solidFill>
                <a:schemeClr val="tx1"/>
              </a:solidFill>
              <a:round/>
              <a:headEnd/>
              <a:tailEnd/>
            </a:ln>
          </p:spPr>
          <p:txBody>
            <a:bodyPr wrap="none" anchor="ctr"/>
            <a:lstStyle/>
            <a:p>
              <a:endParaRPr lang="cs-CZ"/>
            </a:p>
          </p:txBody>
        </p:sp>
        <p:sp>
          <p:nvSpPr>
            <p:cNvPr id="4189" name="Text Box 23"/>
            <p:cNvSpPr txBox="1">
              <a:spLocks noChangeArrowheads="1"/>
            </p:cNvSpPr>
            <p:nvPr/>
          </p:nvSpPr>
          <p:spPr bwMode="auto">
            <a:xfrm>
              <a:off x="1194" y="2499"/>
              <a:ext cx="247" cy="327"/>
            </a:xfrm>
            <a:prstGeom prst="rect">
              <a:avLst/>
            </a:prstGeom>
            <a:noFill/>
            <a:ln w="9525">
              <a:noFill/>
              <a:miter lim="800000"/>
              <a:headEnd/>
              <a:tailEnd/>
            </a:ln>
          </p:spPr>
          <p:txBody>
            <a:bodyPr wrap="none">
              <a:spAutoFit/>
            </a:bodyPr>
            <a:lstStyle/>
            <a:p>
              <a:r>
                <a:rPr lang="cs-CZ" sz="2800">
                  <a:solidFill>
                    <a:schemeClr val="accent2"/>
                  </a:solidFill>
                </a:rPr>
                <a:t>+</a:t>
              </a:r>
            </a:p>
          </p:txBody>
        </p:sp>
        <p:sp>
          <p:nvSpPr>
            <p:cNvPr id="4190" name="AutoShape 27"/>
            <p:cNvSpPr>
              <a:spLocks noChangeArrowheads="1"/>
            </p:cNvSpPr>
            <p:nvPr/>
          </p:nvSpPr>
          <p:spPr bwMode="auto">
            <a:xfrm>
              <a:off x="1430" y="3318"/>
              <a:ext cx="824" cy="371"/>
            </a:xfrm>
            <a:prstGeom prst="wedgeRoundRectCallout">
              <a:avLst>
                <a:gd name="adj1" fmla="val -60705"/>
                <a:gd name="adj2" fmla="val -232403"/>
                <a:gd name="adj3" fmla="val 16667"/>
              </a:avLst>
            </a:prstGeom>
            <a:ln>
              <a:headEnd/>
              <a:tailEnd/>
            </a:ln>
          </p:spPr>
          <p:style>
            <a:lnRef idx="2">
              <a:schemeClr val="accent2"/>
            </a:lnRef>
            <a:fillRef idx="1">
              <a:schemeClr val="lt1"/>
            </a:fillRef>
            <a:effectRef idx="0">
              <a:schemeClr val="accent2"/>
            </a:effectRef>
            <a:fontRef idx="minor">
              <a:schemeClr val="dk1"/>
            </a:fontRef>
          </p:style>
          <p:txBody>
            <a:bodyPr/>
            <a:lstStyle/>
            <a:p>
              <a:pPr algn="ctr"/>
              <a:r>
                <a:rPr lang="cs-CZ" dirty="0"/>
                <a:t>Směr do nákresny</a:t>
              </a:r>
            </a:p>
          </p:txBody>
        </p:sp>
      </p:grpSp>
      <p:sp>
        <p:nvSpPr>
          <p:cNvPr id="3102" name="Text Box 30"/>
          <p:cNvSpPr txBox="1">
            <a:spLocks noChangeArrowheads="1"/>
          </p:cNvSpPr>
          <p:nvPr/>
        </p:nvSpPr>
        <p:spPr bwMode="auto">
          <a:xfrm>
            <a:off x="2915816" y="2708920"/>
            <a:ext cx="2460625" cy="1569660"/>
          </a:xfrm>
          <a:prstGeom prst="rect">
            <a:avLst/>
          </a:prstGeom>
          <a:ln>
            <a:headEnd/>
            <a:tailEnd/>
          </a:ln>
        </p:spPr>
        <p:style>
          <a:lnRef idx="2">
            <a:schemeClr val="accent6"/>
          </a:lnRef>
          <a:fillRef idx="1">
            <a:schemeClr val="lt1"/>
          </a:fillRef>
          <a:effectRef idx="0">
            <a:schemeClr val="accent6"/>
          </a:effectRef>
          <a:fontRef idx="minor">
            <a:schemeClr val="dk1"/>
          </a:fontRef>
        </p:style>
        <p:txBody>
          <a:bodyPr wrap="square">
            <a:spAutoFit/>
          </a:bodyPr>
          <a:lstStyle/>
          <a:p>
            <a:r>
              <a:rPr lang="cs-CZ" sz="1600" dirty="0"/>
              <a:t>Při určování směru indukčních čar (působení magnetického pole) se používá </a:t>
            </a:r>
            <a:r>
              <a:rPr lang="cs-CZ" sz="1600" b="1" dirty="0"/>
              <a:t>pravidlo pravé ruky</a:t>
            </a:r>
            <a:r>
              <a:rPr lang="cs-CZ" sz="1600" dirty="0"/>
              <a:t> (pravotočivého šroubu)</a:t>
            </a:r>
          </a:p>
        </p:txBody>
      </p:sp>
      <p:sp>
        <p:nvSpPr>
          <p:cNvPr id="4107" name="Text Box 31"/>
          <p:cNvSpPr txBox="1">
            <a:spLocks noChangeArrowheads="1"/>
          </p:cNvSpPr>
          <p:nvPr/>
        </p:nvSpPr>
        <p:spPr bwMode="auto">
          <a:xfrm>
            <a:off x="4746625" y="2309813"/>
            <a:ext cx="3892550" cy="517525"/>
          </a:xfrm>
          <a:prstGeom prst="rect">
            <a:avLst/>
          </a:prstGeom>
          <a:noFill/>
          <a:ln w="9525">
            <a:noFill/>
            <a:miter lim="800000"/>
            <a:headEnd/>
            <a:tailEnd/>
          </a:ln>
        </p:spPr>
        <p:txBody>
          <a:bodyPr>
            <a:spAutoFit/>
          </a:bodyPr>
          <a:lstStyle/>
          <a:p>
            <a:r>
              <a:rPr lang="cs-CZ" b="1"/>
              <a:t>V okolí vodiče s proudem mají indukční čáry směr soustředných kružnic</a:t>
            </a:r>
          </a:p>
        </p:txBody>
      </p:sp>
      <p:grpSp>
        <p:nvGrpSpPr>
          <p:cNvPr id="5" name="Group 113"/>
          <p:cNvGrpSpPr>
            <a:grpSpLocks/>
          </p:cNvGrpSpPr>
          <p:nvPr/>
        </p:nvGrpSpPr>
        <p:grpSpPr bwMode="auto">
          <a:xfrm>
            <a:off x="5435600" y="2924175"/>
            <a:ext cx="3024188" cy="3313113"/>
            <a:chOff x="3651" y="1842"/>
            <a:chExt cx="1905" cy="2087"/>
          </a:xfrm>
        </p:grpSpPr>
        <p:sp>
          <p:nvSpPr>
            <p:cNvPr id="4112" name="Rectangle 33"/>
            <p:cNvSpPr>
              <a:spLocks noChangeArrowheads="1"/>
            </p:cNvSpPr>
            <p:nvPr/>
          </p:nvSpPr>
          <p:spPr bwMode="auto">
            <a:xfrm>
              <a:off x="3923" y="2069"/>
              <a:ext cx="1406" cy="1634"/>
            </a:xfrm>
            <a:prstGeom prst="rect">
              <a:avLst/>
            </a:prstGeom>
            <a:noFill/>
            <a:ln w="9525">
              <a:solidFill>
                <a:schemeClr val="tx1"/>
              </a:solidFill>
              <a:miter lim="800000"/>
              <a:headEnd/>
              <a:tailEnd/>
            </a:ln>
          </p:spPr>
          <p:txBody>
            <a:bodyPr wrap="none" anchor="ctr"/>
            <a:lstStyle/>
            <a:p>
              <a:endParaRPr lang="cs-CZ"/>
            </a:p>
          </p:txBody>
        </p:sp>
        <p:sp>
          <p:nvSpPr>
            <p:cNvPr id="4113" name="Rectangle 36"/>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6" name="Group 44"/>
            <p:cNvGrpSpPr>
              <a:grpSpLocks/>
            </p:cNvGrpSpPr>
            <p:nvPr/>
          </p:nvGrpSpPr>
          <p:grpSpPr bwMode="auto">
            <a:xfrm>
              <a:off x="5012" y="2251"/>
              <a:ext cx="318" cy="182"/>
              <a:chOff x="3923" y="2251"/>
              <a:chExt cx="318" cy="182"/>
            </a:xfrm>
          </p:grpSpPr>
          <p:sp>
            <p:nvSpPr>
              <p:cNvPr id="4184" name="Rectangle 37"/>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7" name="Group 40"/>
              <p:cNvGrpSpPr>
                <a:grpSpLocks/>
              </p:cNvGrpSpPr>
              <p:nvPr/>
            </p:nvGrpSpPr>
            <p:grpSpPr bwMode="auto">
              <a:xfrm>
                <a:off x="4059" y="2296"/>
                <a:ext cx="91" cy="91"/>
                <a:chOff x="3288" y="3203"/>
                <a:chExt cx="91" cy="91"/>
              </a:xfrm>
            </p:grpSpPr>
            <p:sp>
              <p:nvSpPr>
                <p:cNvPr id="4186" name="Line 38"/>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4187" name="Line 39"/>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8" name="Group 41"/>
            <p:cNvGrpSpPr>
              <a:grpSpLocks/>
            </p:cNvGrpSpPr>
            <p:nvPr/>
          </p:nvGrpSpPr>
          <p:grpSpPr bwMode="auto">
            <a:xfrm>
              <a:off x="5148" y="2115"/>
              <a:ext cx="91" cy="91"/>
              <a:chOff x="3288" y="3203"/>
              <a:chExt cx="91" cy="91"/>
            </a:xfrm>
          </p:grpSpPr>
          <p:sp>
            <p:nvSpPr>
              <p:cNvPr id="4182" name="Line 42"/>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4183" name="Line 43"/>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nvGrpSpPr>
            <p:cNvPr id="9" name="Group 45"/>
            <p:cNvGrpSpPr>
              <a:grpSpLocks/>
            </p:cNvGrpSpPr>
            <p:nvPr/>
          </p:nvGrpSpPr>
          <p:grpSpPr bwMode="auto">
            <a:xfrm>
              <a:off x="5012" y="2432"/>
              <a:ext cx="318" cy="182"/>
              <a:chOff x="3923" y="2251"/>
              <a:chExt cx="318" cy="182"/>
            </a:xfrm>
          </p:grpSpPr>
          <p:sp>
            <p:nvSpPr>
              <p:cNvPr id="4178" name="Rectangle 46"/>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0" name="Group 47"/>
              <p:cNvGrpSpPr>
                <a:grpSpLocks/>
              </p:cNvGrpSpPr>
              <p:nvPr/>
            </p:nvGrpSpPr>
            <p:grpSpPr bwMode="auto">
              <a:xfrm>
                <a:off x="4059" y="2296"/>
                <a:ext cx="91" cy="91"/>
                <a:chOff x="3288" y="3203"/>
                <a:chExt cx="91" cy="91"/>
              </a:xfrm>
            </p:grpSpPr>
            <p:sp>
              <p:nvSpPr>
                <p:cNvPr id="4180" name="Line 48"/>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4181" name="Line 49"/>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1" name="Group 50"/>
            <p:cNvGrpSpPr>
              <a:grpSpLocks/>
            </p:cNvGrpSpPr>
            <p:nvPr/>
          </p:nvGrpSpPr>
          <p:grpSpPr bwMode="auto">
            <a:xfrm>
              <a:off x="5012" y="2614"/>
              <a:ext cx="318" cy="182"/>
              <a:chOff x="3923" y="2251"/>
              <a:chExt cx="318" cy="182"/>
            </a:xfrm>
          </p:grpSpPr>
          <p:sp>
            <p:nvSpPr>
              <p:cNvPr id="4174" name="Rectangle 51"/>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2" name="Group 52"/>
              <p:cNvGrpSpPr>
                <a:grpSpLocks/>
              </p:cNvGrpSpPr>
              <p:nvPr/>
            </p:nvGrpSpPr>
            <p:grpSpPr bwMode="auto">
              <a:xfrm>
                <a:off x="4059" y="2296"/>
                <a:ext cx="91" cy="91"/>
                <a:chOff x="3288" y="3203"/>
                <a:chExt cx="91" cy="91"/>
              </a:xfrm>
            </p:grpSpPr>
            <p:sp>
              <p:nvSpPr>
                <p:cNvPr id="4176" name="Line 53"/>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4177" name="Line 54"/>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3" name="Group 55"/>
            <p:cNvGrpSpPr>
              <a:grpSpLocks/>
            </p:cNvGrpSpPr>
            <p:nvPr/>
          </p:nvGrpSpPr>
          <p:grpSpPr bwMode="auto">
            <a:xfrm>
              <a:off x="5012" y="2795"/>
              <a:ext cx="318" cy="182"/>
              <a:chOff x="3923" y="2251"/>
              <a:chExt cx="318" cy="182"/>
            </a:xfrm>
          </p:grpSpPr>
          <p:sp>
            <p:nvSpPr>
              <p:cNvPr id="4170" name="Rectangle 56"/>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4" name="Group 57"/>
              <p:cNvGrpSpPr>
                <a:grpSpLocks/>
              </p:cNvGrpSpPr>
              <p:nvPr/>
            </p:nvGrpSpPr>
            <p:grpSpPr bwMode="auto">
              <a:xfrm>
                <a:off x="4059" y="2296"/>
                <a:ext cx="91" cy="91"/>
                <a:chOff x="3288" y="3203"/>
                <a:chExt cx="91" cy="91"/>
              </a:xfrm>
            </p:grpSpPr>
            <p:sp>
              <p:nvSpPr>
                <p:cNvPr id="4172" name="Line 58"/>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4173" name="Line 59"/>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5" name="Group 60"/>
            <p:cNvGrpSpPr>
              <a:grpSpLocks/>
            </p:cNvGrpSpPr>
            <p:nvPr/>
          </p:nvGrpSpPr>
          <p:grpSpPr bwMode="auto">
            <a:xfrm>
              <a:off x="5012" y="2976"/>
              <a:ext cx="318" cy="182"/>
              <a:chOff x="3923" y="2251"/>
              <a:chExt cx="318" cy="182"/>
            </a:xfrm>
          </p:grpSpPr>
          <p:sp>
            <p:nvSpPr>
              <p:cNvPr id="4166" name="Rectangle 61"/>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6" name="Group 62"/>
              <p:cNvGrpSpPr>
                <a:grpSpLocks/>
              </p:cNvGrpSpPr>
              <p:nvPr/>
            </p:nvGrpSpPr>
            <p:grpSpPr bwMode="auto">
              <a:xfrm>
                <a:off x="4059" y="2296"/>
                <a:ext cx="91" cy="91"/>
                <a:chOff x="3288" y="3203"/>
                <a:chExt cx="91" cy="91"/>
              </a:xfrm>
            </p:grpSpPr>
            <p:sp>
              <p:nvSpPr>
                <p:cNvPr id="4168" name="Line 63"/>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4169" name="Line 64"/>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7" name="Group 65"/>
            <p:cNvGrpSpPr>
              <a:grpSpLocks/>
            </p:cNvGrpSpPr>
            <p:nvPr/>
          </p:nvGrpSpPr>
          <p:grpSpPr bwMode="auto">
            <a:xfrm>
              <a:off x="5012" y="3158"/>
              <a:ext cx="318" cy="182"/>
              <a:chOff x="3923" y="2251"/>
              <a:chExt cx="318" cy="182"/>
            </a:xfrm>
          </p:grpSpPr>
          <p:sp>
            <p:nvSpPr>
              <p:cNvPr id="4162" name="Rectangle 66"/>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8" name="Group 67"/>
              <p:cNvGrpSpPr>
                <a:grpSpLocks/>
              </p:cNvGrpSpPr>
              <p:nvPr/>
            </p:nvGrpSpPr>
            <p:grpSpPr bwMode="auto">
              <a:xfrm>
                <a:off x="4059" y="2296"/>
                <a:ext cx="91" cy="91"/>
                <a:chOff x="3288" y="3203"/>
                <a:chExt cx="91" cy="91"/>
              </a:xfrm>
            </p:grpSpPr>
            <p:sp>
              <p:nvSpPr>
                <p:cNvPr id="4164" name="Line 68"/>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4165" name="Line 69"/>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9" name="Group 70"/>
            <p:cNvGrpSpPr>
              <a:grpSpLocks/>
            </p:cNvGrpSpPr>
            <p:nvPr/>
          </p:nvGrpSpPr>
          <p:grpSpPr bwMode="auto">
            <a:xfrm>
              <a:off x="5012" y="3339"/>
              <a:ext cx="318" cy="182"/>
              <a:chOff x="3923" y="2251"/>
              <a:chExt cx="318" cy="182"/>
            </a:xfrm>
          </p:grpSpPr>
          <p:sp>
            <p:nvSpPr>
              <p:cNvPr id="4158" name="Rectangle 71"/>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20" name="Group 72"/>
              <p:cNvGrpSpPr>
                <a:grpSpLocks/>
              </p:cNvGrpSpPr>
              <p:nvPr/>
            </p:nvGrpSpPr>
            <p:grpSpPr bwMode="auto">
              <a:xfrm>
                <a:off x="4059" y="2296"/>
                <a:ext cx="91" cy="91"/>
                <a:chOff x="3288" y="3203"/>
                <a:chExt cx="91" cy="91"/>
              </a:xfrm>
            </p:grpSpPr>
            <p:sp>
              <p:nvSpPr>
                <p:cNvPr id="4160" name="Line 73"/>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4161" name="Line 74"/>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21" name="Group 75"/>
            <p:cNvGrpSpPr>
              <a:grpSpLocks/>
            </p:cNvGrpSpPr>
            <p:nvPr/>
          </p:nvGrpSpPr>
          <p:grpSpPr bwMode="auto">
            <a:xfrm>
              <a:off x="5012" y="3521"/>
              <a:ext cx="318" cy="182"/>
              <a:chOff x="3923" y="2251"/>
              <a:chExt cx="318" cy="182"/>
            </a:xfrm>
          </p:grpSpPr>
          <p:sp>
            <p:nvSpPr>
              <p:cNvPr id="4154" name="Rectangle 76"/>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22" name="Group 77"/>
              <p:cNvGrpSpPr>
                <a:grpSpLocks/>
              </p:cNvGrpSpPr>
              <p:nvPr/>
            </p:nvGrpSpPr>
            <p:grpSpPr bwMode="auto">
              <a:xfrm>
                <a:off x="4059" y="2296"/>
                <a:ext cx="91" cy="91"/>
                <a:chOff x="3288" y="3203"/>
                <a:chExt cx="91" cy="91"/>
              </a:xfrm>
            </p:grpSpPr>
            <p:sp>
              <p:nvSpPr>
                <p:cNvPr id="4156" name="Line 78"/>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4157" name="Line 79"/>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23" name="Group 82"/>
            <p:cNvGrpSpPr>
              <a:grpSpLocks/>
            </p:cNvGrpSpPr>
            <p:nvPr/>
          </p:nvGrpSpPr>
          <p:grpSpPr bwMode="auto">
            <a:xfrm>
              <a:off x="3923" y="2069"/>
              <a:ext cx="318" cy="182"/>
              <a:chOff x="5012" y="2069"/>
              <a:chExt cx="318" cy="182"/>
            </a:xfrm>
          </p:grpSpPr>
          <p:sp>
            <p:nvSpPr>
              <p:cNvPr id="4152" name="Rectangle 80"/>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4153" name="Oval 81"/>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24" name="Group 83"/>
            <p:cNvGrpSpPr>
              <a:grpSpLocks/>
            </p:cNvGrpSpPr>
            <p:nvPr/>
          </p:nvGrpSpPr>
          <p:grpSpPr bwMode="auto">
            <a:xfrm>
              <a:off x="3923" y="2251"/>
              <a:ext cx="318" cy="182"/>
              <a:chOff x="5012" y="2069"/>
              <a:chExt cx="318" cy="182"/>
            </a:xfrm>
          </p:grpSpPr>
          <p:sp>
            <p:nvSpPr>
              <p:cNvPr id="4150" name="Rectangle 84"/>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4151" name="Oval 85"/>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25" name="Group 86"/>
            <p:cNvGrpSpPr>
              <a:grpSpLocks/>
            </p:cNvGrpSpPr>
            <p:nvPr/>
          </p:nvGrpSpPr>
          <p:grpSpPr bwMode="auto">
            <a:xfrm>
              <a:off x="3923" y="2432"/>
              <a:ext cx="318" cy="182"/>
              <a:chOff x="5012" y="2069"/>
              <a:chExt cx="318" cy="182"/>
            </a:xfrm>
          </p:grpSpPr>
          <p:sp>
            <p:nvSpPr>
              <p:cNvPr id="4148" name="Rectangle 87"/>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4149" name="Oval 88"/>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26" name="Group 89"/>
            <p:cNvGrpSpPr>
              <a:grpSpLocks/>
            </p:cNvGrpSpPr>
            <p:nvPr/>
          </p:nvGrpSpPr>
          <p:grpSpPr bwMode="auto">
            <a:xfrm>
              <a:off x="3923" y="2614"/>
              <a:ext cx="318" cy="182"/>
              <a:chOff x="5012" y="2069"/>
              <a:chExt cx="318" cy="182"/>
            </a:xfrm>
          </p:grpSpPr>
          <p:sp>
            <p:nvSpPr>
              <p:cNvPr id="4146" name="Rectangle 90"/>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4147" name="Oval 91"/>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27" name="Group 92"/>
            <p:cNvGrpSpPr>
              <a:grpSpLocks/>
            </p:cNvGrpSpPr>
            <p:nvPr/>
          </p:nvGrpSpPr>
          <p:grpSpPr bwMode="auto">
            <a:xfrm>
              <a:off x="3923" y="2795"/>
              <a:ext cx="318" cy="182"/>
              <a:chOff x="5012" y="2069"/>
              <a:chExt cx="318" cy="182"/>
            </a:xfrm>
          </p:grpSpPr>
          <p:sp>
            <p:nvSpPr>
              <p:cNvPr id="4144" name="Rectangle 93"/>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4145" name="Oval 94"/>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28" name="Group 95"/>
            <p:cNvGrpSpPr>
              <a:grpSpLocks/>
            </p:cNvGrpSpPr>
            <p:nvPr/>
          </p:nvGrpSpPr>
          <p:grpSpPr bwMode="auto">
            <a:xfrm>
              <a:off x="3923" y="2976"/>
              <a:ext cx="318" cy="182"/>
              <a:chOff x="5012" y="2069"/>
              <a:chExt cx="318" cy="182"/>
            </a:xfrm>
          </p:grpSpPr>
          <p:sp>
            <p:nvSpPr>
              <p:cNvPr id="4142" name="Rectangle 96"/>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4143" name="Oval 97"/>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29" name="Group 98"/>
            <p:cNvGrpSpPr>
              <a:grpSpLocks/>
            </p:cNvGrpSpPr>
            <p:nvPr/>
          </p:nvGrpSpPr>
          <p:grpSpPr bwMode="auto">
            <a:xfrm>
              <a:off x="3923" y="3339"/>
              <a:ext cx="318" cy="182"/>
              <a:chOff x="5012" y="2069"/>
              <a:chExt cx="318" cy="182"/>
            </a:xfrm>
          </p:grpSpPr>
          <p:sp>
            <p:nvSpPr>
              <p:cNvPr id="4140" name="Rectangle 99"/>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4141" name="Oval 100"/>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30" name="Group 101"/>
            <p:cNvGrpSpPr>
              <a:grpSpLocks/>
            </p:cNvGrpSpPr>
            <p:nvPr/>
          </p:nvGrpSpPr>
          <p:grpSpPr bwMode="auto">
            <a:xfrm>
              <a:off x="3923" y="3521"/>
              <a:ext cx="318" cy="182"/>
              <a:chOff x="5012" y="2069"/>
              <a:chExt cx="318" cy="182"/>
            </a:xfrm>
          </p:grpSpPr>
          <p:sp>
            <p:nvSpPr>
              <p:cNvPr id="4138" name="Rectangle 102"/>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4139" name="Oval 103"/>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31" name="Group 104"/>
            <p:cNvGrpSpPr>
              <a:grpSpLocks/>
            </p:cNvGrpSpPr>
            <p:nvPr/>
          </p:nvGrpSpPr>
          <p:grpSpPr bwMode="auto">
            <a:xfrm>
              <a:off x="3923" y="3158"/>
              <a:ext cx="318" cy="182"/>
              <a:chOff x="5012" y="2069"/>
              <a:chExt cx="318" cy="182"/>
            </a:xfrm>
          </p:grpSpPr>
          <p:sp>
            <p:nvSpPr>
              <p:cNvPr id="4136" name="Rectangle 105"/>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4137" name="Oval 106"/>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sp>
          <p:nvSpPr>
            <p:cNvPr id="4132" name="Oval 107"/>
            <p:cNvSpPr>
              <a:spLocks noChangeArrowheads="1"/>
            </p:cNvSpPr>
            <p:nvPr/>
          </p:nvSpPr>
          <p:spPr bwMode="auto">
            <a:xfrm>
              <a:off x="3651" y="1842"/>
              <a:ext cx="816" cy="2087"/>
            </a:xfrm>
            <a:prstGeom prst="ellipse">
              <a:avLst/>
            </a:prstGeom>
            <a:noFill/>
            <a:ln w="9525">
              <a:solidFill>
                <a:schemeClr val="tx1"/>
              </a:solidFill>
              <a:round/>
              <a:headEnd/>
              <a:tailEnd/>
            </a:ln>
          </p:spPr>
          <p:txBody>
            <a:bodyPr wrap="none" anchor="ctr"/>
            <a:lstStyle/>
            <a:p>
              <a:endParaRPr lang="cs-CZ"/>
            </a:p>
          </p:txBody>
        </p:sp>
        <p:sp>
          <p:nvSpPr>
            <p:cNvPr id="4133" name="Oval 108"/>
            <p:cNvSpPr>
              <a:spLocks noChangeArrowheads="1"/>
            </p:cNvSpPr>
            <p:nvPr/>
          </p:nvSpPr>
          <p:spPr bwMode="auto">
            <a:xfrm>
              <a:off x="4740" y="1842"/>
              <a:ext cx="816" cy="2087"/>
            </a:xfrm>
            <a:prstGeom prst="ellipse">
              <a:avLst/>
            </a:prstGeom>
            <a:noFill/>
            <a:ln w="9525">
              <a:solidFill>
                <a:schemeClr val="tx1"/>
              </a:solidFill>
              <a:round/>
              <a:headEnd/>
              <a:tailEnd/>
            </a:ln>
          </p:spPr>
          <p:txBody>
            <a:bodyPr wrap="none" anchor="ctr"/>
            <a:lstStyle/>
            <a:p>
              <a:endParaRPr lang="cs-CZ"/>
            </a:p>
          </p:txBody>
        </p:sp>
        <p:sp>
          <p:nvSpPr>
            <p:cNvPr id="4134" name="Line 109"/>
            <p:cNvSpPr>
              <a:spLocks noChangeShapeType="1"/>
            </p:cNvSpPr>
            <p:nvPr/>
          </p:nvSpPr>
          <p:spPr bwMode="auto">
            <a:xfrm flipH="1" flipV="1">
              <a:off x="4195" y="1888"/>
              <a:ext cx="91" cy="136"/>
            </a:xfrm>
            <a:prstGeom prst="line">
              <a:avLst/>
            </a:prstGeom>
            <a:noFill/>
            <a:ln w="9525">
              <a:solidFill>
                <a:schemeClr val="tx1"/>
              </a:solidFill>
              <a:round/>
              <a:headEnd/>
              <a:tailEnd type="triangle" w="med" len="med"/>
            </a:ln>
          </p:spPr>
          <p:txBody>
            <a:bodyPr/>
            <a:lstStyle/>
            <a:p>
              <a:endParaRPr lang="cs-CZ"/>
            </a:p>
          </p:txBody>
        </p:sp>
        <p:sp>
          <p:nvSpPr>
            <p:cNvPr id="4135" name="Line 110"/>
            <p:cNvSpPr>
              <a:spLocks noChangeShapeType="1"/>
            </p:cNvSpPr>
            <p:nvPr/>
          </p:nvSpPr>
          <p:spPr bwMode="auto">
            <a:xfrm flipV="1">
              <a:off x="4876" y="1888"/>
              <a:ext cx="136" cy="181"/>
            </a:xfrm>
            <a:prstGeom prst="line">
              <a:avLst/>
            </a:prstGeom>
            <a:noFill/>
            <a:ln w="9525">
              <a:solidFill>
                <a:schemeClr val="tx1"/>
              </a:solidFill>
              <a:round/>
              <a:headEnd/>
              <a:tailEnd type="triangle" w="med" len="med"/>
            </a:ln>
          </p:spPr>
          <p:txBody>
            <a:bodyPr/>
            <a:lstStyle/>
            <a:p>
              <a:endParaRPr lang="cs-CZ"/>
            </a:p>
          </p:txBody>
        </p:sp>
      </p:grpSp>
      <p:sp>
        <p:nvSpPr>
          <p:cNvPr id="3186" name="Text Box 114"/>
          <p:cNvSpPr txBox="1">
            <a:spLocks noChangeArrowheads="1"/>
          </p:cNvSpPr>
          <p:nvPr/>
        </p:nvSpPr>
        <p:spPr bwMode="auto">
          <a:xfrm>
            <a:off x="3779838" y="4437063"/>
            <a:ext cx="1800274" cy="2062103"/>
          </a:xfrm>
          <a:prstGeom prst="rect">
            <a:avLst/>
          </a:prstGeom>
          <a:ln>
            <a:headEnd/>
            <a:tailEnd/>
          </a:ln>
        </p:spPr>
        <p:style>
          <a:lnRef idx="2">
            <a:schemeClr val="accent6"/>
          </a:lnRef>
          <a:fillRef idx="1">
            <a:schemeClr val="lt1"/>
          </a:fillRef>
          <a:effectRef idx="0">
            <a:schemeClr val="accent6"/>
          </a:effectRef>
          <a:fontRef idx="minor">
            <a:schemeClr val="dk1"/>
          </a:fontRef>
        </p:style>
        <p:txBody>
          <a:bodyPr wrap="square">
            <a:spAutoFit/>
          </a:bodyPr>
          <a:lstStyle/>
          <a:p>
            <a:r>
              <a:rPr lang="cs-CZ" sz="1600" dirty="0"/>
              <a:t>U cívky je směr indukčních čar a </a:t>
            </a:r>
            <a:r>
              <a:rPr lang="cs-CZ" sz="1600" dirty="0" smtClean="0"/>
              <a:t>místo, </a:t>
            </a:r>
            <a:r>
              <a:rPr lang="cs-CZ" sz="1600" dirty="0"/>
              <a:t>kde se nachází severní </a:t>
            </a:r>
            <a:r>
              <a:rPr lang="cs-CZ" sz="1600" dirty="0" smtClean="0"/>
              <a:t>pól, </a:t>
            </a:r>
            <a:r>
              <a:rPr lang="cs-CZ" sz="1600" dirty="0"/>
              <a:t>určen obdobným </a:t>
            </a:r>
            <a:r>
              <a:rPr lang="cs-CZ" sz="1600" b="1" dirty="0"/>
              <a:t>pravidlem pravé ruky</a:t>
            </a:r>
          </a:p>
        </p:txBody>
      </p:sp>
      <p:sp>
        <p:nvSpPr>
          <p:cNvPr id="100" name="Obdélník 99"/>
          <p:cNvSpPr/>
          <p:nvPr/>
        </p:nvSpPr>
        <p:spPr>
          <a:xfrm>
            <a:off x="467544" y="620688"/>
            <a:ext cx="8208912" cy="324036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buFont typeface="Arial" pitchFamily="34" charset="0"/>
              <a:buChar char="•"/>
            </a:pPr>
            <a:r>
              <a:rPr lang="cs-CZ" sz="2000" dirty="0" smtClean="0"/>
              <a:t>Zapište do pracovního listu pravidlo pravé ruky pro určení směru magnetických indukčních čar</a:t>
            </a:r>
          </a:p>
          <a:p>
            <a:pPr>
              <a:buFont typeface="Arial" pitchFamily="34" charset="0"/>
              <a:buChar char="•"/>
            </a:pPr>
            <a:r>
              <a:rPr lang="cs-CZ" sz="2000" dirty="0" smtClean="0"/>
              <a:t>Nakreslete do pracovního sešitu vedle sebe dva vodiče, kolmé na nákresnu tak, aby směr proudu byl v jednom vodiči do nákresny a v druhém z nákresny. Pak kolem obou vodičů nakreslete magnetické indukční čáry.</a:t>
            </a:r>
          </a:p>
          <a:p>
            <a:pPr>
              <a:buFont typeface="Arial" pitchFamily="34" charset="0"/>
              <a:buChar char="•"/>
            </a:pPr>
            <a:r>
              <a:rPr lang="cs-CZ" sz="2000" dirty="0" smtClean="0"/>
              <a:t>Jaké magnetické pole bude mezi oběma vodiči a jaké vně obou vodičů?</a:t>
            </a:r>
          </a:p>
          <a:p>
            <a:pPr marL="342900" indent="-342900">
              <a:buFont typeface="+mj-lt"/>
              <a:buAutoNum type="alphaLcParenR"/>
            </a:pPr>
            <a:r>
              <a:rPr lang="cs-CZ" sz="2000" dirty="0" smtClean="0"/>
              <a:t>Mezi vodiči bude silnější magnetické pole a vně vodičů slabší</a:t>
            </a:r>
          </a:p>
          <a:p>
            <a:pPr marL="342900" indent="-342900">
              <a:buFont typeface="+mj-lt"/>
              <a:buAutoNum type="alphaLcParenR"/>
            </a:pPr>
            <a:r>
              <a:rPr lang="cs-CZ" sz="2000" dirty="0" smtClean="0"/>
              <a:t>Mezi vodiči bude slabší magnetické pole a vně vodičů silnější</a:t>
            </a:r>
          </a:p>
          <a:p>
            <a:pPr marL="342900" indent="-342900">
              <a:buFont typeface="Arial" pitchFamily="34" charset="0"/>
              <a:buChar char="•"/>
            </a:pPr>
            <a:r>
              <a:rPr lang="cs-CZ" sz="2000" dirty="0" smtClean="0"/>
              <a:t>Napište pravidlo pravé ruky pro určení směru indukčních čar uvnitř cívky.</a:t>
            </a:r>
            <a:endParaRPr lang="cs-CZ"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078"/>
                                        </p:tgtEl>
                                        <p:attrNameLst>
                                          <p:attrName>style.visibility</p:attrName>
                                        </p:attrNameLst>
                                      </p:cBhvr>
                                      <p:to>
                                        <p:strVal val="visible"/>
                                      </p:to>
                                    </p:set>
                                    <p:animEffect transition="in" filter="blinds(horizontal)">
                                      <p:cBhvr>
                                        <p:cTn id="7" dur="500"/>
                                        <p:tgtEl>
                                          <p:spTgt spid="3078"/>
                                        </p:tgtEl>
                                      </p:cBhvr>
                                    </p:animEffect>
                                  </p:childTnLst>
                                </p:cTn>
                              </p:par>
                            </p:childTnLst>
                          </p:cTn>
                        </p:par>
                        <p:par>
                          <p:cTn id="8" fill="hold">
                            <p:stCondLst>
                              <p:cond delay="500"/>
                            </p:stCondLst>
                            <p:childTnLst>
                              <p:par>
                                <p:cTn id="9" presetID="3" presetClass="entr" presetSubtype="10" fill="hold" grpId="0" nodeType="afterEffect">
                                  <p:stCondLst>
                                    <p:cond delay="0"/>
                                  </p:stCondLst>
                                  <p:childTnLst>
                                    <p:set>
                                      <p:cBhvr>
                                        <p:cTn id="10" dur="1" fill="hold">
                                          <p:stCondLst>
                                            <p:cond delay="0"/>
                                          </p:stCondLst>
                                        </p:cTn>
                                        <p:tgtEl>
                                          <p:spTgt spid="3079"/>
                                        </p:tgtEl>
                                        <p:attrNameLst>
                                          <p:attrName>style.visibility</p:attrName>
                                        </p:attrNameLst>
                                      </p:cBhvr>
                                      <p:to>
                                        <p:strVal val="visible"/>
                                      </p:to>
                                    </p:set>
                                    <p:animEffect transition="in" filter="blinds(horizontal)">
                                      <p:cBhvr>
                                        <p:cTn id="11" dur="500"/>
                                        <p:tgtEl>
                                          <p:spTgt spid="3079"/>
                                        </p:tgtEl>
                                      </p:cBhvr>
                                    </p:animEffect>
                                  </p:childTnLst>
                                </p:cTn>
                              </p:par>
                            </p:childTnLst>
                          </p:cTn>
                        </p:par>
                        <p:par>
                          <p:cTn id="12" fill="hold">
                            <p:stCondLst>
                              <p:cond delay="1000"/>
                            </p:stCondLst>
                            <p:childTnLst>
                              <p:par>
                                <p:cTn id="13" presetID="3" presetClass="entr" presetSubtype="10" fill="hold"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blinds(horizontal)">
                                      <p:cBhvr>
                                        <p:cTn id="15" dur="5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 calcmode="lin" valueType="num">
                                      <p:cBhvr additive="base">
                                        <p:cTn id="20" dur="500" fill="hold"/>
                                        <p:tgtEl>
                                          <p:spTgt spid="4"/>
                                        </p:tgtEl>
                                        <p:attrNameLst>
                                          <p:attrName>ppt_x</p:attrName>
                                        </p:attrNameLst>
                                      </p:cBhvr>
                                      <p:tavLst>
                                        <p:tav tm="0">
                                          <p:val>
                                            <p:strVal val="#ppt_x"/>
                                          </p:val>
                                        </p:tav>
                                        <p:tav tm="100000">
                                          <p:val>
                                            <p:strVal val="#ppt_x"/>
                                          </p:val>
                                        </p:tav>
                                      </p:tavLst>
                                    </p:anim>
                                    <p:anim calcmode="lin" valueType="num">
                                      <p:cBhvr additive="base">
                                        <p:cTn id="21"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3" presetClass="entr" presetSubtype="10" fill="hold"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blinds(horizontal)">
                                      <p:cBhvr>
                                        <p:cTn id="26" dur="500"/>
                                        <p:tgtEl>
                                          <p:spTgt spid="3"/>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102"/>
                                        </p:tgtEl>
                                        <p:attrNameLst>
                                          <p:attrName>style.visibility</p:attrName>
                                        </p:attrNameLst>
                                      </p:cBhvr>
                                      <p:to>
                                        <p:strVal val="visible"/>
                                      </p:to>
                                    </p:set>
                                    <p:anim calcmode="lin" valueType="num">
                                      <p:cBhvr additive="base">
                                        <p:cTn id="31" dur="500" fill="hold"/>
                                        <p:tgtEl>
                                          <p:spTgt spid="3102"/>
                                        </p:tgtEl>
                                        <p:attrNameLst>
                                          <p:attrName>ppt_x</p:attrName>
                                        </p:attrNameLst>
                                      </p:cBhvr>
                                      <p:tavLst>
                                        <p:tav tm="0">
                                          <p:val>
                                            <p:strVal val="#ppt_x"/>
                                          </p:val>
                                        </p:tav>
                                        <p:tav tm="100000">
                                          <p:val>
                                            <p:strVal val="#ppt_x"/>
                                          </p:val>
                                        </p:tav>
                                      </p:tavLst>
                                    </p:anim>
                                    <p:anim calcmode="lin" valueType="num">
                                      <p:cBhvr additive="base">
                                        <p:cTn id="32" dur="500" fill="hold"/>
                                        <p:tgtEl>
                                          <p:spTgt spid="310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checkerboard(across)">
                                      <p:cBhvr>
                                        <p:cTn id="37" dur="500"/>
                                        <p:tgtEl>
                                          <p:spTgt spid="5"/>
                                        </p:tgtEl>
                                      </p:cBhvr>
                                    </p:animEffect>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186"/>
                                        </p:tgtEl>
                                        <p:attrNameLst>
                                          <p:attrName>style.visibility</p:attrName>
                                        </p:attrNameLst>
                                      </p:cBhvr>
                                      <p:to>
                                        <p:strVal val="visible"/>
                                      </p:to>
                                    </p:set>
                                    <p:anim calcmode="lin" valueType="num">
                                      <p:cBhvr additive="base">
                                        <p:cTn id="42" dur="500" fill="hold"/>
                                        <p:tgtEl>
                                          <p:spTgt spid="3186"/>
                                        </p:tgtEl>
                                        <p:attrNameLst>
                                          <p:attrName>ppt_x</p:attrName>
                                        </p:attrNameLst>
                                      </p:cBhvr>
                                      <p:tavLst>
                                        <p:tav tm="0">
                                          <p:val>
                                            <p:strVal val="#ppt_x"/>
                                          </p:val>
                                        </p:tav>
                                        <p:tav tm="100000">
                                          <p:val>
                                            <p:strVal val="#ppt_x"/>
                                          </p:val>
                                        </p:tav>
                                      </p:tavLst>
                                    </p:anim>
                                    <p:anim calcmode="lin" valueType="num">
                                      <p:cBhvr additive="base">
                                        <p:cTn id="43" dur="500" fill="hold"/>
                                        <p:tgtEl>
                                          <p:spTgt spid="3186"/>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3" presetClass="entr" presetSubtype="10" fill="hold" grpId="0" nodeType="clickEffect">
                                  <p:stCondLst>
                                    <p:cond delay="0"/>
                                  </p:stCondLst>
                                  <p:childTnLst>
                                    <p:set>
                                      <p:cBhvr>
                                        <p:cTn id="47" dur="1" fill="hold">
                                          <p:stCondLst>
                                            <p:cond delay="0"/>
                                          </p:stCondLst>
                                        </p:cTn>
                                        <p:tgtEl>
                                          <p:spTgt spid="100"/>
                                        </p:tgtEl>
                                        <p:attrNameLst>
                                          <p:attrName>style.visibility</p:attrName>
                                        </p:attrNameLst>
                                      </p:cBhvr>
                                      <p:to>
                                        <p:strVal val="visible"/>
                                      </p:to>
                                    </p:set>
                                    <p:animEffect transition="in" filter="blinds(horizontal)">
                                      <p:cBhvr>
                                        <p:cTn id="48"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8" grpId="0" animBg="1"/>
      <p:bldP spid="3079" grpId="0" animBg="1"/>
      <p:bldP spid="3102" grpId="0" animBg="1"/>
      <p:bldP spid="3186" grpId="0" animBg="1"/>
      <p:bldP spid="10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19" name="Rectangle 99"/>
          <p:cNvSpPr>
            <a:spLocks noChangeArrowheads="1"/>
          </p:cNvSpPr>
          <p:nvPr/>
        </p:nvSpPr>
        <p:spPr bwMode="auto">
          <a:xfrm>
            <a:off x="1763713" y="4868863"/>
            <a:ext cx="2447925" cy="720725"/>
          </a:xfrm>
          <a:prstGeom prst="rect">
            <a:avLst/>
          </a:prstGeom>
          <a:gradFill rotWithShape="1">
            <a:gsLst>
              <a:gs pos="0">
                <a:srgbClr val="FF9900"/>
              </a:gs>
              <a:gs pos="50000">
                <a:srgbClr val="764700"/>
              </a:gs>
              <a:gs pos="100000">
                <a:srgbClr val="FF9900"/>
              </a:gs>
            </a:gsLst>
            <a:lin ang="5400000" scaled="1"/>
          </a:gradFill>
          <a:ln w="9525">
            <a:noFill/>
            <a:miter lim="800000"/>
            <a:headEnd/>
            <a:tailEnd/>
          </a:ln>
        </p:spPr>
        <p:txBody>
          <a:bodyPr wrap="none" anchor="ctr"/>
          <a:lstStyle/>
          <a:p>
            <a:endParaRPr lang="cs-CZ"/>
          </a:p>
        </p:txBody>
      </p:sp>
      <p:sp>
        <p:nvSpPr>
          <p:cNvPr id="5123" name="Rectangle 4"/>
          <p:cNvSpPr>
            <a:spLocks noGrp="1" noChangeArrowheads="1"/>
          </p:cNvSpPr>
          <p:nvPr>
            <p:ph type="title" idx="4294967295"/>
          </p:nvPr>
        </p:nvSpPr>
        <p:spPr>
          <a:xfrm>
            <a:off x="457200" y="274638"/>
            <a:ext cx="8229600" cy="346075"/>
          </a:xfrm>
        </p:spPr>
        <p:style>
          <a:lnRef idx="2">
            <a:schemeClr val="accent6"/>
          </a:lnRef>
          <a:fillRef idx="1">
            <a:schemeClr val="lt1"/>
          </a:fillRef>
          <a:effectRef idx="0">
            <a:schemeClr val="accent6"/>
          </a:effectRef>
          <a:fontRef idx="minor">
            <a:schemeClr val="dk1"/>
          </a:fontRef>
        </p:style>
        <p:txBody>
          <a:bodyPr>
            <a:normAutofit fontScale="90000"/>
          </a:bodyPr>
          <a:lstStyle/>
          <a:p>
            <a:pPr eaLnBrk="1" hangingPunct="1"/>
            <a:r>
              <a:rPr lang="cs-CZ" sz="1800" smtClean="0"/>
              <a:t>Magnetické pole cívky</a:t>
            </a:r>
          </a:p>
        </p:txBody>
      </p:sp>
      <p:sp>
        <p:nvSpPr>
          <p:cNvPr id="5124" name="Line 5"/>
          <p:cNvSpPr>
            <a:spLocks noChangeShapeType="1"/>
          </p:cNvSpPr>
          <p:nvPr/>
        </p:nvSpPr>
        <p:spPr bwMode="auto">
          <a:xfrm>
            <a:off x="1331913" y="1628775"/>
            <a:ext cx="5688012" cy="1588"/>
          </a:xfrm>
          <a:prstGeom prst="line">
            <a:avLst/>
          </a:prstGeom>
          <a:noFill/>
          <a:ln w="127000">
            <a:solidFill>
              <a:schemeClr val="accent6">
                <a:lumMod val="40000"/>
                <a:lumOff val="60000"/>
              </a:schemeClr>
            </a:solidFill>
            <a:round/>
            <a:headEnd/>
            <a:tailEnd/>
          </a:ln>
        </p:spPr>
        <p:txBody>
          <a:bodyPr/>
          <a:lstStyle/>
          <a:p>
            <a:endParaRPr lang="cs-CZ"/>
          </a:p>
        </p:txBody>
      </p:sp>
      <p:sp>
        <p:nvSpPr>
          <p:cNvPr id="5125" name="Line 6"/>
          <p:cNvSpPr>
            <a:spLocks noChangeShapeType="1"/>
          </p:cNvSpPr>
          <p:nvPr/>
        </p:nvSpPr>
        <p:spPr bwMode="auto">
          <a:xfrm>
            <a:off x="1331640" y="1628800"/>
            <a:ext cx="5688012" cy="1588"/>
          </a:xfrm>
          <a:prstGeom prst="line">
            <a:avLst/>
          </a:prstGeom>
          <a:noFill/>
          <a:ln w="28575">
            <a:solidFill>
              <a:srgbClr val="CC3300"/>
            </a:solidFill>
            <a:round/>
            <a:headEnd/>
            <a:tailEnd type="triangle" w="med" len="med"/>
          </a:ln>
        </p:spPr>
        <p:txBody>
          <a:bodyPr/>
          <a:lstStyle/>
          <a:p>
            <a:endParaRPr lang="cs-CZ"/>
          </a:p>
        </p:txBody>
      </p:sp>
      <p:sp>
        <p:nvSpPr>
          <p:cNvPr id="5126" name="AutoShape 7"/>
          <p:cNvSpPr>
            <a:spLocks noChangeArrowheads="1"/>
          </p:cNvSpPr>
          <p:nvPr/>
        </p:nvSpPr>
        <p:spPr bwMode="auto">
          <a:xfrm>
            <a:off x="6156325" y="765175"/>
            <a:ext cx="1655763" cy="720725"/>
          </a:xfrm>
          <a:prstGeom prst="wedgeEllipseCallout">
            <a:avLst>
              <a:gd name="adj1" fmla="val -43750"/>
              <a:gd name="adj2" fmla="val 70000"/>
            </a:avLst>
          </a:prstGeom>
          <a:solidFill>
            <a:srgbClr val="FAFAA4"/>
          </a:solidFill>
          <a:ln w="9525">
            <a:solidFill>
              <a:srgbClr val="CC3300"/>
            </a:solidFill>
            <a:miter lim="800000"/>
            <a:headEnd/>
            <a:tailEnd/>
          </a:ln>
        </p:spPr>
        <p:txBody>
          <a:bodyPr/>
          <a:lstStyle/>
          <a:p>
            <a:pPr algn="ctr"/>
            <a:r>
              <a:rPr lang="cs-CZ"/>
              <a:t>Teče el. proud</a:t>
            </a:r>
          </a:p>
        </p:txBody>
      </p:sp>
      <p:grpSp>
        <p:nvGrpSpPr>
          <p:cNvPr id="2" name="Group 8"/>
          <p:cNvGrpSpPr>
            <a:grpSpLocks/>
          </p:cNvGrpSpPr>
          <p:nvPr/>
        </p:nvGrpSpPr>
        <p:grpSpPr bwMode="auto">
          <a:xfrm>
            <a:off x="1692275" y="908050"/>
            <a:ext cx="4019550" cy="1393825"/>
            <a:chOff x="1066" y="572"/>
            <a:chExt cx="2532" cy="878"/>
          </a:xfrm>
        </p:grpSpPr>
        <p:sp>
          <p:nvSpPr>
            <p:cNvPr id="5216" name="Text Box 9"/>
            <p:cNvSpPr txBox="1">
              <a:spLocks noChangeArrowheads="1"/>
            </p:cNvSpPr>
            <p:nvPr/>
          </p:nvSpPr>
          <p:spPr bwMode="auto">
            <a:xfrm>
              <a:off x="1066" y="1162"/>
              <a:ext cx="2532" cy="288"/>
            </a:xfrm>
            <a:prstGeom prst="rect">
              <a:avLst/>
            </a:prstGeom>
            <a:noFill/>
            <a:ln w="9525">
              <a:noFill/>
              <a:miter lim="800000"/>
              <a:headEnd/>
              <a:tailEnd/>
            </a:ln>
          </p:spPr>
          <p:txBody>
            <a:bodyPr wrap="none">
              <a:spAutoFit/>
            </a:bodyPr>
            <a:lstStyle/>
            <a:p>
              <a:r>
                <a:rPr lang="cs-CZ" sz="2400" b="1">
                  <a:solidFill>
                    <a:schemeClr val="accent2"/>
                  </a:solidFill>
                </a:rPr>
                <a:t>+	+	+	+	+</a:t>
              </a:r>
            </a:p>
          </p:txBody>
        </p:sp>
        <p:sp>
          <p:nvSpPr>
            <p:cNvPr id="5217" name="Text Box 10"/>
            <p:cNvSpPr txBox="1">
              <a:spLocks noChangeArrowheads="1"/>
            </p:cNvSpPr>
            <p:nvPr/>
          </p:nvSpPr>
          <p:spPr bwMode="auto">
            <a:xfrm>
              <a:off x="1111" y="572"/>
              <a:ext cx="2473" cy="288"/>
            </a:xfrm>
            <a:prstGeom prst="rect">
              <a:avLst/>
            </a:prstGeom>
            <a:noFill/>
            <a:ln w="9525">
              <a:noFill/>
              <a:miter lim="800000"/>
              <a:headEnd/>
              <a:tailEnd/>
            </a:ln>
          </p:spPr>
          <p:txBody>
            <a:bodyPr wrap="none">
              <a:spAutoFit/>
            </a:bodyPr>
            <a:lstStyle/>
            <a:p>
              <a:r>
                <a:rPr lang="cs-CZ" sz="2400" b="1">
                  <a:solidFill>
                    <a:schemeClr val="accent2"/>
                  </a:solidFill>
                </a:rPr>
                <a:t>.	.	.	.	.</a:t>
              </a:r>
            </a:p>
          </p:txBody>
        </p:sp>
      </p:grpSp>
      <p:sp>
        <p:nvSpPr>
          <p:cNvPr id="5128" name="AutoShape 11"/>
          <p:cNvSpPr>
            <a:spLocks/>
          </p:cNvSpPr>
          <p:nvPr/>
        </p:nvSpPr>
        <p:spPr bwMode="auto">
          <a:xfrm>
            <a:off x="557213" y="2306638"/>
            <a:ext cx="914400" cy="330200"/>
          </a:xfrm>
          <a:prstGeom prst="borderCallout2">
            <a:avLst>
              <a:gd name="adj1" fmla="val 34616"/>
              <a:gd name="adj2" fmla="val 108333"/>
              <a:gd name="adj3" fmla="val 34616"/>
              <a:gd name="adj4" fmla="val 212676"/>
              <a:gd name="adj5" fmla="val -205287"/>
              <a:gd name="adj6" fmla="val 321009"/>
            </a:avLst>
          </a:prstGeom>
          <a:solidFill>
            <a:srgbClr val="FAFAA4"/>
          </a:solidFill>
          <a:ln w="9525">
            <a:solidFill>
              <a:schemeClr val="tx1"/>
            </a:solidFill>
            <a:miter lim="800000"/>
            <a:headEnd/>
            <a:tailEnd/>
          </a:ln>
        </p:spPr>
        <p:txBody>
          <a:bodyPr/>
          <a:lstStyle/>
          <a:p>
            <a:pPr algn="ctr"/>
            <a:r>
              <a:rPr lang="cs-CZ"/>
              <a:t>Vodič</a:t>
            </a:r>
          </a:p>
        </p:txBody>
      </p:sp>
      <p:sp>
        <p:nvSpPr>
          <p:cNvPr id="5129" name="Line 13"/>
          <p:cNvSpPr>
            <a:spLocks noChangeShapeType="1"/>
          </p:cNvSpPr>
          <p:nvPr/>
        </p:nvSpPr>
        <p:spPr bwMode="auto">
          <a:xfrm>
            <a:off x="1331913" y="3357563"/>
            <a:ext cx="5688012" cy="1587"/>
          </a:xfrm>
          <a:prstGeom prst="line">
            <a:avLst/>
          </a:prstGeom>
          <a:noFill/>
          <a:ln w="28575">
            <a:solidFill>
              <a:srgbClr val="CC3300"/>
            </a:solidFill>
            <a:round/>
            <a:headEnd/>
            <a:tailEnd type="triangle" w="med" len="med"/>
          </a:ln>
        </p:spPr>
        <p:txBody>
          <a:bodyPr/>
          <a:lstStyle/>
          <a:p>
            <a:endParaRPr lang="cs-CZ"/>
          </a:p>
        </p:txBody>
      </p:sp>
      <p:sp>
        <p:nvSpPr>
          <p:cNvPr id="5130" name="Line 14"/>
          <p:cNvSpPr>
            <a:spLocks noChangeShapeType="1"/>
          </p:cNvSpPr>
          <p:nvPr/>
        </p:nvSpPr>
        <p:spPr bwMode="auto">
          <a:xfrm>
            <a:off x="1331913" y="3213100"/>
            <a:ext cx="5688012" cy="1588"/>
          </a:xfrm>
          <a:prstGeom prst="line">
            <a:avLst/>
          </a:prstGeom>
          <a:noFill/>
          <a:ln w="28575">
            <a:solidFill>
              <a:srgbClr val="CC3300"/>
            </a:solidFill>
            <a:round/>
            <a:headEnd/>
            <a:tailEnd type="triangle" w="med" len="med"/>
          </a:ln>
        </p:spPr>
        <p:txBody>
          <a:bodyPr/>
          <a:lstStyle/>
          <a:p>
            <a:endParaRPr lang="cs-CZ"/>
          </a:p>
        </p:txBody>
      </p:sp>
      <p:sp>
        <p:nvSpPr>
          <p:cNvPr id="5131" name="Line 15"/>
          <p:cNvSpPr>
            <a:spLocks noChangeShapeType="1"/>
          </p:cNvSpPr>
          <p:nvPr/>
        </p:nvSpPr>
        <p:spPr bwMode="auto">
          <a:xfrm>
            <a:off x="1331913" y="3500438"/>
            <a:ext cx="5688012" cy="1587"/>
          </a:xfrm>
          <a:prstGeom prst="line">
            <a:avLst/>
          </a:prstGeom>
          <a:noFill/>
          <a:ln w="28575">
            <a:solidFill>
              <a:srgbClr val="CC3300"/>
            </a:solidFill>
            <a:round/>
            <a:headEnd/>
            <a:tailEnd type="triangle" w="med" len="med"/>
          </a:ln>
        </p:spPr>
        <p:txBody>
          <a:bodyPr/>
          <a:lstStyle/>
          <a:p>
            <a:endParaRPr lang="cs-CZ"/>
          </a:p>
        </p:txBody>
      </p:sp>
      <p:sp>
        <p:nvSpPr>
          <p:cNvPr id="5132" name="Text Box 16"/>
          <p:cNvSpPr txBox="1">
            <a:spLocks noChangeArrowheads="1"/>
          </p:cNvSpPr>
          <p:nvPr/>
        </p:nvSpPr>
        <p:spPr bwMode="auto">
          <a:xfrm>
            <a:off x="6280150" y="2132013"/>
            <a:ext cx="2252663" cy="304800"/>
          </a:xfrm>
          <a:prstGeom prst="rect">
            <a:avLst/>
          </a:prstGeom>
          <a:noFill/>
          <a:ln w="9525">
            <a:noFill/>
            <a:miter lim="800000"/>
            <a:headEnd/>
            <a:tailEnd/>
          </a:ln>
        </p:spPr>
        <p:txBody>
          <a:bodyPr wrap="none">
            <a:spAutoFit/>
          </a:bodyPr>
          <a:lstStyle/>
          <a:p>
            <a:r>
              <a:rPr lang="cs-CZ"/>
              <a:t>Jeden vodič s el. proudem</a:t>
            </a:r>
          </a:p>
        </p:txBody>
      </p:sp>
      <p:sp>
        <p:nvSpPr>
          <p:cNvPr id="5133" name="Text Box 17"/>
          <p:cNvSpPr txBox="1">
            <a:spLocks noChangeArrowheads="1"/>
          </p:cNvSpPr>
          <p:nvPr/>
        </p:nvSpPr>
        <p:spPr bwMode="auto">
          <a:xfrm>
            <a:off x="6351588" y="3571875"/>
            <a:ext cx="2074862" cy="304800"/>
          </a:xfrm>
          <a:prstGeom prst="rect">
            <a:avLst/>
          </a:prstGeom>
          <a:noFill/>
          <a:ln w="9525">
            <a:noFill/>
            <a:miter lim="800000"/>
            <a:headEnd/>
            <a:tailEnd/>
          </a:ln>
        </p:spPr>
        <p:txBody>
          <a:bodyPr wrap="none">
            <a:spAutoFit/>
          </a:bodyPr>
          <a:lstStyle/>
          <a:p>
            <a:r>
              <a:rPr lang="cs-CZ"/>
              <a:t>Tři vodiče s el. proudem</a:t>
            </a:r>
          </a:p>
        </p:txBody>
      </p:sp>
      <p:grpSp>
        <p:nvGrpSpPr>
          <p:cNvPr id="3" name="Group 18"/>
          <p:cNvGrpSpPr>
            <a:grpSpLocks/>
          </p:cNvGrpSpPr>
          <p:nvPr/>
        </p:nvGrpSpPr>
        <p:grpSpPr bwMode="auto">
          <a:xfrm>
            <a:off x="1835150" y="2636838"/>
            <a:ext cx="4019550" cy="1393825"/>
            <a:chOff x="1066" y="572"/>
            <a:chExt cx="2532" cy="878"/>
          </a:xfrm>
        </p:grpSpPr>
        <p:sp>
          <p:nvSpPr>
            <p:cNvPr id="5214" name="Text Box 19"/>
            <p:cNvSpPr txBox="1">
              <a:spLocks noChangeArrowheads="1"/>
            </p:cNvSpPr>
            <p:nvPr/>
          </p:nvSpPr>
          <p:spPr bwMode="auto">
            <a:xfrm>
              <a:off x="1066" y="1162"/>
              <a:ext cx="2532" cy="288"/>
            </a:xfrm>
            <a:prstGeom prst="rect">
              <a:avLst/>
            </a:prstGeom>
            <a:noFill/>
            <a:ln w="9525">
              <a:noFill/>
              <a:miter lim="800000"/>
              <a:headEnd/>
              <a:tailEnd/>
            </a:ln>
          </p:spPr>
          <p:txBody>
            <a:bodyPr wrap="none">
              <a:spAutoFit/>
            </a:bodyPr>
            <a:lstStyle/>
            <a:p>
              <a:r>
                <a:rPr lang="cs-CZ" sz="2400" b="1">
                  <a:solidFill>
                    <a:schemeClr val="accent2"/>
                  </a:solidFill>
                </a:rPr>
                <a:t>+ +  + 	+ +  +	+ +  +	+ +  +	+</a:t>
              </a:r>
            </a:p>
          </p:txBody>
        </p:sp>
        <p:sp>
          <p:nvSpPr>
            <p:cNvPr id="5215" name="Text Box 20"/>
            <p:cNvSpPr txBox="1">
              <a:spLocks noChangeArrowheads="1"/>
            </p:cNvSpPr>
            <p:nvPr/>
          </p:nvSpPr>
          <p:spPr bwMode="auto">
            <a:xfrm>
              <a:off x="1111" y="572"/>
              <a:ext cx="2473" cy="288"/>
            </a:xfrm>
            <a:prstGeom prst="rect">
              <a:avLst/>
            </a:prstGeom>
            <a:noFill/>
            <a:ln w="9525">
              <a:noFill/>
              <a:miter lim="800000"/>
              <a:headEnd/>
              <a:tailEnd/>
            </a:ln>
          </p:spPr>
          <p:txBody>
            <a:bodyPr wrap="none">
              <a:spAutoFit/>
            </a:bodyPr>
            <a:lstStyle/>
            <a:p>
              <a:r>
                <a:rPr lang="cs-CZ" sz="2400" b="1">
                  <a:solidFill>
                    <a:schemeClr val="accent2"/>
                  </a:solidFill>
                </a:rPr>
                <a:t>.  .   .	.  .   .	.  .   .	.  .   .	.</a:t>
              </a:r>
            </a:p>
          </p:txBody>
        </p:sp>
      </p:grpSp>
      <p:grpSp>
        <p:nvGrpSpPr>
          <p:cNvPr id="4" name="Group 21"/>
          <p:cNvGrpSpPr>
            <a:grpSpLocks/>
          </p:cNvGrpSpPr>
          <p:nvPr/>
        </p:nvGrpSpPr>
        <p:grpSpPr bwMode="auto">
          <a:xfrm rot="5400000">
            <a:off x="1943894" y="3537744"/>
            <a:ext cx="2089150" cy="3313112"/>
            <a:chOff x="3651" y="1842"/>
            <a:chExt cx="1905" cy="2087"/>
          </a:xfrm>
        </p:grpSpPr>
        <p:sp>
          <p:nvSpPr>
            <p:cNvPr id="5138" name="Rectangle 22"/>
            <p:cNvSpPr>
              <a:spLocks noChangeArrowheads="1"/>
            </p:cNvSpPr>
            <p:nvPr/>
          </p:nvSpPr>
          <p:spPr bwMode="auto">
            <a:xfrm>
              <a:off x="3923" y="2069"/>
              <a:ext cx="1406" cy="1634"/>
            </a:xfrm>
            <a:prstGeom prst="rect">
              <a:avLst/>
            </a:prstGeom>
            <a:noFill/>
            <a:ln w="9525">
              <a:solidFill>
                <a:schemeClr val="tx1"/>
              </a:solidFill>
              <a:miter lim="800000"/>
              <a:headEnd/>
              <a:tailEnd/>
            </a:ln>
          </p:spPr>
          <p:txBody>
            <a:bodyPr wrap="none" anchor="ctr"/>
            <a:lstStyle/>
            <a:p>
              <a:endParaRPr lang="cs-CZ"/>
            </a:p>
          </p:txBody>
        </p:sp>
        <p:sp>
          <p:nvSpPr>
            <p:cNvPr id="5139" name="Rectangle 23"/>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5" name="Group 24"/>
            <p:cNvGrpSpPr>
              <a:grpSpLocks/>
            </p:cNvGrpSpPr>
            <p:nvPr/>
          </p:nvGrpSpPr>
          <p:grpSpPr bwMode="auto">
            <a:xfrm>
              <a:off x="5012" y="2251"/>
              <a:ext cx="318" cy="182"/>
              <a:chOff x="3923" y="2251"/>
              <a:chExt cx="318" cy="182"/>
            </a:xfrm>
          </p:grpSpPr>
          <p:sp>
            <p:nvSpPr>
              <p:cNvPr id="5210" name="Rectangle 25"/>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6" name="Group 26"/>
              <p:cNvGrpSpPr>
                <a:grpSpLocks/>
              </p:cNvGrpSpPr>
              <p:nvPr/>
            </p:nvGrpSpPr>
            <p:grpSpPr bwMode="auto">
              <a:xfrm>
                <a:off x="4059" y="2296"/>
                <a:ext cx="91" cy="91"/>
                <a:chOff x="3288" y="3203"/>
                <a:chExt cx="91" cy="91"/>
              </a:xfrm>
            </p:grpSpPr>
            <p:sp>
              <p:nvSpPr>
                <p:cNvPr id="5212" name="Line 27"/>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5213" name="Line 28"/>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7" name="Group 29"/>
            <p:cNvGrpSpPr>
              <a:grpSpLocks/>
            </p:cNvGrpSpPr>
            <p:nvPr/>
          </p:nvGrpSpPr>
          <p:grpSpPr bwMode="auto">
            <a:xfrm>
              <a:off x="5148" y="2115"/>
              <a:ext cx="91" cy="91"/>
              <a:chOff x="3288" y="3203"/>
              <a:chExt cx="91" cy="91"/>
            </a:xfrm>
          </p:grpSpPr>
          <p:sp>
            <p:nvSpPr>
              <p:cNvPr id="5208" name="Line 30"/>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5209" name="Line 31"/>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nvGrpSpPr>
            <p:cNvPr id="8" name="Group 32"/>
            <p:cNvGrpSpPr>
              <a:grpSpLocks/>
            </p:cNvGrpSpPr>
            <p:nvPr/>
          </p:nvGrpSpPr>
          <p:grpSpPr bwMode="auto">
            <a:xfrm>
              <a:off x="5012" y="2432"/>
              <a:ext cx="318" cy="182"/>
              <a:chOff x="3923" y="2251"/>
              <a:chExt cx="318" cy="182"/>
            </a:xfrm>
          </p:grpSpPr>
          <p:sp>
            <p:nvSpPr>
              <p:cNvPr id="5204" name="Rectangle 33"/>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9" name="Group 34"/>
              <p:cNvGrpSpPr>
                <a:grpSpLocks/>
              </p:cNvGrpSpPr>
              <p:nvPr/>
            </p:nvGrpSpPr>
            <p:grpSpPr bwMode="auto">
              <a:xfrm>
                <a:off x="4059" y="2296"/>
                <a:ext cx="91" cy="91"/>
                <a:chOff x="3288" y="3203"/>
                <a:chExt cx="91" cy="91"/>
              </a:xfrm>
            </p:grpSpPr>
            <p:sp>
              <p:nvSpPr>
                <p:cNvPr id="5206" name="Line 35"/>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5207" name="Line 36"/>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0" name="Group 37"/>
            <p:cNvGrpSpPr>
              <a:grpSpLocks/>
            </p:cNvGrpSpPr>
            <p:nvPr/>
          </p:nvGrpSpPr>
          <p:grpSpPr bwMode="auto">
            <a:xfrm>
              <a:off x="5012" y="2614"/>
              <a:ext cx="318" cy="182"/>
              <a:chOff x="3923" y="2251"/>
              <a:chExt cx="318" cy="182"/>
            </a:xfrm>
          </p:grpSpPr>
          <p:sp>
            <p:nvSpPr>
              <p:cNvPr id="5200" name="Rectangle 38"/>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1" name="Group 39"/>
              <p:cNvGrpSpPr>
                <a:grpSpLocks/>
              </p:cNvGrpSpPr>
              <p:nvPr/>
            </p:nvGrpSpPr>
            <p:grpSpPr bwMode="auto">
              <a:xfrm>
                <a:off x="4059" y="2296"/>
                <a:ext cx="91" cy="91"/>
                <a:chOff x="3288" y="3203"/>
                <a:chExt cx="91" cy="91"/>
              </a:xfrm>
            </p:grpSpPr>
            <p:sp>
              <p:nvSpPr>
                <p:cNvPr id="5202" name="Line 40"/>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5203" name="Line 41"/>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2" name="Group 42"/>
            <p:cNvGrpSpPr>
              <a:grpSpLocks/>
            </p:cNvGrpSpPr>
            <p:nvPr/>
          </p:nvGrpSpPr>
          <p:grpSpPr bwMode="auto">
            <a:xfrm>
              <a:off x="5012" y="2795"/>
              <a:ext cx="318" cy="182"/>
              <a:chOff x="3923" y="2251"/>
              <a:chExt cx="318" cy="182"/>
            </a:xfrm>
          </p:grpSpPr>
          <p:sp>
            <p:nvSpPr>
              <p:cNvPr id="5196" name="Rectangle 43"/>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3" name="Group 44"/>
              <p:cNvGrpSpPr>
                <a:grpSpLocks/>
              </p:cNvGrpSpPr>
              <p:nvPr/>
            </p:nvGrpSpPr>
            <p:grpSpPr bwMode="auto">
              <a:xfrm>
                <a:off x="4059" y="2296"/>
                <a:ext cx="91" cy="91"/>
                <a:chOff x="3288" y="3203"/>
                <a:chExt cx="91" cy="91"/>
              </a:xfrm>
            </p:grpSpPr>
            <p:sp>
              <p:nvSpPr>
                <p:cNvPr id="5198" name="Line 45"/>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5199" name="Line 46"/>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4" name="Group 47"/>
            <p:cNvGrpSpPr>
              <a:grpSpLocks/>
            </p:cNvGrpSpPr>
            <p:nvPr/>
          </p:nvGrpSpPr>
          <p:grpSpPr bwMode="auto">
            <a:xfrm>
              <a:off x="5012" y="2976"/>
              <a:ext cx="318" cy="182"/>
              <a:chOff x="3923" y="2251"/>
              <a:chExt cx="318" cy="182"/>
            </a:xfrm>
          </p:grpSpPr>
          <p:sp>
            <p:nvSpPr>
              <p:cNvPr id="5192" name="Rectangle 48"/>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5" name="Group 49"/>
              <p:cNvGrpSpPr>
                <a:grpSpLocks/>
              </p:cNvGrpSpPr>
              <p:nvPr/>
            </p:nvGrpSpPr>
            <p:grpSpPr bwMode="auto">
              <a:xfrm>
                <a:off x="4059" y="2296"/>
                <a:ext cx="91" cy="91"/>
                <a:chOff x="3288" y="3203"/>
                <a:chExt cx="91" cy="91"/>
              </a:xfrm>
            </p:grpSpPr>
            <p:sp>
              <p:nvSpPr>
                <p:cNvPr id="5194" name="Line 50"/>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5195" name="Line 51"/>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6" name="Group 52"/>
            <p:cNvGrpSpPr>
              <a:grpSpLocks/>
            </p:cNvGrpSpPr>
            <p:nvPr/>
          </p:nvGrpSpPr>
          <p:grpSpPr bwMode="auto">
            <a:xfrm>
              <a:off x="5012" y="3158"/>
              <a:ext cx="318" cy="182"/>
              <a:chOff x="3923" y="2251"/>
              <a:chExt cx="318" cy="182"/>
            </a:xfrm>
          </p:grpSpPr>
          <p:sp>
            <p:nvSpPr>
              <p:cNvPr id="5188" name="Rectangle 53"/>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7" name="Group 54"/>
              <p:cNvGrpSpPr>
                <a:grpSpLocks/>
              </p:cNvGrpSpPr>
              <p:nvPr/>
            </p:nvGrpSpPr>
            <p:grpSpPr bwMode="auto">
              <a:xfrm>
                <a:off x="4059" y="2296"/>
                <a:ext cx="91" cy="91"/>
                <a:chOff x="3288" y="3203"/>
                <a:chExt cx="91" cy="91"/>
              </a:xfrm>
            </p:grpSpPr>
            <p:sp>
              <p:nvSpPr>
                <p:cNvPr id="5190" name="Line 55"/>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5191" name="Line 56"/>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8" name="Group 57"/>
            <p:cNvGrpSpPr>
              <a:grpSpLocks/>
            </p:cNvGrpSpPr>
            <p:nvPr/>
          </p:nvGrpSpPr>
          <p:grpSpPr bwMode="auto">
            <a:xfrm>
              <a:off x="5012" y="3339"/>
              <a:ext cx="318" cy="182"/>
              <a:chOff x="3923" y="2251"/>
              <a:chExt cx="318" cy="182"/>
            </a:xfrm>
          </p:grpSpPr>
          <p:sp>
            <p:nvSpPr>
              <p:cNvPr id="5184" name="Rectangle 58"/>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9" name="Group 59"/>
              <p:cNvGrpSpPr>
                <a:grpSpLocks/>
              </p:cNvGrpSpPr>
              <p:nvPr/>
            </p:nvGrpSpPr>
            <p:grpSpPr bwMode="auto">
              <a:xfrm>
                <a:off x="4059" y="2296"/>
                <a:ext cx="91" cy="91"/>
                <a:chOff x="3288" y="3203"/>
                <a:chExt cx="91" cy="91"/>
              </a:xfrm>
            </p:grpSpPr>
            <p:sp>
              <p:nvSpPr>
                <p:cNvPr id="5186" name="Line 60"/>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5187" name="Line 61"/>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20" name="Group 62"/>
            <p:cNvGrpSpPr>
              <a:grpSpLocks/>
            </p:cNvGrpSpPr>
            <p:nvPr/>
          </p:nvGrpSpPr>
          <p:grpSpPr bwMode="auto">
            <a:xfrm>
              <a:off x="5012" y="3521"/>
              <a:ext cx="318" cy="182"/>
              <a:chOff x="3923" y="2251"/>
              <a:chExt cx="318" cy="182"/>
            </a:xfrm>
          </p:grpSpPr>
          <p:sp>
            <p:nvSpPr>
              <p:cNvPr id="5180" name="Rectangle 63"/>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21" name="Group 64"/>
              <p:cNvGrpSpPr>
                <a:grpSpLocks/>
              </p:cNvGrpSpPr>
              <p:nvPr/>
            </p:nvGrpSpPr>
            <p:grpSpPr bwMode="auto">
              <a:xfrm>
                <a:off x="4059" y="2296"/>
                <a:ext cx="91" cy="91"/>
                <a:chOff x="3288" y="3203"/>
                <a:chExt cx="91" cy="91"/>
              </a:xfrm>
            </p:grpSpPr>
            <p:sp>
              <p:nvSpPr>
                <p:cNvPr id="5182" name="Line 65"/>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5183" name="Line 66"/>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22" name="Group 67"/>
            <p:cNvGrpSpPr>
              <a:grpSpLocks/>
            </p:cNvGrpSpPr>
            <p:nvPr/>
          </p:nvGrpSpPr>
          <p:grpSpPr bwMode="auto">
            <a:xfrm>
              <a:off x="3923" y="2069"/>
              <a:ext cx="318" cy="182"/>
              <a:chOff x="5012" y="2069"/>
              <a:chExt cx="318" cy="182"/>
            </a:xfrm>
          </p:grpSpPr>
          <p:sp>
            <p:nvSpPr>
              <p:cNvPr id="5178" name="Rectangle 68"/>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5179" name="Oval 69"/>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23" name="Group 70"/>
            <p:cNvGrpSpPr>
              <a:grpSpLocks/>
            </p:cNvGrpSpPr>
            <p:nvPr/>
          </p:nvGrpSpPr>
          <p:grpSpPr bwMode="auto">
            <a:xfrm>
              <a:off x="3923" y="2251"/>
              <a:ext cx="318" cy="182"/>
              <a:chOff x="5012" y="2069"/>
              <a:chExt cx="318" cy="182"/>
            </a:xfrm>
          </p:grpSpPr>
          <p:sp>
            <p:nvSpPr>
              <p:cNvPr id="5176" name="Rectangle 71"/>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5177" name="Oval 72"/>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24" name="Group 73"/>
            <p:cNvGrpSpPr>
              <a:grpSpLocks/>
            </p:cNvGrpSpPr>
            <p:nvPr/>
          </p:nvGrpSpPr>
          <p:grpSpPr bwMode="auto">
            <a:xfrm>
              <a:off x="3923" y="2432"/>
              <a:ext cx="318" cy="182"/>
              <a:chOff x="5012" y="2069"/>
              <a:chExt cx="318" cy="182"/>
            </a:xfrm>
          </p:grpSpPr>
          <p:sp>
            <p:nvSpPr>
              <p:cNvPr id="5174" name="Rectangle 74"/>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5175" name="Oval 75"/>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25" name="Group 76"/>
            <p:cNvGrpSpPr>
              <a:grpSpLocks/>
            </p:cNvGrpSpPr>
            <p:nvPr/>
          </p:nvGrpSpPr>
          <p:grpSpPr bwMode="auto">
            <a:xfrm>
              <a:off x="3923" y="2614"/>
              <a:ext cx="318" cy="182"/>
              <a:chOff x="5012" y="2069"/>
              <a:chExt cx="318" cy="182"/>
            </a:xfrm>
          </p:grpSpPr>
          <p:sp>
            <p:nvSpPr>
              <p:cNvPr id="5172" name="Rectangle 77"/>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5173" name="Oval 78"/>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26" name="Group 79"/>
            <p:cNvGrpSpPr>
              <a:grpSpLocks/>
            </p:cNvGrpSpPr>
            <p:nvPr/>
          </p:nvGrpSpPr>
          <p:grpSpPr bwMode="auto">
            <a:xfrm>
              <a:off x="3923" y="2795"/>
              <a:ext cx="318" cy="182"/>
              <a:chOff x="5012" y="2069"/>
              <a:chExt cx="318" cy="182"/>
            </a:xfrm>
          </p:grpSpPr>
          <p:sp>
            <p:nvSpPr>
              <p:cNvPr id="5170" name="Rectangle 80"/>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5171" name="Oval 81"/>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27" name="Group 82"/>
            <p:cNvGrpSpPr>
              <a:grpSpLocks/>
            </p:cNvGrpSpPr>
            <p:nvPr/>
          </p:nvGrpSpPr>
          <p:grpSpPr bwMode="auto">
            <a:xfrm>
              <a:off x="3923" y="2976"/>
              <a:ext cx="318" cy="182"/>
              <a:chOff x="5012" y="2069"/>
              <a:chExt cx="318" cy="182"/>
            </a:xfrm>
          </p:grpSpPr>
          <p:sp>
            <p:nvSpPr>
              <p:cNvPr id="5168" name="Rectangle 83"/>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5169" name="Oval 84"/>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28" name="Group 85"/>
            <p:cNvGrpSpPr>
              <a:grpSpLocks/>
            </p:cNvGrpSpPr>
            <p:nvPr/>
          </p:nvGrpSpPr>
          <p:grpSpPr bwMode="auto">
            <a:xfrm>
              <a:off x="3923" y="3339"/>
              <a:ext cx="318" cy="182"/>
              <a:chOff x="5012" y="2069"/>
              <a:chExt cx="318" cy="182"/>
            </a:xfrm>
          </p:grpSpPr>
          <p:sp>
            <p:nvSpPr>
              <p:cNvPr id="5166" name="Rectangle 86"/>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5167" name="Oval 87"/>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29" name="Group 88"/>
            <p:cNvGrpSpPr>
              <a:grpSpLocks/>
            </p:cNvGrpSpPr>
            <p:nvPr/>
          </p:nvGrpSpPr>
          <p:grpSpPr bwMode="auto">
            <a:xfrm>
              <a:off x="3923" y="3521"/>
              <a:ext cx="318" cy="182"/>
              <a:chOff x="5012" y="2069"/>
              <a:chExt cx="318" cy="182"/>
            </a:xfrm>
          </p:grpSpPr>
          <p:sp>
            <p:nvSpPr>
              <p:cNvPr id="5164" name="Rectangle 89"/>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5165" name="Oval 90"/>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30" name="Group 91"/>
            <p:cNvGrpSpPr>
              <a:grpSpLocks/>
            </p:cNvGrpSpPr>
            <p:nvPr/>
          </p:nvGrpSpPr>
          <p:grpSpPr bwMode="auto">
            <a:xfrm>
              <a:off x="3923" y="3158"/>
              <a:ext cx="318" cy="182"/>
              <a:chOff x="5012" y="2069"/>
              <a:chExt cx="318" cy="182"/>
            </a:xfrm>
          </p:grpSpPr>
          <p:sp>
            <p:nvSpPr>
              <p:cNvPr id="5162" name="Rectangle 92"/>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5163" name="Oval 93"/>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sp>
          <p:nvSpPr>
            <p:cNvPr id="5158" name="Oval 94"/>
            <p:cNvSpPr>
              <a:spLocks noChangeArrowheads="1"/>
            </p:cNvSpPr>
            <p:nvPr/>
          </p:nvSpPr>
          <p:spPr bwMode="auto">
            <a:xfrm>
              <a:off x="3651" y="1842"/>
              <a:ext cx="816" cy="2087"/>
            </a:xfrm>
            <a:prstGeom prst="ellipse">
              <a:avLst/>
            </a:prstGeom>
            <a:noFill/>
            <a:ln w="9525">
              <a:solidFill>
                <a:schemeClr val="tx1"/>
              </a:solidFill>
              <a:round/>
              <a:headEnd/>
              <a:tailEnd/>
            </a:ln>
          </p:spPr>
          <p:txBody>
            <a:bodyPr wrap="none" anchor="ctr"/>
            <a:lstStyle/>
            <a:p>
              <a:endParaRPr lang="cs-CZ"/>
            </a:p>
          </p:txBody>
        </p:sp>
        <p:sp>
          <p:nvSpPr>
            <p:cNvPr id="5159" name="Oval 95"/>
            <p:cNvSpPr>
              <a:spLocks noChangeArrowheads="1"/>
            </p:cNvSpPr>
            <p:nvPr/>
          </p:nvSpPr>
          <p:spPr bwMode="auto">
            <a:xfrm>
              <a:off x="4740" y="1842"/>
              <a:ext cx="816" cy="2087"/>
            </a:xfrm>
            <a:prstGeom prst="ellipse">
              <a:avLst/>
            </a:prstGeom>
            <a:noFill/>
            <a:ln w="9525">
              <a:solidFill>
                <a:schemeClr val="tx1"/>
              </a:solidFill>
              <a:round/>
              <a:headEnd/>
              <a:tailEnd/>
            </a:ln>
          </p:spPr>
          <p:txBody>
            <a:bodyPr wrap="none" anchor="ctr"/>
            <a:lstStyle/>
            <a:p>
              <a:endParaRPr lang="cs-CZ"/>
            </a:p>
          </p:txBody>
        </p:sp>
        <p:sp>
          <p:nvSpPr>
            <p:cNvPr id="5160" name="Line 96"/>
            <p:cNvSpPr>
              <a:spLocks noChangeShapeType="1"/>
            </p:cNvSpPr>
            <p:nvPr/>
          </p:nvSpPr>
          <p:spPr bwMode="auto">
            <a:xfrm flipH="1" flipV="1">
              <a:off x="4195" y="1888"/>
              <a:ext cx="91" cy="136"/>
            </a:xfrm>
            <a:prstGeom prst="line">
              <a:avLst/>
            </a:prstGeom>
            <a:noFill/>
            <a:ln w="9525">
              <a:solidFill>
                <a:schemeClr val="tx1"/>
              </a:solidFill>
              <a:round/>
              <a:headEnd/>
              <a:tailEnd type="triangle" w="med" len="med"/>
            </a:ln>
          </p:spPr>
          <p:txBody>
            <a:bodyPr/>
            <a:lstStyle/>
            <a:p>
              <a:endParaRPr lang="cs-CZ"/>
            </a:p>
          </p:txBody>
        </p:sp>
        <p:sp>
          <p:nvSpPr>
            <p:cNvPr id="5161" name="Line 97"/>
            <p:cNvSpPr>
              <a:spLocks noChangeShapeType="1"/>
            </p:cNvSpPr>
            <p:nvPr/>
          </p:nvSpPr>
          <p:spPr bwMode="auto">
            <a:xfrm flipV="1">
              <a:off x="4876" y="1888"/>
              <a:ext cx="136" cy="181"/>
            </a:xfrm>
            <a:prstGeom prst="line">
              <a:avLst/>
            </a:prstGeom>
            <a:noFill/>
            <a:ln w="9525">
              <a:solidFill>
                <a:schemeClr val="tx1"/>
              </a:solidFill>
              <a:round/>
              <a:headEnd/>
              <a:tailEnd type="triangle" w="med" len="med"/>
            </a:ln>
          </p:spPr>
          <p:txBody>
            <a:bodyPr/>
            <a:lstStyle/>
            <a:p>
              <a:endParaRPr lang="cs-CZ"/>
            </a:p>
          </p:txBody>
        </p:sp>
      </p:grpSp>
      <p:sp>
        <p:nvSpPr>
          <p:cNvPr id="5218" name="Text Box 98"/>
          <p:cNvSpPr txBox="1">
            <a:spLocks noChangeArrowheads="1"/>
          </p:cNvSpPr>
          <p:nvPr/>
        </p:nvSpPr>
        <p:spPr bwMode="auto">
          <a:xfrm>
            <a:off x="5076824" y="4221162"/>
            <a:ext cx="3599631" cy="2308324"/>
          </a:xfrm>
          <a:prstGeom prst="rect">
            <a:avLst/>
          </a:prstGeom>
          <a:solidFill>
            <a:srgbClr val="FAFAA4"/>
          </a:solidFill>
          <a:ln w="9525">
            <a:noFill/>
            <a:miter lim="800000"/>
            <a:headEnd/>
            <a:tailEnd/>
          </a:ln>
        </p:spPr>
        <p:txBody>
          <a:bodyPr wrap="square">
            <a:spAutoFit/>
          </a:bodyPr>
          <a:lstStyle/>
          <a:p>
            <a:r>
              <a:rPr lang="cs-CZ" sz="1600" b="1" dirty="0"/>
              <a:t>Obdobný efekt jako svazek vodičů s proudem udělá jeden vodič upravený do tvaru cívky.</a:t>
            </a:r>
          </a:p>
          <a:p>
            <a:r>
              <a:rPr lang="cs-CZ" sz="1600" dirty="0"/>
              <a:t>Účinky magnetického pole se dají zvětšit následujícím způsobem:</a:t>
            </a:r>
          </a:p>
          <a:p>
            <a:pPr>
              <a:buFontTx/>
              <a:buChar char="•"/>
            </a:pPr>
            <a:r>
              <a:rPr lang="cs-CZ" sz="1600" dirty="0"/>
              <a:t>Zvětšením velikosti el. proudu</a:t>
            </a:r>
          </a:p>
          <a:p>
            <a:pPr>
              <a:buFontTx/>
              <a:buChar char="•"/>
            </a:pPr>
            <a:r>
              <a:rPr lang="cs-CZ" sz="1600" dirty="0"/>
              <a:t>Zvýšením počtu závitů cívky</a:t>
            </a:r>
          </a:p>
          <a:p>
            <a:pPr>
              <a:buFontTx/>
              <a:buChar char="•"/>
            </a:pPr>
            <a:r>
              <a:rPr lang="cs-CZ" sz="1600" dirty="0"/>
              <a:t>Změnou prostředí uvnitř </a:t>
            </a:r>
            <a:r>
              <a:rPr lang="cs-CZ" sz="1600" dirty="0" smtClean="0"/>
              <a:t>cívky </a:t>
            </a:r>
            <a:r>
              <a:rPr lang="cs-CZ" sz="1600" dirty="0"/>
              <a:t>– vložením např. železného jádra</a:t>
            </a:r>
          </a:p>
        </p:txBody>
      </p:sp>
      <p:sp>
        <p:nvSpPr>
          <p:cNvPr id="5220" name="Line 100"/>
          <p:cNvSpPr>
            <a:spLocks noChangeShapeType="1"/>
          </p:cNvSpPr>
          <p:nvPr/>
        </p:nvSpPr>
        <p:spPr bwMode="auto">
          <a:xfrm>
            <a:off x="1331913" y="5157788"/>
            <a:ext cx="3240087" cy="0"/>
          </a:xfrm>
          <a:prstGeom prst="line">
            <a:avLst/>
          </a:prstGeom>
          <a:noFill/>
          <a:ln w="9525">
            <a:solidFill>
              <a:schemeClr val="tx1"/>
            </a:solidFill>
            <a:round/>
            <a:headEnd/>
            <a:tailEnd type="triangle" w="med" len="med"/>
          </a:ln>
        </p:spPr>
        <p:txBody>
          <a:bodyPr/>
          <a:lstStyle/>
          <a:p>
            <a:endParaRPr lang="cs-CZ"/>
          </a:p>
        </p:txBody>
      </p:sp>
      <p:sp>
        <p:nvSpPr>
          <p:cNvPr id="98" name="Obdélník 97"/>
          <p:cNvSpPr/>
          <p:nvPr/>
        </p:nvSpPr>
        <p:spPr>
          <a:xfrm>
            <a:off x="4788024" y="4149080"/>
            <a:ext cx="4176464" cy="252028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mj-lt"/>
              <a:buAutoNum type="arabicPeriod"/>
            </a:pPr>
            <a:r>
              <a:rPr lang="cs-CZ" dirty="0" smtClean="0"/>
              <a:t>Do pracovního listu napište všechny možnosti, které poskytuje cívka </a:t>
            </a:r>
            <a:r>
              <a:rPr lang="cs-CZ" dirty="0" smtClean="0"/>
              <a:t>                     pro </a:t>
            </a:r>
            <a:r>
              <a:rPr lang="cs-CZ" dirty="0" smtClean="0"/>
              <a:t>zvětšení magnetického pole</a:t>
            </a:r>
          </a:p>
          <a:p>
            <a:pPr marL="342900" indent="-342900">
              <a:buFont typeface="+mj-lt"/>
              <a:buAutoNum type="arabicPeriod"/>
            </a:pPr>
            <a:r>
              <a:rPr lang="cs-CZ" dirty="0" smtClean="0"/>
              <a:t>Jak se dá zvětšení magnetického pole graficky vyjádřit?</a:t>
            </a:r>
          </a:p>
          <a:p>
            <a:pPr marL="342900" indent="-342900">
              <a:buFont typeface="+mj-lt"/>
              <a:buAutoNum type="arabicPeriod"/>
            </a:pPr>
            <a:r>
              <a:rPr lang="cs-CZ" dirty="0" smtClean="0"/>
              <a:t>Překreslete cívku a graficky znázorněte toto zvětšené magnetické pole.</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98"/>
                                        </p:tgtEl>
                                        <p:attrNameLst>
                                          <p:attrName>style.visibility</p:attrName>
                                        </p:attrNameLst>
                                      </p:cBhvr>
                                      <p:to>
                                        <p:strVal val="visible"/>
                                      </p:to>
                                    </p:set>
                                    <p:animEffect transition="in" filter="blinds(horizontal)">
                                      <p:cBhvr>
                                        <p:cTn id="12" dur="500"/>
                                        <p:tgtEl>
                                          <p:spTgt spid="98"/>
                                        </p:tgtEl>
                                      </p:cBhvr>
                                    </p:animEffect>
                                  </p:childTnLst>
                                  <p:subTnLst>
                                    <p:set>
                                      <p:cBhvr override="childStyle">
                                        <p:cTn dur="1" fill="hold" display="0" masterRel="nextClick" afterEffect="1"/>
                                        <p:tgtEl>
                                          <p:spTgt spid="98"/>
                                        </p:tgtEl>
                                        <p:attrNameLst>
                                          <p:attrName>style.visibility</p:attrName>
                                        </p:attrNameLst>
                                      </p:cBhvr>
                                      <p:to>
                                        <p:strVal val="hidden"/>
                                      </p:to>
                                    </p:set>
                                  </p:sub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218"/>
                                        </p:tgtEl>
                                        <p:attrNameLst>
                                          <p:attrName>style.visibility</p:attrName>
                                        </p:attrNameLst>
                                      </p:cBhvr>
                                      <p:to>
                                        <p:strVal val="visible"/>
                                      </p:to>
                                    </p:set>
                                    <p:anim calcmode="lin" valueType="num">
                                      <p:cBhvr additive="base">
                                        <p:cTn id="17" dur="500" fill="hold"/>
                                        <p:tgtEl>
                                          <p:spTgt spid="5218"/>
                                        </p:tgtEl>
                                        <p:attrNameLst>
                                          <p:attrName>ppt_x</p:attrName>
                                        </p:attrNameLst>
                                      </p:cBhvr>
                                      <p:tavLst>
                                        <p:tav tm="0">
                                          <p:val>
                                            <p:strVal val="#ppt_x"/>
                                          </p:val>
                                        </p:tav>
                                        <p:tav tm="100000">
                                          <p:val>
                                            <p:strVal val="#ppt_x"/>
                                          </p:val>
                                        </p:tav>
                                      </p:tavLst>
                                    </p:anim>
                                    <p:anim calcmode="lin" valueType="num">
                                      <p:cBhvr additive="base">
                                        <p:cTn id="18" dur="500" fill="hold"/>
                                        <p:tgtEl>
                                          <p:spTgt spid="5218"/>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5219"/>
                                        </p:tgtEl>
                                        <p:attrNameLst>
                                          <p:attrName>style.visibility</p:attrName>
                                        </p:attrNameLst>
                                      </p:cBhvr>
                                      <p:to>
                                        <p:strVal val="visible"/>
                                      </p:to>
                                    </p:set>
                                    <p:anim calcmode="lin" valueType="num">
                                      <p:cBhvr additive="base">
                                        <p:cTn id="23" dur="500" fill="hold"/>
                                        <p:tgtEl>
                                          <p:spTgt spid="5219"/>
                                        </p:tgtEl>
                                        <p:attrNameLst>
                                          <p:attrName>ppt_x</p:attrName>
                                        </p:attrNameLst>
                                      </p:cBhvr>
                                      <p:tavLst>
                                        <p:tav tm="0">
                                          <p:val>
                                            <p:strVal val="0-#ppt_w/2"/>
                                          </p:val>
                                        </p:tav>
                                        <p:tav tm="100000">
                                          <p:val>
                                            <p:strVal val="#ppt_x"/>
                                          </p:val>
                                        </p:tav>
                                      </p:tavLst>
                                    </p:anim>
                                    <p:anim calcmode="lin" valueType="num">
                                      <p:cBhvr additive="base">
                                        <p:cTn id="24" dur="500" fill="hold"/>
                                        <p:tgtEl>
                                          <p:spTgt spid="5219"/>
                                        </p:tgtEl>
                                        <p:attrNameLst>
                                          <p:attrName>ppt_y</p:attrName>
                                        </p:attrNameLst>
                                      </p:cBhvr>
                                      <p:tavLst>
                                        <p:tav tm="0">
                                          <p:val>
                                            <p:strVal val="#ppt_y"/>
                                          </p:val>
                                        </p:tav>
                                        <p:tav tm="100000">
                                          <p:val>
                                            <p:strVal val="#ppt_y"/>
                                          </p:val>
                                        </p:tav>
                                      </p:tavLst>
                                    </p:anim>
                                  </p:childTnLst>
                                </p:cTn>
                              </p:par>
                            </p:childTnLst>
                          </p:cTn>
                        </p:par>
                        <p:par>
                          <p:cTn id="25" fill="hold">
                            <p:stCondLst>
                              <p:cond delay="500"/>
                            </p:stCondLst>
                            <p:childTnLst>
                              <p:par>
                                <p:cTn id="26" presetID="2" presetClass="entr" presetSubtype="8" fill="hold" grpId="0" nodeType="afterEffect">
                                  <p:stCondLst>
                                    <p:cond delay="0"/>
                                  </p:stCondLst>
                                  <p:childTnLst>
                                    <p:set>
                                      <p:cBhvr>
                                        <p:cTn id="27" dur="1" fill="hold">
                                          <p:stCondLst>
                                            <p:cond delay="0"/>
                                          </p:stCondLst>
                                        </p:cTn>
                                        <p:tgtEl>
                                          <p:spTgt spid="5220"/>
                                        </p:tgtEl>
                                        <p:attrNameLst>
                                          <p:attrName>style.visibility</p:attrName>
                                        </p:attrNameLst>
                                      </p:cBhvr>
                                      <p:to>
                                        <p:strVal val="visible"/>
                                      </p:to>
                                    </p:set>
                                    <p:anim calcmode="lin" valueType="num">
                                      <p:cBhvr additive="base">
                                        <p:cTn id="28" dur="500" fill="hold"/>
                                        <p:tgtEl>
                                          <p:spTgt spid="5220"/>
                                        </p:tgtEl>
                                        <p:attrNameLst>
                                          <p:attrName>ppt_x</p:attrName>
                                        </p:attrNameLst>
                                      </p:cBhvr>
                                      <p:tavLst>
                                        <p:tav tm="0">
                                          <p:val>
                                            <p:strVal val="0-#ppt_w/2"/>
                                          </p:val>
                                        </p:tav>
                                        <p:tav tm="100000">
                                          <p:val>
                                            <p:strVal val="#ppt_x"/>
                                          </p:val>
                                        </p:tav>
                                      </p:tavLst>
                                    </p:anim>
                                    <p:anim calcmode="lin" valueType="num">
                                      <p:cBhvr additive="base">
                                        <p:cTn id="29" dur="500" fill="hold"/>
                                        <p:tgtEl>
                                          <p:spTgt spid="522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19" grpId="0" animBg="1"/>
      <p:bldP spid="5218" grpId="0" animBg="1"/>
      <p:bldP spid="5220" grpId="0" animBg="1"/>
      <p:bldP spid="9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5" name="AutoShape 103"/>
          <p:cNvSpPr>
            <a:spLocks noChangeArrowheads="1"/>
          </p:cNvSpPr>
          <p:nvPr/>
        </p:nvSpPr>
        <p:spPr bwMode="auto">
          <a:xfrm>
            <a:off x="3779838" y="3644900"/>
            <a:ext cx="1584250" cy="503238"/>
          </a:xfrm>
          <a:prstGeom prst="wedgeEllipseCallout">
            <a:avLst>
              <a:gd name="adj1" fmla="val -193971"/>
              <a:gd name="adj2" fmla="val -167569"/>
            </a:avLst>
          </a:prstGeom>
          <a:solidFill>
            <a:srgbClr val="FFCC66"/>
          </a:solidFill>
          <a:ln w="9525">
            <a:solidFill>
              <a:schemeClr val="tx1"/>
            </a:solidFill>
            <a:miter lim="800000"/>
            <a:headEnd/>
            <a:tailEnd/>
          </a:ln>
        </p:spPr>
        <p:txBody>
          <a:bodyPr/>
          <a:lstStyle/>
          <a:p>
            <a:pPr algn="ctr"/>
            <a:r>
              <a:rPr lang="cs-CZ" b="1" i="1"/>
              <a:t>solenoid</a:t>
            </a:r>
          </a:p>
        </p:txBody>
      </p:sp>
      <p:sp>
        <p:nvSpPr>
          <p:cNvPr id="8274" name="Rectangle 82"/>
          <p:cNvSpPr>
            <a:spLocks noChangeArrowheads="1"/>
          </p:cNvSpPr>
          <p:nvPr/>
        </p:nvSpPr>
        <p:spPr bwMode="auto">
          <a:xfrm>
            <a:off x="1042988" y="1916113"/>
            <a:ext cx="2447925" cy="720725"/>
          </a:xfrm>
          <a:prstGeom prst="rect">
            <a:avLst/>
          </a:prstGeom>
          <a:gradFill rotWithShape="1">
            <a:gsLst>
              <a:gs pos="0">
                <a:srgbClr val="FF9900"/>
              </a:gs>
              <a:gs pos="50000">
                <a:srgbClr val="764700"/>
              </a:gs>
              <a:gs pos="100000">
                <a:srgbClr val="FF9900"/>
              </a:gs>
            </a:gsLst>
            <a:lin ang="5400000" scaled="1"/>
          </a:gradFill>
          <a:ln w="9525">
            <a:noFill/>
            <a:miter lim="800000"/>
            <a:headEnd/>
            <a:tailEnd/>
          </a:ln>
        </p:spPr>
        <p:txBody>
          <a:bodyPr wrap="none" anchor="ctr"/>
          <a:lstStyle/>
          <a:p>
            <a:endParaRPr lang="cs-CZ"/>
          </a:p>
        </p:txBody>
      </p:sp>
      <p:grpSp>
        <p:nvGrpSpPr>
          <p:cNvPr id="2" name="Group 4"/>
          <p:cNvGrpSpPr>
            <a:grpSpLocks/>
          </p:cNvGrpSpPr>
          <p:nvPr/>
        </p:nvGrpSpPr>
        <p:grpSpPr bwMode="auto">
          <a:xfrm rot="5400000">
            <a:off x="1223169" y="584994"/>
            <a:ext cx="2089150" cy="3313112"/>
            <a:chOff x="3651" y="1842"/>
            <a:chExt cx="1905" cy="2087"/>
          </a:xfrm>
        </p:grpSpPr>
        <p:sp>
          <p:nvSpPr>
            <p:cNvPr id="6174" name="Rectangle 5"/>
            <p:cNvSpPr>
              <a:spLocks noChangeArrowheads="1"/>
            </p:cNvSpPr>
            <p:nvPr/>
          </p:nvSpPr>
          <p:spPr bwMode="auto">
            <a:xfrm>
              <a:off x="3923" y="2069"/>
              <a:ext cx="1406" cy="1634"/>
            </a:xfrm>
            <a:prstGeom prst="rect">
              <a:avLst/>
            </a:prstGeom>
            <a:noFill/>
            <a:ln w="9525">
              <a:solidFill>
                <a:schemeClr val="tx1"/>
              </a:solidFill>
              <a:miter lim="800000"/>
              <a:headEnd/>
              <a:tailEnd/>
            </a:ln>
          </p:spPr>
          <p:txBody>
            <a:bodyPr wrap="none" anchor="ctr"/>
            <a:lstStyle/>
            <a:p>
              <a:endParaRPr lang="cs-CZ"/>
            </a:p>
          </p:txBody>
        </p:sp>
        <p:sp>
          <p:nvSpPr>
            <p:cNvPr id="6175" name="Rectangle 6"/>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3" name="Group 7"/>
            <p:cNvGrpSpPr>
              <a:grpSpLocks/>
            </p:cNvGrpSpPr>
            <p:nvPr/>
          </p:nvGrpSpPr>
          <p:grpSpPr bwMode="auto">
            <a:xfrm>
              <a:off x="5012" y="2251"/>
              <a:ext cx="318" cy="182"/>
              <a:chOff x="3923" y="2251"/>
              <a:chExt cx="318" cy="182"/>
            </a:xfrm>
          </p:grpSpPr>
          <p:sp>
            <p:nvSpPr>
              <p:cNvPr id="6246" name="Rectangle 8"/>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4" name="Group 9"/>
              <p:cNvGrpSpPr>
                <a:grpSpLocks/>
              </p:cNvGrpSpPr>
              <p:nvPr/>
            </p:nvGrpSpPr>
            <p:grpSpPr bwMode="auto">
              <a:xfrm>
                <a:off x="4059" y="2296"/>
                <a:ext cx="91" cy="91"/>
                <a:chOff x="3288" y="3203"/>
                <a:chExt cx="91" cy="91"/>
              </a:xfrm>
            </p:grpSpPr>
            <p:sp>
              <p:nvSpPr>
                <p:cNvPr id="6248" name="Line 10"/>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6249" name="Line 11"/>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5" name="Group 12"/>
            <p:cNvGrpSpPr>
              <a:grpSpLocks/>
            </p:cNvGrpSpPr>
            <p:nvPr/>
          </p:nvGrpSpPr>
          <p:grpSpPr bwMode="auto">
            <a:xfrm>
              <a:off x="5148" y="2115"/>
              <a:ext cx="91" cy="91"/>
              <a:chOff x="3288" y="3203"/>
              <a:chExt cx="91" cy="91"/>
            </a:xfrm>
          </p:grpSpPr>
          <p:sp>
            <p:nvSpPr>
              <p:cNvPr id="6244" name="Line 13"/>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6245" name="Line 14"/>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nvGrpSpPr>
            <p:cNvPr id="6" name="Group 15"/>
            <p:cNvGrpSpPr>
              <a:grpSpLocks/>
            </p:cNvGrpSpPr>
            <p:nvPr/>
          </p:nvGrpSpPr>
          <p:grpSpPr bwMode="auto">
            <a:xfrm>
              <a:off x="5012" y="2432"/>
              <a:ext cx="318" cy="182"/>
              <a:chOff x="3923" y="2251"/>
              <a:chExt cx="318" cy="182"/>
            </a:xfrm>
          </p:grpSpPr>
          <p:sp>
            <p:nvSpPr>
              <p:cNvPr id="6240" name="Rectangle 16"/>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7" name="Group 17"/>
              <p:cNvGrpSpPr>
                <a:grpSpLocks/>
              </p:cNvGrpSpPr>
              <p:nvPr/>
            </p:nvGrpSpPr>
            <p:grpSpPr bwMode="auto">
              <a:xfrm>
                <a:off x="4059" y="2296"/>
                <a:ext cx="91" cy="91"/>
                <a:chOff x="3288" y="3203"/>
                <a:chExt cx="91" cy="91"/>
              </a:xfrm>
            </p:grpSpPr>
            <p:sp>
              <p:nvSpPr>
                <p:cNvPr id="6242" name="Line 18"/>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6243" name="Line 19"/>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8" name="Group 20"/>
            <p:cNvGrpSpPr>
              <a:grpSpLocks/>
            </p:cNvGrpSpPr>
            <p:nvPr/>
          </p:nvGrpSpPr>
          <p:grpSpPr bwMode="auto">
            <a:xfrm>
              <a:off x="5012" y="2614"/>
              <a:ext cx="318" cy="182"/>
              <a:chOff x="3923" y="2251"/>
              <a:chExt cx="318" cy="182"/>
            </a:xfrm>
          </p:grpSpPr>
          <p:sp>
            <p:nvSpPr>
              <p:cNvPr id="6236" name="Rectangle 21"/>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9" name="Group 22"/>
              <p:cNvGrpSpPr>
                <a:grpSpLocks/>
              </p:cNvGrpSpPr>
              <p:nvPr/>
            </p:nvGrpSpPr>
            <p:grpSpPr bwMode="auto">
              <a:xfrm>
                <a:off x="4059" y="2296"/>
                <a:ext cx="91" cy="91"/>
                <a:chOff x="3288" y="3203"/>
                <a:chExt cx="91" cy="91"/>
              </a:xfrm>
            </p:grpSpPr>
            <p:sp>
              <p:nvSpPr>
                <p:cNvPr id="6238" name="Line 23"/>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6239" name="Line 24"/>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0" name="Group 25"/>
            <p:cNvGrpSpPr>
              <a:grpSpLocks/>
            </p:cNvGrpSpPr>
            <p:nvPr/>
          </p:nvGrpSpPr>
          <p:grpSpPr bwMode="auto">
            <a:xfrm>
              <a:off x="5012" y="2795"/>
              <a:ext cx="318" cy="182"/>
              <a:chOff x="3923" y="2251"/>
              <a:chExt cx="318" cy="182"/>
            </a:xfrm>
          </p:grpSpPr>
          <p:sp>
            <p:nvSpPr>
              <p:cNvPr id="6232" name="Rectangle 26"/>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1" name="Group 27"/>
              <p:cNvGrpSpPr>
                <a:grpSpLocks/>
              </p:cNvGrpSpPr>
              <p:nvPr/>
            </p:nvGrpSpPr>
            <p:grpSpPr bwMode="auto">
              <a:xfrm>
                <a:off x="4059" y="2296"/>
                <a:ext cx="91" cy="91"/>
                <a:chOff x="3288" y="3203"/>
                <a:chExt cx="91" cy="91"/>
              </a:xfrm>
            </p:grpSpPr>
            <p:sp>
              <p:nvSpPr>
                <p:cNvPr id="6234" name="Line 28"/>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6235" name="Line 29"/>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2" name="Group 30"/>
            <p:cNvGrpSpPr>
              <a:grpSpLocks/>
            </p:cNvGrpSpPr>
            <p:nvPr/>
          </p:nvGrpSpPr>
          <p:grpSpPr bwMode="auto">
            <a:xfrm>
              <a:off x="5012" y="2976"/>
              <a:ext cx="318" cy="182"/>
              <a:chOff x="3923" y="2251"/>
              <a:chExt cx="318" cy="182"/>
            </a:xfrm>
          </p:grpSpPr>
          <p:sp>
            <p:nvSpPr>
              <p:cNvPr id="6228" name="Rectangle 31"/>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3" name="Group 32"/>
              <p:cNvGrpSpPr>
                <a:grpSpLocks/>
              </p:cNvGrpSpPr>
              <p:nvPr/>
            </p:nvGrpSpPr>
            <p:grpSpPr bwMode="auto">
              <a:xfrm>
                <a:off x="4059" y="2296"/>
                <a:ext cx="91" cy="91"/>
                <a:chOff x="3288" y="3203"/>
                <a:chExt cx="91" cy="91"/>
              </a:xfrm>
            </p:grpSpPr>
            <p:sp>
              <p:nvSpPr>
                <p:cNvPr id="6230" name="Line 33"/>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6231" name="Line 34"/>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4" name="Group 35"/>
            <p:cNvGrpSpPr>
              <a:grpSpLocks/>
            </p:cNvGrpSpPr>
            <p:nvPr/>
          </p:nvGrpSpPr>
          <p:grpSpPr bwMode="auto">
            <a:xfrm>
              <a:off x="5012" y="3158"/>
              <a:ext cx="318" cy="182"/>
              <a:chOff x="3923" y="2251"/>
              <a:chExt cx="318" cy="182"/>
            </a:xfrm>
          </p:grpSpPr>
          <p:sp>
            <p:nvSpPr>
              <p:cNvPr id="6224" name="Rectangle 36"/>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5" name="Group 37"/>
              <p:cNvGrpSpPr>
                <a:grpSpLocks/>
              </p:cNvGrpSpPr>
              <p:nvPr/>
            </p:nvGrpSpPr>
            <p:grpSpPr bwMode="auto">
              <a:xfrm>
                <a:off x="4059" y="2296"/>
                <a:ext cx="91" cy="91"/>
                <a:chOff x="3288" y="3203"/>
                <a:chExt cx="91" cy="91"/>
              </a:xfrm>
            </p:grpSpPr>
            <p:sp>
              <p:nvSpPr>
                <p:cNvPr id="6226" name="Line 38"/>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6227" name="Line 39"/>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6" name="Group 40"/>
            <p:cNvGrpSpPr>
              <a:grpSpLocks/>
            </p:cNvGrpSpPr>
            <p:nvPr/>
          </p:nvGrpSpPr>
          <p:grpSpPr bwMode="auto">
            <a:xfrm>
              <a:off x="5012" y="3339"/>
              <a:ext cx="318" cy="182"/>
              <a:chOff x="3923" y="2251"/>
              <a:chExt cx="318" cy="182"/>
            </a:xfrm>
          </p:grpSpPr>
          <p:sp>
            <p:nvSpPr>
              <p:cNvPr id="6220" name="Rectangle 41"/>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7" name="Group 42"/>
              <p:cNvGrpSpPr>
                <a:grpSpLocks/>
              </p:cNvGrpSpPr>
              <p:nvPr/>
            </p:nvGrpSpPr>
            <p:grpSpPr bwMode="auto">
              <a:xfrm>
                <a:off x="4059" y="2296"/>
                <a:ext cx="91" cy="91"/>
                <a:chOff x="3288" y="3203"/>
                <a:chExt cx="91" cy="91"/>
              </a:xfrm>
            </p:grpSpPr>
            <p:sp>
              <p:nvSpPr>
                <p:cNvPr id="6222" name="Line 43"/>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6223" name="Line 44"/>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8" name="Group 45"/>
            <p:cNvGrpSpPr>
              <a:grpSpLocks/>
            </p:cNvGrpSpPr>
            <p:nvPr/>
          </p:nvGrpSpPr>
          <p:grpSpPr bwMode="auto">
            <a:xfrm>
              <a:off x="5012" y="3521"/>
              <a:ext cx="318" cy="182"/>
              <a:chOff x="3923" y="2251"/>
              <a:chExt cx="318" cy="182"/>
            </a:xfrm>
          </p:grpSpPr>
          <p:sp>
            <p:nvSpPr>
              <p:cNvPr id="6216" name="Rectangle 46"/>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9" name="Group 47"/>
              <p:cNvGrpSpPr>
                <a:grpSpLocks/>
              </p:cNvGrpSpPr>
              <p:nvPr/>
            </p:nvGrpSpPr>
            <p:grpSpPr bwMode="auto">
              <a:xfrm>
                <a:off x="4059" y="2296"/>
                <a:ext cx="91" cy="91"/>
                <a:chOff x="3288" y="3203"/>
                <a:chExt cx="91" cy="91"/>
              </a:xfrm>
            </p:grpSpPr>
            <p:sp>
              <p:nvSpPr>
                <p:cNvPr id="6218" name="Line 48"/>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6219" name="Line 49"/>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20" name="Group 50"/>
            <p:cNvGrpSpPr>
              <a:grpSpLocks/>
            </p:cNvGrpSpPr>
            <p:nvPr/>
          </p:nvGrpSpPr>
          <p:grpSpPr bwMode="auto">
            <a:xfrm>
              <a:off x="3923" y="2069"/>
              <a:ext cx="318" cy="182"/>
              <a:chOff x="5012" y="2069"/>
              <a:chExt cx="318" cy="182"/>
            </a:xfrm>
          </p:grpSpPr>
          <p:sp>
            <p:nvSpPr>
              <p:cNvPr id="6214" name="Rectangle 51"/>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6215" name="Oval 52"/>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21" name="Group 53"/>
            <p:cNvGrpSpPr>
              <a:grpSpLocks/>
            </p:cNvGrpSpPr>
            <p:nvPr/>
          </p:nvGrpSpPr>
          <p:grpSpPr bwMode="auto">
            <a:xfrm>
              <a:off x="3923" y="2251"/>
              <a:ext cx="318" cy="182"/>
              <a:chOff x="5012" y="2069"/>
              <a:chExt cx="318" cy="182"/>
            </a:xfrm>
          </p:grpSpPr>
          <p:sp>
            <p:nvSpPr>
              <p:cNvPr id="6212" name="Rectangle 54"/>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6213" name="Oval 55"/>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22" name="Group 56"/>
            <p:cNvGrpSpPr>
              <a:grpSpLocks/>
            </p:cNvGrpSpPr>
            <p:nvPr/>
          </p:nvGrpSpPr>
          <p:grpSpPr bwMode="auto">
            <a:xfrm>
              <a:off x="3923" y="2432"/>
              <a:ext cx="318" cy="182"/>
              <a:chOff x="5012" y="2069"/>
              <a:chExt cx="318" cy="182"/>
            </a:xfrm>
          </p:grpSpPr>
          <p:sp>
            <p:nvSpPr>
              <p:cNvPr id="6210" name="Rectangle 57"/>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6211" name="Oval 58"/>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23" name="Group 59"/>
            <p:cNvGrpSpPr>
              <a:grpSpLocks/>
            </p:cNvGrpSpPr>
            <p:nvPr/>
          </p:nvGrpSpPr>
          <p:grpSpPr bwMode="auto">
            <a:xfrm>
              <a:off x="3923" y="2614"/>
              <a:ext cx="318" cy="182"/>
              <a:chOff x="5012" y="2069"/>
              <a:chExt cx="318" cy="182"/>
            </a:xfrm>
          </p:grpSpPr>
          <p:sp>
            <p:nvSpPr>
              <p:cNvPr id="6208" name="Rectangle 60"/>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6209" name="Oval 61"/>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24" name="Group 62"/>
            <p:cNvGrpSpPr>
              <a:grpSpLocks/>
            </p:cNvGrpSpPr>
            <p:nvPr/>
          </p:nvGrpSpPr>
          <p:grpSpPr bwMode="auto">
            <a:xfrm>
              <a:off x="3923" y="2795"/>
              <a:ext cx="318" cy="182"/>
              <a:chOff x="5012" y="2069"/>
              <a:chExt cx="318" cy="182"/>
            </a:xfrm>
          </p:grpSpPr>
          <p:sp>
            <p:nvSpPr>
              <p:cNvPr id="6206" name="Rectangle 63"/>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6207" name="Oval 64"/>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25" name="Group 65"/>
            <p:cNvGrpSpPr>
              <a:grpSpLocks/>
            </p:cNvGrpSpPr>
            <p:nvPr/>
          </p:nvGrpSpPr>
          <p:grpSpPr bwMode="auto">
            <a:xfrm>
              <a:off x="3923" y="2976"/>
              <a:ext cx="318" cy="182"/>
              <a:chOff x="5012" y="2069"/>
              <a:chExt cx="318" cy="182"/>
            </a:xfrm>
          </p:grpSpPr>
          <p:sp>
            <p:nvSpPr>
              <p:cNvPr id="6204" name="Rectangle 66"/>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6205" name="Oval 67"/>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26" name="Group 68"/>
            <p:cNvGrpSpPr>
              <a:grpSpLocks/>
            </p:cNvGrpSpPr>
            <p:nvPr/>
          </p:nvGrpSpPr>
          <p:grpSpPr bwMode="auto">
            <a:xfrm>
              <a:off x="3923" y="3339"/>
              <a:ext cx="318" cy="182"/>
              <a:chOff x="5012" y="2069"/>
              <a:chExt cx="318" cy="182"/>
            </a:xfrm>
          </p:grpSpPr>
          <p:sp>
            <p:nvSpPr>
              <p:cNvPr id="6202" name="Rectangle 69"/>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6203" name="Oval 70"/>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27" name="Group 71"/>
            <p:cNvGrpSpPr>
              <a:grpSpLocks/>
            </p:cNvGrpSpPr>
            <p:nvPr/>
          </p:nvGrpSpPr>
          <p:grpSpPr bwMode="auto">
            <a:xfrm>
              <a:off x="3923" y="3521"/>
              <a:ext cx="318" cy="182"/>
              <a:chOff x="5012" y="2069"/>
              <a:chExt cx="318" cy="182"/>
            </a:xfrm>
          </p:grpSpPr>
          <p:sp>
            <p:nvSpPr>
              <p:cNvPr id="6200" name="Rectangle 72"/>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6201" name="Oval 73"/>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28" name="Group 74"/>
            <p:cNvGrpSpPr>
              <a:grpSpLocks/>
            </p:cNvGrpSpPr>
            <p:nvPr/>
          </p:nvGrpSpPr>
          <p:grpSpPr bwMode="auto">
            <a:xfrm>
              <a:off x="3923" y="3158"/>
              <a:ext cx="318" cy="182"/>
              <a:chOff x="5012" y="2069"/>
              <a:chExt cx="318" cy="182"/>
            </a:xfrm>
          </p:grpSpPr>
          <p:sp>
            <p:nvSpPr>
              <p:cNvPr id="6198" name="Rectangle 75"/>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6199" name="Oval 76"/>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sp>
          <p:nvSpPr>
            <p:cNvPr id="6194" name="Oval 77"/>
            <p:cNvSpPr>
              <a:spLocks noChangeArrowheads="1"/>
            </p:cNvSpPr>
            <p:nvPr/>
          </p:nvSpPr>
          <p:spPr bwMode="auto">
            <a:xfrm>
              <a:off x="3651" y="1842"/>
              <a:ext cx="816" cy="2087"/>
            </a:xfrm>
            <a:prstGeom prst="ellipse">
              <a:avLst/>
            </a:prstGeom>
            <a:noFill/>
            <a:ln w="9525">
              <a:solidFill>
                <a:schemeClr val="tx1"/>
              </a:solidFill>
              <a:round/>
              <a:headEnd/>
              <a:tailEnd/>
            </a:ln>
          </p:spPr>
          <p:txBody>
            <a:bodyPr wrap="none" anchor="ctr"/>
            <a:lstStyle/>
            <a:p>
              <a:endParaRPr lang="cs-CZ"/>
            </a:p>
          </p:txBody>
        </p:sp>
        <p:sp>
          <p:nvSpPr>
            <p:cNvPr id="6195" name="Oval 78"/>
            <p:cNvSpPr>
              <a:spLocks noChangeArrowheads="1"/>
            </p:cNvSpPr>
            <p:nvPr/>
          </p:nvSpPr>
          <p:spPr bwMode="auto">
            <a:xfrm>
              <a:off x="4740" y="1842"/>
              <a:ext cx="816" cy="2087"/>
            </a:xfrm>
            <a:prstGeom prst="ellipse">
              <a:avLst/>
            </a:prstGeom>
            <a:noFill/>
            <a:ln w="9525">
              <a:solidFill>
                <a:schemeClr val="tx1"/>
              </a:solidFill>
              <a:round/>
              <a:headEnd/>
              <a:tailEnd/>
            </a:ln>
          </p:spPr>
          <p:txBody>
            <a:bodyPr wrap="none" anchor="ctr"/>
            <a:lstStyle/>
            <a:p>
              <a:endParaRPr lang="cs-CZ"/>
            </a:p>
          </p:txBody>
        </p:sp>
        <p:sp>
          <p:nvSpPr>
            <p:cNvPr id="6196" name="Line 79"/>
            <p:cNvSpPr>
              <a:spLocks noChangeShapeType="1"/>
            </p:cNvSpPr>
            <p:nvPr/>
          </p:nvSpPr>
          <p:spPr bwMode="auto">
            <a:xfrm flipH="1" flipV="1">
              <a:off x="4195" y="1888"/>
              <a:ext cx="91" cy="136"/>
            </a:xfrm>
            <a:prstGeom prst="line">
              <a:avLst/>
            </a:prstGeom>
            <a:noFill/>
            <a:ln w="9525">
              <a:solidFill>
                <a:schemeClr val="tx1"/>
              </a:solidFill>
              <a:round/>
              <a:headEnd/>
              <a:tailEnd type="triangle" w="med" len="med"/>
            </a:ln>
          </p:spPr>
          <p:txBody>
            <a:bodyPr/>
            <a:lstStyle/>
            <a:p>
              <a:endParaRPr lang="cs-CZ"/>
            </a:p>
          </p:txBody>
        </p:sp>
        <p:sp>
          <p:nvSpPr>
            <p:cNvPr id="6197" name="Line 80"/>
            <p:cNvSpPr>
              <a:spLocks noChangeShapeType="1"/>
            </p:cNvSpPr>
            <p:nvPr/>
          </p:nvSpPr>
          <p:spPr bwMode="auto">
            <a:xfrm flipV="1">
              <a:off x="4876" y="1888"/>
              <a:ext cx="136" cy="181"/>
            </a:xfrm>
            <a:prstGeom prst="line">
              <a:avLst/>
            </a:prstGeom>
            <a:noFill/>
            <a:ln w="9525">
              <a:solidFill>
                <a:schemeClr val="tx1"/>
              </a:solidFill>
              <a:round/>
              <a:headEnd/>
              <a:tailEnd type="triangle" w="med" len="med"/>
            </a:ln>
          </p:spPr>
          <p:txBody>
            <a:bodyPr/>
            <a:lstStyle/>
            <a:p>
              <a:endParaRPr lang="cs-CZ"/>
            </a:p>
          </p:txBody>
        </p:sp>
      </p:grpSp>
      <p:sp>
        <p:nvSpPr>
          <p:cNvPr id="6149" name="Rectangle 81"/>
          <p:cNvSpPr>
            <a:spLocks noGrp="1" noChangeArrowheads="1"/>
          </p:cNvSpPr>
          <p:nvPr>
            <p:ph type="title" idx="4294967295"/>
          </p:nvPr>
        </p:nvSpPr>
        <p:spPr>
          <a:xfrm>
            <a:off x="457200" y="274638"/>
            <a:ext cx="8229600" cy="346075"/>
          </a:xfrm>
        </p:spPr>
        <p:style>
          <a:lnRef idx="2">
            <a:schemeClr val="accent6"/>
          </a:lnRef>
          <a:fillRef idx="1">
            <a:schemeClr val="lt1"/>
          </a:fillRef>
          <a:effectRef idx="0">
            <a:schemeClr val="accent6"/>
          </a:effectRef>
          <a:fontRef idx="minor">
            <a:schemeClr val="dk1"/>
          </a:fontRef>
        </p:style>
        <p:txBody>
          <a:bodyPr>
            <a:normAutofit fontScale="90000"/>
          </a:bodyPr>
          <a:lstStyle/>
          <a:p>
            <a:pPr eaLnBrk="1" hangingPunct="1"/>
            <a:r>
              <a:rPr lang="cs-CZ" sz="2000" smtClean="0"/>
              <a:t>Intenzita magnetického pole</a:t>
            </a:r>
          </a:p>
        </p:txBody>
      </p:sp>
      <p:sp>
        <p:nvSpPr>
          <p:cNvPr id="8275" name="Line 83"/>
          <p:cNvSpPr>
            <a:spLocks noChangeShapeType="1"/>
          </p:cNvSpPr>
          <p:nvPr/>
        </p:nvSpPr>
        <p:spPr bwMode="auto">
          <a:xfrm>
            <a:off x="684213" y="2205038"/>
            <a:ext cx="3240087" cy="0"/>
          </a:xfrm>
          <a:prstGeom prst="line">
            <a:avLst/>
          </a:prstGeom>
          <a:noFill/>
          <a:ln w="9525">
            <a:solidFill>
              <a:schemeClr val="tx1"/>
            </a:solidFill>
            <a:round/>
            <a:headEnd/>
            <a:tailEnd type="triangle" w="med" len="med"/>
          </a:ln>
        </p:spPr>
        <p:txBody>
          <a:bodyPr/>
          <a:lstStyle/>
          <a:p>
            <a:endParaRPr lang="cs-CZ"/>
          </a:p>
        </p:txBody>
      </p:sp>
      <p:sp>
        <p:nvSpPr>
          <p:cNvPr id="6151" name="Text Box 84"/>
          <p:cNvSpPr txBox="1">
            <a:spLocks noChangeArrowheads="1"/>
          </p:cNvSpPr>
          <p:nvPr/>
        </p:nvSpPr>
        <p:spPr bwMode="auto">
          <a:xfrm>
            <a:off x="4335463" y="763588"/>
            <a:ext cx="4268787" cy="923330"/>
          </a:xfrm>
          <a:prstGeom prst="rect">
            <a:avLst/>
          </a:prstGeom>
          <a:solidFill>
            <a:srgbClr val="FAFAA4"/>
          </a:solidFill>
          <a:ln w="9525">
            <a:noFill/>
            <a:miter lim="800000"/>
            <a:headEnd/>
            <a:tailEnd/>
          </a:ln>
        </p:spPr>
        <p:txBody>
          <a:bodyPr wrap="square">
            <a:spAutoFit/>
          </a:bodyPr>
          <a:lstStyle/>
          <a:p>
            <a:r>
              <a:rPr lang="cs-CZ" dirty="0"/>
              <a:t>Cívka má 9 závitů a teče jí proud 2 A. Jak velké je </a:t>
            </a:r>
            <a:r>
              <a:rPr lang="cs-CZ" dirty="0" err="1"/>
              <a:t>magnetomotorické</a:t>
            </a:r>
            <a:r>
              <a:rPr lang="cs-CZ" dirty="0"/>
              <a:t> napětí </a:t>
            </a:r>
            <a:r>
              <a:rPr lang="cs-CZ" dirty="0" smtClean="0"/>
              <a:t>                            a </a:t>
            </a:r>
            <a:r>
              <a:rPr lang="cs-CZ" dirty="0"/>
              <a:t>intenzita magnetického pole?</a:t>
            </a:r>
          </a:p>
        </p:txBody>
      </p:sp>
      <p:sp>
        <p:nvSpPr>
          <p:cNvPr id="8277" name="Text Box 85"/>
          <p:cNvSpPr txBox="1">
            <a:spLocks noChangeArrowheads="1"/>
          </p:cNvSpPr>
          <p:nvPr/>
        </p:nvSpPr>
        <p:spPr bwMode="auto">
          <a:xfrm>
            <a:off x="4356100" y="1628775"/>
            <a:ext cx="4248348" cy="646331"/>
          </a:xfrm>
          <a:prstGeom prst="rect">
            <a:avLst/>
          </a:prstGeom>
          <a:solidFill>
            <a:srgbClr val="FFCC66"/>
          </a:solidFill>
          <a:ln w="9525">
            <a:noFill/>
            <a:miter lim="800000"/>
            <a:headEnd/>
            <a:tailEnd/>
          </a:ln>
        </p:spPr>
        <p:txBody>
          <a:bodyPr wrap="square">
            <a:spAutoFit/>
          </a:bodyPr>
          <a:lstStyle/>
          <a:p>
            <a:r>
              <a:rPr lang="cs-CZ" b="1" dirty="0" err="1"/>
              <a:t>Fm</a:t>
            </a:r>
            <a:r>
              <a:rPr lang="cs-CZ" b="1" dirty="0"/>
              <a:t> = 9 . 2 A = 18 </a:t>
            </a:r>
            <a:r>
              <a:rPr lang="cs-CZ" b="1" dirty="0" err="1"/>
              <a:t>Az</a:t>
            </a:r>
            <a:endParaRPr lang="cs-CZ" b="1" dirty="0"/>
          </a:p>
          <a:p>
            <a:r>
              <a:rPr lang="cs-CZ" b="1" dirty="0"/>
              <a:t>H = </a:t>
            </a:r>
            <a:r>
              <a:rPr lang="cs-CZ" b="1" dirty="0" err="1"/>
              <a:t>Fm</a:t>
            </a:r>
            <a:r>
              <a:rPr lang="cs-CZ" b="1" dirty="0"/>
              <a:t> / l = 18 </a:t>
            </a:r>
            <a:r>
              <a:rPr lang="cs-CZ" b="1" dirty="0" err="1"/>
              <a:t>Az</a:t>
            </a:r>
            <a:r>
              <a:rPr lang="cs-CZ" b="1" dirty="0"/>
              <a:t> / 0,3 m = 60 </a:t>
            </a:r>
            <a:r>
              <a:rPr lang="cs-CZ" b="1" dirty="0" err="1"/>
              <a:t>Az</a:t>
            </a:r>
            <a:r>
              <a:rPr lang="cs-CZ" b="1" dirty="0"/>
              <a:t>. m-1</a:t>
            </a:r>
          </a:p>
        </p:txBody>
      </p:sp>
      <p:sp>
        <p:nvSpPr>
          <p:cNvPr id="8278" name="Text Box 86"/>
          <p:cNvSpPr txBox="1">
            <a:spLocks noChangeArrowheads="1"/>
          </p:cNvSpPr>
          <p:nvPr/>
        </p:nvSpPr>
        <p:spPr bwMode="auto">
          <a:xfrm>
            <a:off x="4356100" y="2276475"/>
            <a:ext cx="4248150" cy="646331"/>
          </a:xfrm>
          <a:prstGeom prst="rect">
            <a:avLst/>
          </a:prstGeom>
          <a:solidFill>
            <a:srgbClr val="FAFAA4"/>
          </a:solidFill>
          <a:ln w="9525">
            <a:noFill/>
            <a:miter lim="800000"/>
            <a:headEnd/>
            <a:tailEnd/>
          </a:ln>
        </p:spPr>
        <p:txBody>
          <a:bodyPr wrap="square">
            <a:spAutoFit/>
          </a:bodyPr>
          <a:lstStyle/>
          <a:p>
            <a:r>
              <a:rPr lang="cs-CZ" dirty="0"/>
              <a:t>Intenzita magnetického pole je vektor a má proto všechny jeho vlastnosti:</a:t>
            </a:r>
          </a:p>
        </p:txBody>
      </p:sp>
      <p:sp>
        <p:nvSpPr>
          <p:cNvPr id="8279" name="Text Box 87"/>
          <p:cNvSpPr txBox="1">
            <a:spLocks noChangeArrowheads="1"/>
          </p:cNvSpPr>
          <p:nvPr/>
        </p:nvSpPr>
        <p:spPr bwMode="auto">
          <a:xfrm>
            <a:off x="4356100" y="2852738"/>
            <a:ext cx="1224012" cy="923330"/>
          </a:xfrm>
          <a:prstGeom prst="rect">
            <a:avLst/>
          </a:prstGeom>
          <a:solidFill>
            <a:srgbClr val="FFCC66"/>
          </a:solidFill>
          <a:ln w="9525">
            <a:noFill/>
            <a:miter lim="800000"/>
            <a:headEnd/>
            <a:tailEnd/>
          </a:ln>
        </p:spPr>
        <p:txBody>
          <a:bodyPr wrap="square">
            <a:spAutoFit/>
          </a:bodyPr>
          <a:lstStyle/>
          <a:p>
            <a:pPr>
              <a:buFontTx/>
              <a:buChar char="•"/>
            </a:pPr>
            <a:r>
              <a:rPr lang="cs-CZ" b="1" dirty="0"/>
              <a:t>Velikost</a:t>
            </a:r>
          </a:p>
          <a:p>
            <a:pPr>
              <a:buFontTx/>
              <a:buChar char="•"/>
            </a:pPr>
            <a:r>
              <a:rPr lang="cs-CZ" b="1" dirty="0"/>
              <a:t>Směr</a:t>
            </a:r>
          </a:p>
          <a:p>
            <a:pPr>
              <a:buFontTx/>
              <a:buChar char="•"/>
            </a:pPr>
            <a:r>
              <a:rPr lang="cs-CZ" b="1" dirty="0"/>
              <a:t>Orientaci </a:t>
            </a:r>
          </a:p>
        </p:txBody>
      </p:sp>
      <p:sp>
        <p:nvSpPr>
          <p:cNvPr id="6155" name="Oval 88"/>
          <p:cNvSpPr>
            <a:spLocks noChangeArrowheads="1"/>
          </p:cNvSpPr>
          <p:nvPr/>
        </p:nvSpPr>
        <p:spPr bwMode="auto">
          <a:xfrm>
            <a:off x="3889375" y="1616075"/>
            <a:ext cx="73025" cy="73025"/>
          </a:xfrm>
          <a:prstGeom prst="ellipse">
            <a:avLst/>
          </a:prstGeom>
          <a:solidFill>
            <a:schemeClr val="accent2"/>
          </a:solidFill>
          <a:ln w="9525">
            <a:solidFill>
              <a:schemeClr val="tx1"/>
            </a:solidFill>
            <a:round/>
            <a:headEnd/>
            <a:tailEnd/>
          </a:ln>
        </p:spPr>
        <p:txBody>
          <a:bodyPr wrap="none" anchor="ctr"/>
          <a:lstStyle/>
          <a:p>
            <a:endParaRPr lang="cs-CZ"/>
          </a:p>
        </p:txBody>
      </p:sp>
      <p:sp>
        <p:nvSpPr>
          <p:cNvPr id="6156" name="Oval 89"/>
          <p:cNvSpPr>
            <a:spLocks noChangeArrowheads="1"/>
          </p:cNvSpPr>
          <p:nvPr/>
        </p:nvSpPr>
        <p:spPr bwMode="auto">
          <a:xfrm>
            <a:off x="2181225" y="1152525"/>
            <a:ext cx="73025" cy="73025"/>
          </a:xfrm>
          <a:prstGeom prst="ellipse">
            <a:avLst/>
          </a:prstGeom>
          <a:solidFill>
            <a:schemeClr val="accent2"/>
          </a:solidFill>
          <a:ln w="9525">
            <a:solidFill>
              <a:schemeClr val="tx1"/>
            </a:solidFill>
            <a:round/>
            <a:headEnd/>
            <a:tailEnd/>
          </a:ln>
        </p:spPr>
        <p:txBody>
          <a:bodyPr wrap="none" anchor="ctr"/>
          <a:lstStyle/>
          <a:p>
            <a:endParaRPr lang="cs-CZ"/>
          </a:p>
        </p:txBody>
      </p:sp>
      <p:sp>
        <p:nvSpPr>
          <p:cNvPr id="6157" name="Oval 90"/>
          <p:cNvSpPr>
            <a:spLocks noChangeArrowheads="1"/>
          </p:cNvSpPr>
          <p:nvPr/>
        </p:nvSpPr>
        <p:spPr bwMode="auto">
          <a:xfrm>
            <a:off x="581025" y="1597025"/>
            <a:ext cx="73025" cy="73025"/>
          </a:xfrm>
          <a:prstGeom prst="ellipse">
            <a:avLst/>
          </a:prstGeom>
          <a:solidFill>
            <a:schemeClr val="accent2"/>
          </a:solidFill>
          <a:ln w="9525">
            <a:solidFill>
              <a:schemeClr val="tx1"/>
            </a:solidFill>
            <a:round/>
            <a:headEnd/>
            <a:tailEnd/>
          </a:ln>
        </p:spPr>
        <p:txBody>
          <a:bodyPr wrap="none" anchor="ctr"/>
          <a:lstStyle/>
          <a:p>
            <a:endParaRPr lang="cs-CZ"/>
          </a:p>
        </p:txBody>
      </p:sp>
      <p:sp>
        <p:nvSpPr>
          <p:cNvPr id="6158" name="Text Box 91"/>
          <p:cNvSpPr txBox="1">
            <a:spLocks noChangeArrowheads="1"/>
          </p:cNvSpPr>
          <p:nvPr/>
        </p:nvSpPr>
        <p:spPr bwMode="auto">
          <a:xfrm>
            <a:off x="288925" y="1319213"/>
            <a:ext cx="303213" cy="304800"/>
          </a:xfrm>
          <a:prstGeom prst="rect">
            <a:avLst/>
          </a:prstGeom>
          <a:noFill/>
          <a:ln w="9525">
            <a:noFill/>
            <a:miter lim="800000"/>
            <a:headEnd/>
            <a:tailEnd/>
          </a:ln>
        </p:spPr>
        <p:txBody>
          <a:bodyPr wrap="none">
            <a:spAutoFit/>
          </a:bodyPr>
          <a:lstStyle/>
          <a:p>
            <a:r>
              <a:rPr lang="cs-CZ"/>
              <a:t>A</a:t>
            </a:r>
          </a:p>
        </p:txBody>
      </p:sp>
      <p:sp>
        <p:nvSpPr>
          <p:cNvPr id="6159" name="Text Box 92"/>
          <p:cNvSpPr txBox="1">
            <a:spLocks noChangeArrowheads="1"/>
          </p:cNvSpPr>
          <p:nvPr/>
        </p:nvSpPr>
        <p:spPr bwMode="auto">
          <a:xfrm>
            <a:off x="1920875" y="830263"/>
            <a:ext cx="303213" cy="304800"/>
          </a:xfrm>
          <a:prstGeom prst="rect">
            <a:avLst/>
          </a:prstGeom>
          <a:noFill/>
          <a:ln w="9525">
            <a:noFill/>
            <a:miter lim="800000"/>
            <a:headEnd/>
            <a:tailEnd/>
          </a:ln>
        </p:spPr>
        <p:txBody>
          <a:bodyPr wrap="none">
            <a:spAutoFit/>
          </a:bodyPr>
          <a:lstStyle/>
          <a:p>
            <a:r>
              <a:rPr lang="cs-CZ"/>
              <a:t>B</a:t>
            </a:r>
          </a:p>
        </p:txBody>
      </p:sp>
      <p:sp>
        <p:nvSpPr>
          <p:cNvPr id="6160" name="Text Box 93"/>
          <p:cNvSpPr txBox="1">
            <a:spLocks noChangeArrowheads="1"/>
          </p:cNvSpPr>
          <p:nvPr/>
        </p:nvSpPr>
        <p:spPr bwMode="auto">
          <a:xfrm>
            <a:off x="3995738" y="1341438"/>
            <a:ext cx="312737" cy="304800"/>
          </a:xfrm>
          <a:prstGeom prst="rect">
            <a:avLst/>
          </a:prstGeom>
          <a:noFill/>
          <a:ln w="9525">
            <a:noFill/>
            <a:miter lim="800000"/>
            <a:headEnd/>
            <a:tailEnd/>
          </a:ln>
        </p:spPr>
        <p:txBody>
          <a:bodyPr wrap="none">
            <a:spAutoFit/>
          </a:bodyPr>
          <a:lstStyle/>
          <a:p>
            <a:r>
              <a:rPr lang="cs-CZ"/>
              <a:t>C</a:t>
            </a:r>
          </a:p>
        </p:txBody>
      </p:sp>
      <p:sp>
        <p:nvSpPr>
          <p:cNvPr id="8286" name="Line 94"/>
          <p:cNvSpPr>
            <a:spLocks noChangeShapeType="1"/>
          </p:cNvSpPr>
          <p:nvPr/>
        </p:nvSpPr>
        <p:spPr bwMode="auto">
          <a:xfrm flipH="1">
            <a:off x="1476375" y="1196975"/>
            <a:ext cx="719138" cy="0"/>
          </a:xfrm>
          <a:prstGeom prst="line">
            <a:avLst/>
          </a:prstGeom>
          <a:noFill/>
          <a:ln w="28575">
            <a:solidFill>
              <a:schemeClr val="accent2"/>
            </a:solidFill>
            <a:round/>
            <a:headEnd/>
            <a:tailEnd type="triangle" w="med" len="med"/>
          </a:ln>
        </p:spPr>
        <p:txBody>
          <a:bodyPr/>
          <a:lstStyle/>
          <a:p>
            <a:endParaRPr lang="cs-CZ"/>
          </a:p>
        </p:txBody>
      </p:sp>
      <p:sp>
        <p:nvSpPr>
          <p:cNvPr id="8287" name="Line 95"/>
          <p:cNvSpPr>
            <a:spLocks noChangeShapeType="1"/>
          </p:cNvSpPr>
          <p:nvPr/>
        </p:nvSpPr>
        <p:spPr bwMode="auto">
          <a:xfrm flipV="1">
            <a:off x="3924300" y="981075"/>
            <a:ext cx="0" cy="647700"/>
          </a:xfrm>
          <a:prstGeom prst="line">
            <a:avLst/>
          </a:prstGeom>
          <a:noFill/>
          <a:ln w="38100">
            <a:solidFill>
              <a:schemeClr val="accent2"/>
            </a:solidFill>
            <a:round/>
            <a:headEnd/>
            <a:tailEnd type="triangle" w="med" len="med"/>
          </a:ln>
        </p:spPr>
        <p:txBody>
          <a:bodyPr/>
          <a:lstStyle/>
          <a:p>
            <a:endParaRPr lang="cs-CZ"/>
          </a:p>
        </p:txBody>
      </p:sp>
      <p:sp>
        <p:nvSpPr>
          <p:cNvPr id="8288" name="Line 96"/>
          <p:cNvSpPr>
            <a:spLocks noChangeShapeType="1"/>
          </p:cNvSpPr>
          <p:nvPr/>
        </p:nvSpPr>
        <p:spPr bwMode="auto">
          <a:xfrm>
            <a:off x="611188" y="1628775"/>
            <a:ext cx="0" cy="720725"/>
          </a:xfrm>
          <a:prstGeom prst="line">
            <a:avLst/>
          </a:prstGeom>
          <a:noFill/>
          <a:ln w="38100">
            <a:solidFill>
              <a:schemeClr val="accent2"/>
            </a:solidFill>
            <a:round/>
            <a:headEnd/>
            <a:tailEnd type="triangle" w="med" len="med"/>
          </a:ln>
        </p:spPr>
        <p:txBody>
          <a:bodyPr/>
          <a:lstStyle/>
          <a:p>
            <a:endParaRPr lang="cs-CZ"/>
          </a:p>
        </p:txBody>
      </p:sp>
      <p:sp>
        <p:nvSpPr>
          <p:cNvPr id="6164" name="AutoShape 97"/>
          <p:cNvSpPr>
            <a:spLocks noChangeArrowheads="1"/>
          </p:cNvSpPr>
          <p:nvPr/>
        </p:nvSpPr>
        <p:spPr bwMode="auto">
          <a:xfrm>
            <a:off x="5508625" y="2997200"/>
            <a:ext cx="792163" cy="504825"/>
          </a:xfrm>
          <a:custGeom>
            <a:avLst/>
            <a:gdLst>
              <a:gd name="T0" fmla="*/ 799092377 w 21600"/>
              <a:gd name="T1" fmla="*/ 0 h 21600"/>
              <a:gd name="T2" fmla="*/ 0 w 21600"/>
              <a:gd name="T3" fmla="*/ 137875090 h 21600"/>
              <a:gd name="T4" fmla="*/ 799092377 w 21600"/>
              <a:gd name="T5" fmla="*/ 275749619 h 21600"/>
              <a:gd name="T6" fmla="*/ 1065457383 w 21600"/>
              <a:gd name="T7" fmla="*/ 13787509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accent1"/>
          </a:solidFill>
          <a:ln w="9525">
            <a:solidFill>
              <a:schemeClr val="tx1"/>
            </a:solidFill>
            <a:miter lim="800000"/>
            <a:headEnd/>
            <a:tailEnd/>
          </a:ln>
        </p:spPr>
        <p:txBody>
          <a:bodyPr wrap="none" anchor="ctr"/>
          <a:lstStyle/>
          <a:p>
            <a:endParaRPr lang="cs-CZ"/>
          </a:p>
        </p:txBody>
      </p:sp>
      <p:sp>
        <p:nvSpPr>
          <p:cNvPr id="8290" name="Text Box 98"/>
          <p:cNvSpPr txBox="1">
            <a:spLocks noChangeArrowheads="1"/>
          </p:cNvSpPr>
          <p:nvPr/>
        </p:nvSpPr>
        <p:spPr bwMode="auto">
          <a:xfrm>
            <a:off x="6424613" y="2851150"/>
            <a:ext cx="2179637" cy="1200329"/>
          </a:xfrm>
          <a:prstGeom prst="rect">
            <a:avLst/>
          </a:prstGeom>
          <a:solidFill>
            <a:srgbClr val="FAFAA4"/>
          </a:solidFill>
          <a:ln w="9525">
            <a:noFill/>
            <a:miter lim="800000"/>
            <a:headEnd/>
            <a:tailEnd/>
          </a:ln>
        </p:spPr>
        <p:txBody>
          <a:bodyPr wrap="square">
            <a:spAutoFit/>
          </a:bodyPr>
          <a:lstStyle/>
          <a:p>
            <a:r>
              <a:rPr lang="cs-CZ" dirty="0"/>
              <a:t>Nakreslete směry vektoru intenzity magnetického pole </a:t>
            </a:r>
            <a:r>
              <a:rPr lang="cs-CZ" dirty="0" smtClean="0"/>
              <a:t>              v </a:t>
            </a:r>
            <a:r>
              <a:rPr lang="cs-CZ" dirty="0"/>
              <a:t>bodech A, B, C!</a:t>
            </a:r>
          </a:p>
        </p:txBody>
      </p:sp>
      <p:sp>
        <p:nvSpPr>
          <p:cNvPr id="8291" name="Text Box 99"/>
          <p:cNvSpPr txBox="1">
            <a:spLocks noChangeArrowheads="1"/>
          </p:cNvSpPr>
          <p:nvPr/>
        </p:nvSpPr>
        <p:spPr bwMode="auto">
          <a:xfrm>
            <a:off x="663575" y="4219574"/>
            <a:ext cx="8048037" cy="646331"/>
          </a:xfrm>
          <a:prstGeom prst="rect">
            <a:avLst/>
          </a:prstGeom>
          <a:solidFill>
            <a:srgbClr val="FFC000"/>
          </a:solidFill>
          <a:ln w="9525">
            <a:noFill/>
            <a:miter lim="800000"/>
            <a:headEnd/>
            <a:tailEnd/>
          </a:ln>
        </p:spPr>
        <p:txBody>
          <a:bodyPr wrap="square">
            <a:spAutoFit/>
          </a:bodyPr>
          <a:lstStyle/>
          <a:p>
            <a:r>
              <a:rPr lang="cs-CZ" dirty="0"/>
              <a:t>Změní se velikost intenzity magnetického pole zasunutím železného jádra do dutiny solenoidu?</a:t>
            </a:r>
          </a:p>
        </p:txBody>
      </p:sp>
      <p:sp>
        <p:nvSpPr>
          <p:cNvPr id="8292" name="Text Box 100"/>
          <p:cNvSpPr txBox="1">
            <a:spLocks noChangeArrowheads="1"/>
          </p:cNvSpPr>
          <p:nvPr/>
        </p:nvSpPr>
        <p:spPr bwMode="auto">
          <a:xfrm>
            <a:off x="683568" y="4941168"/>
            <a:ext cx="576064" cy="369332"/>
          </a:xfrm>
          <a:prstGeom prst="rect">
            <a:avLst/>
          </a:prstGeom>
          <a:solidFill>
            <a:srgbClr val="FFCC66"/>
          </a:solidFill>
          <a:ln w="9525">
            <a:noFill/>
            <a:miter lim="800000"/>
            <a:headEnd/>
            <a:tailEnd/>
          </a:ln>
        </p:spPr>
        <p:txBody>
          <a:bodyPr wrap="square">
            <a:spAutoFit/>
          </a:bodyPr>
          <a:lstStyle/>
          <a:p>
            <a:pPr>
              <a:buFontTx/>
              <a:buChar char="•"/>
            </a:pPr>
            <a:r>
              <a:rPr lang="cs-CZ" b="1" dirty="0"/>
              <a:t>NE</a:t>
            </a:r>
          </a:p>
        </p:txBody>
      </p:sp>
      <p:sp>
        <p:nvSpPr>
          <p:cNvPr id="8293" name="Text Box 101"/>
          <p:cNvSpPr txBox="1">
            <a:spLocks noChangeArrowheads="1"/>
          </p:cNvSpPr>
          <p:nvPr/>
        </p:nvSpPr>
        <p:spPr bwMode="auto">
          <a:xfrm>
            <a:off x="683568" y="5373216"/>
            <a:ext cx="7920037" cy="646331"/>
          </a:xfrm>
          <a:prstGeom prst="rect">
            <a:avLst/>
          </a:prstGeom>
          <a:solidFill>
            <a:srgbClr val="FFC000"/>
          </a:solidFill>
          <a:ln w="9525">
            <a:solidFill>
              <a:schemeClr val="accent6">
                <a:lumMod val="40000"/>
                <a:lumOff val="60000"/>
              </a:schemeClr>
            </a:solidFill>
            <a:miter lim="800000"/>
            <a:headEnd/>
            <a:tailEnd/>
          </a:ln>
        </p:spPr>
        <p:txBody>
          <a:bodyPr wrap="square">
            <a:spAutoFit/>
          </a:bodyPr>
          <a:lstStyle/>
          <a:p>
            <a:r>
              <a:rPr lang="cs-CZ" dirty="0"/>
              <a:t>Změní se velikost působení magnetického pole v těsné blízkosti dutiny cívky na jiné feromagnetické předměty zasunutím železného jádra?</a:t>
            </a:r>
          </a:p>
        </p:txBody>
      </p:sp>
      <p:sp>
        <p:nvSpPr>
          <p:cNvPr id="8294" name="Text Box 102"/>
          <p:cNvSpPr txBox="1">
            <a:spLocks noChangeArrowheads="1"/>
          </p:cNvSpPr>
          <p:nvPr/>
        </p:nvSpPr>
        <p:spPr bwMode="auto">
          <a:xfrm>
            <a:off x="683568" y="6093296"/>
            <a:ext cx="792088" cy="369332"/>
          </a:xfrm>
          <a:prstGeom prst="rect">
            <a:avLst/>
          </a:prstGeom>
          <a:solidFill>
            <a:srgbClr val="FFCC66"/>
          </a:solidFill>
          <a:ln w="9525">
            <a:noFill/>
            <a:miter lim="800000"/>
            <a:headEnd/>
            <a:tailEnd/>
          </a:ln>
        </p:spPr>
        <p:txBody>
          <a:bodyPr wrap="square">
            <a:spAutoFit/>
          </a:bodyPr>
          <a:lstStyle/>
          <a:p>
            <a:pPr>
              <a:buFontTx/>
              <a:buChar char="•"/>
            </a:pPr>
            <a:r>
              <a:rPr lang="cs-CZ" b="1" dirty="0"/>
              <a:t>ANO</a:t>
            </a:r>
          </a:p>
        </p:txBody>
      </p:sp>
      <p:sp>
        <p:nvSpPr>
          <p:cNvPr id="6170" name="Line 104"/>
          <p:cNvSpPr>
            <a:spLocks noChangeShapeType="1"/>
          </p:cNvSpPr>
          <p:nvPr/>
        </p:nvSpPr>
        <p:spPr bwMode="auto">
          <a:xfrm>
            <a:off x="971550" y="3068638"/>
            <a:ext cx="0" cy="576262"/>
          </a:xfrm>
          <a:prstGeom prst="line">
            <a:avLst/>
          </a:prstGeom>
          <a:noFill/>
          <a:ln w="9525">
            <a:solidFill>
              <a:schemeClr val="tx1"/>
            </a:solidFill>
            <a:round/>
            <a:headEnd/>
            <a:tailEnd/>
          </a:ln>
        </p:spPr>
        <p:txBody>
          <a:bodyPr/>
          <a:lstStyle/>
          <a:p>
            <a:endParaRPr lang="cs-CZ"/>
          </a:p>
        </p:txBody>
      </p:sp>
      <p:sp>
        <p:nvSpPr>
          <p:cNvPr id="6171" name="Line 105"/>
          <p:cNvSpPr>
            <a:spLocks noChangeShapeType="1"/>
          </p:cNvSpPr>
          <p:nvPr/>
        </p:nvSpPr>
        <p:spPr bwMode="auto">
          <a:xfrm>
            <a:off x="3563938" y="3068638"/>
            <a:ext cx="0" cy="647700"/>
          </a:xfrm>
          <a:prstGeom prst="line">
            <a:avLst/>
          </a:prstGeom>
          <a:noFill/>
          <a:ln w="9525">
            <a:solidFill>
              <a:schemeClr val="tx1"/>
            </a:solidFill>
            <a:round/>
            <a:headEnd/>
            <a:tailEnd/>
          </a:ln>
        </p:spPr>
        <p:txBody>
          <a:bodyPr/>
          <a:lstStyle/>
          <a:p>
            <a:endParaRPr lang="cs-CZ"/>
          </a:p>
        </p:txBody>
      </p:sp>
      <p:sp>
        <p:nvSpPr>
          <p:cNvPr id="6172" name="Line 106"/>
          <p:cNvSpPr>
            <a:spLocks noChangeShapeType="1"/>
          </p:cNvSpPr>
          <p:nvPr/>
        </p:nvSpPr>
        <p:spPr bwMode="auto">
          <a:xfrm>
            <a:off x="971550" y="3573463"/>
            <a:ext cx="2592388" cy="0"/>
          </a:xfrm>
          <a:prstGeom prst="line">
            <a:avLst/>
          </a:prstGeom>
          <a:noFill/>
          <a:ln w="9525">
            <a:solidFill>
              <a:schemeClr val="tx1"/>
            </a:solidFill>
            <a:round/>
            <a:headEnd type="triangle" w="med" len="med"/>
            <a:tailEnd type="triangle" w="med" len="med"/>
          </a:ln>
        </p:spPr>
        <p:txBody>
          <a:bodyPr/>
          <a:lstStyle/>
          <a:p>
            <a:endParaRPr lang="cs-CZ"/>
          </a:p>
        </p:txBody>
      </p:sp>
      <p:sp>
        <p:nvSpPr>
          <p:cNvPr id="6173" name="Text Box 107"/>
          <p:cNvSpPr txBox="1">
            <a:spLocks noChangeArrowheads="1"/>
          </p:cNvSpPr>
          <p:nvPr/>
        </p:nvSpPr>
        <p:spPr bwMode="auto">
          <a:xfrm>
            <a:off x="1958975" y="3282950"/>
            <a:ext cx="823913" cy="304800"/>
          </a:xfrm>
          <a:prstGeom prst="rect">
            <a:avLst/>
          </a:prstGeom>
          <a:noFill/>
          <a:ln w="9525">
            <a:noFill/>
            <a:miter lim="800000"/>
            <a:headEnd/>
            <a:tailEnd/>
          </a:ln>
        </p:spPr>
        <p:txBody>
          <a:bodyPr wrap="none">
            <a:spAutoFit/>
          </a:bodyPr>
          <a:lstStyle/>
          <a:p>
            <a:r>
              <a:rPr lang="cs-CZ"/>
              <a:t>300 mm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295"/>
                                        </p:tgtEl>
                                        <p:attrNameLst>
                                          <p:attrName>style.visibility</p:attrName>
                                        </p:attrNameLst>
                                      </p:cBhvr>
                                      <p:to>
                                        <p:strVal val="visible"/>
                                      </p:to>
                                    </p:set>
                                    <p:anim calcmode="lin" valueType="num">
                                      <p:cBhvr additive="base">
                                        <p:cTn id="13" dur="500" fill="hold"/>
                                        <p:tgtEl>
                                          <p:spTgt spid="8295"/>
                                        </p:tgtEl>
                                        <p:attrNameLst>
                                          <p:attrName>ppt_x</p:attrName>
                                        </p:attrNameLst>
                                      </p:cBhvr>
                                      <p:tavLst>
                                        <p:tav tm="0">
                                          <p:val>
                                            <p:strVal val="#ppt_x"/>
                                          </p:val>
                                        </p:tav>
                                        <p:tav tm="100000">
                                          <p:val>
                                            <p:strVal val="#ppt_x"/>
                                          </p:val>
                                        </p:tav>
                                      </p:tavLst>
                                    </p:anim>
                                    <p:anim calcmode="lin" valueType="num">
                                      <p:cBhvr additive="base">
                                        <p:cTn id="14" dur="500" fill="hold"/>
                                        <p:tgtEl>
                                          <p:spTgt spid="8295"/>
                                        </p:tgtEl>
                                        <p:attrNameLst>
                                          <p:attrName>ppt_y</p:attrName>
                                        </p:attrNameLst>
                                      </p:cBhvr>
                                      <p:tavLst>
                                        <p:tav tm="0">
                                          <p:val>
                                            <p:strVal val="1+#ppt_h/2"/>
                                          </p:val>
                                        </p:tav>
                                        <p:tav tm="100000">
                                          <p:val>
                                            <p:strVal val="#ppt_y"/>
                                          </p:val>
                                        </p:tav>
                                      </p:tavLst>
                                    </p:anim>
                                  </p:childTnLst>
                                  <p:subTnLst>
                                    <p:set>
                                      <p:cBhvr override="childStyle">
                                        <p:cTn dur="1" fill="hold" display="0" masterRel="nextClick" afterEffect="1"/>
                                        <p:tgtEl>
                                          <p:spTgt spid="8295"/>
                                        </p:tgtEl>
                                        <p:attrNameLst>
                                          <p:attrName>style.visibility</p:attrName>
                                        </p:attrNameLst>
                                      </p:cBhvr>
                                      <p:to>
                                        <p:strVal val="hidden"/>
                                      </p:to>
                                    </p:set>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8274"/>
                                        </p:tgtEl>
                                        <p:attrNameLst>
                                          <p:attrName>style.visibility</p:attrName>
                                        </p:attrNameLst>
                                      </p:cBhvr>
                                      <p:to>
                                        <p:strVal val="visible"/>
                                      </p:to>
                                    </p:set>
                                    <p:anim calcmode="lin" valueType="num">
                                      <p:cBhvr additive="base">
                                        <p:cTn id="19" dur="500" fill="hold"/>
                                        <p:tgtEl>
                                          <p:spTgt spid="8274"/>
                                        </p:tgtEl>
                                        <p:attrNameLst>
                                          <p:attrName>ppt_x</p:attrName>
                                        </p:attrNameLst>
                                      </p:cBhvr>
                                      <p:tavLst>
                                        <p:tav tm="0">
                                          <p:val>
                                            <p:strVal val="0-#ppt_w/2"/>
                                          </p:val>
                                        </p:tav>
                                        <p:tav tm="100000">
                                          <p:val>
                                            <p:strVal val="#ppt_x"/>
                                          </p:val>
                                        </p:tav>
                                      </p:tavLst>
                                    </p:anim>
                                    <p:anim calcmode="lin" valueType="num">
                                      <p:cBhvr additive="base">
                                        <p:cTn id="20" dur="500" fill="hold"/>
                                        <p:tgtEl>
                                          <p:spTgt spid="8274"/>
                                        </p:tgtEl>
                                        <p:attrNameLst>
                                          <p:attrName>ppt_y</p:attrName>
                                        </p:attrNameLst>
                                      </p:cBhvr>
                                      <p:tavLst>
                                        <p:tav tm="0">
                                          <p:val>
                                            <p:strVal val="#ppt_y"/>
                                          </p:val>
                                        </p:tav>
                                        <p:tav tm="100000">
                                          <p:val>
                                            <p:strVal val="#ppt_y"/>
                                          </p:val>
                                        </p:tav>
                                      </p:tavLst>
                                    </p:anim>
                                  </p:childTnLst>
                                </p:cTn>
                              </p:par>
                            </p:childTnLst>
                          </p:cTn>
                        </p:par>
                        <p:par>
                          <p:cTn id="21" fill="hold">
                            <p:stCondLst>
                              <p:cond delay="500"/>
                            </p:stCondLst>
                            <p:childTnLst>
                              <p:par>
                                <p:cTn id="22" presetID="2" presetClass="entr" presetSubtype="8" fill="hold" grpId="0" nodeType="afterEffect">
                                  <p:stCondLst>
                                    <p:cond delay="0"/>
                                  </p:stCondLst>
                                  <p:childTnLst>
                                    <p:set>
                                      <p:cBhvr>
                                        <p:cTn id="23" dur="1" fill="hold">
                                          <p:stCondLst>
                                            <p:cond delay="0"/>
                                          </p:stCondLst>
                                        </p:cTn>
                                        <p:tgtEl>
                                          <p:spTgt spid="8275"/>
                                        </p:tgtEl>
                                        <p:attrNameLst>
                                          <p:attrName>style.visibility</p:attrName>
                                        </p:attrNameLst>
                                      </p:cBhvr>
                                      <p:to>
                                        <p:strVal val="visible"/>
                                      </p:to>
                                    </p:set>
                                    <p:anim calcmode="lin" valueType="num">
                                      <p:cBhvr additive="base">
                                        <p:cTn id="24" dur="500" fill="hold"/>
                                        <p:tgtEl>
                                          <p:spTgt spid="8275"/>
                                        </p:tgtEl>
                                        <p:attrNameLst>
                                          <p:attrName>ppt_x</p:attrName>
                                        </p:attrNameLst>
                                      </p:cBhvr>
                                      <p:tavLst>
                                        <p:tav tm="0">
                                          <p:val>
                                            <p:strVal val="0-#ppt_w/2"/>
                                          </p:val>
                                        </p:tav>
                                        <p:tav tm="100000">
                                          <p:val>
                                            <p:strVal val="#ppt_x"/>
                                          </p:val>
                                        </p:tav>
                                      </p:tavLst>
                                    </p:anim>
                                    <p:anim calcmode="lin" valueType="num">
                                      <p:cBhvr additive="base">
                                        <p:cTn id="25" dur="500" fill="hold"/>
                                        <p:tgtEl>
                                          <p:spTgt spid="8275"/>
                                        </p:tgtEl>
                                        <p:attrNameLst>
                                          <p:attrName>ppt_y</p:attrName>
                                        </p:attrNameLst>
                                      </p:cBhvr>
                                      <p:tavLst>
                                        <p:tav tm="0">
                                          <p:val>
                                            <p:strVal val="#ppt_y"/>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6151"/>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8277"/>
                                        </p:tgtEl>
                                        <p:attrNameLst>
                                          <p:attrName>style.visibility</p:attrName>
                                        </p:attrNameLst>
                                      </p:cBhvr>
                                      <p:to>
                                        <p:strVal val="visible"/>
                                      </p:to>
                                    </p:set>
                                    <p:anim calcmode="lin" valueType="num">
                                      <p:cBhvr additive="base">
                                        <p:cTn id="34" dur="500" fill="hold"/>
                                        <p:tgtEl>
                                          <p:spTgt spid="8277"/>
                                        </p:tgtEl>
                                        <p:attrNameLst>
                                          <p:attrName>ppt_x</p:attrName>
                                        </p:attrNameLst>
                                      </p:cBhvr>
                                      <p:tavLst>
                                        <p:tav tm="0">
                                          <p:val>
                                            <p:strVal val="#ppt_x"/>
                                          </p:val>
                                        </p:tav>
                                        <p:tav tm="100000">
                                          <p:val>
                                            <p:strVal val="#ppt_x"/>
                                          </p:val>
                                        </p:tav>
                                      </p:tavLst>
                                    </p:anim>
                                    <p:anim calcmode="lin" valueType="num">
                                      <p:cBhvr additive="base">
                                        <p:cTn id="35" dur="500" fill="hold"/>
                                        <p:tgtEl>
                                          <p:spTgt spid="8277"/>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3" presetClass="entr" presetSubtype="10" fill="hold" grpId="0" nodeType="clickEffect">
                                  <p:stCondLst>
                                    <p:cond delay="0"/>
                                  </p:stCondLst>
                                  <p:childTnLst>
                                    <p:set>
                                      <p:cBhvr>
                                        <p:cTn id="39" dur="1" fill="hold">
                                          <p:stCondLst>
                                            <p:cond delay="0"/>
                                          </p:stCondLst>
                                        </p:cTn>
                                        <p:tgtEl>
                                          <p:spTgt spid="8278"/>
                                        </p:tgtEl>
                                        <p:attrNameLst>
                                          <p:attrName>style.visibility</p:attrName>
                                        </p:attrNameLst>
                                      </p:cBhvr>
                                      <p:to>
                                        <p:strVal val="visible"/>
                                      </p:to>
                                    </p:set>
                                    <p:animEffect transition="in" filter="blinds(horizontal)">
                                      <p:cBhvr>
                                        <p:cTn id="40" dur="500"/>
                                        <p:tgtEl>
                                          <p:spTgt spid="8278"/>
                                        </p:tgtEl>
                                      </p:cBhvr>
                                    </p:animEffect>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8279">
                                            <p:bg/>
                                          </p:spTgt>
                                        </p:tgtEl>
                                        <p:attrNameLst>
                                          <p:attrName>style.visibility</p:attrName>
                                        </p:attrNameLst>
                                      </p:cBhvr>
                                      <p:to>
                                        <p:strVal val="visible"/>
                                      </p:to>
                                    </p:set>
                                    <p:anim calcmode="lin" valueType="num">
                                      <p:cBhvr additive="base">
                                        <p:cTn id="45" dur="500" fill="hold"/>
                                        <p:tgtEl>
                                          <p:spTgt spid="8279">
                                            <p:bg/>
                                          </p:spTgt>
                                        </p:tgtEl>
                                        <p:attrNameLst>
                                          <p:attrName>ppt_x</p:attrName>
                                        </p:attrNameLst>
                                      </p:cBhvr>
                                      <p:tavLst>
                                        <p:tav tm="0">
                                          <p:val>
                                            <p:strVal val="#ppt_x"/>
                                          </p:val>
                                        </p:tav>
                                        <p:tav tm="100000">
                                          <p:val>
                                            <p:strVal val="#ppt_x"/>
                                          </p:val>
                                        </p:tav>
                                      </p:tavLst>
                                    </p:anim>
                                    <p:anim calcmode="lin" valueType="num">
                                      <p:cBhvr additive="base">
                                        <p:cTn id="46" dur="500" fill="hold"/>
                                        <p:tgtEl>
                                          <p:spTgt spid="8279">
                                            <p:bg/>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8279">
                                            <p:txEl>
                                              <p:pRg st="0" end="0"/>
                                            </p:txEl>
                                          </p:spTgt>
                                        </p:tgtEl>
                                        <p:attrNameLst>
                                          <p:attrName>style.visibility</p:attrName>
                                        </p:attrNameLst>
                                      </p:cBhvr>
                                      <p:to>
                                        <p:strVal val="visible"/>
                                      </p:to>
                                    </p:set>
                                    <p:anim calcmode="lin" valueType="num">
                                      <p:cBhvr additive="base">
                                        <p:cTn id="51" dur="500" fill="hold"/>
                                        <p:tgtEl>
                                          <p:spTgt spid="8279">
                                            <p:txEl>
                                              <p:pRg st="0" end="0"/>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827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8279">
                                            <p:txEl>
                                              <p:pRg st="1" end="1"/>
                                            </p:txEl>
                                          </p:spTgt>
                                        </p:tgtEl>
                                        <p:attrNameLst>
                                          <p:attrName>style.visibility</p:attrName>
                                        </p:attrNameLst>
                                      </p:cBhvr>
                                      <p:to>
                                        <p:strVal val="visible"/>
                                      </p:to>
                                    </p:set>
                                    <p:anim calcmode="lin" valueType="num">
                                      <p:cBhvr additive="base">
                                        <p:cTn id="57" dur="500" fill="hold"/>
                                        <p:tgtEl>
                                          <p:spTgt spid="8279">
                                            <p:txEl>
                                              <p:pRg st="1" end="1"/>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827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8279">
                                            <p:txEl>
                                              <p:pRg st="2" end="2"/>
                                            </p:txEl>
                                          </p:spTgt>
                                        </p:tgtEl>
                                        <p:attrNameLst>
                                          <p:attrName>style.visibility</p:attrName>
                                        </p:attrNameLst>
                                      </p:cBhvr>
                                      <p:to>
                                        <p:strVal val="visible"/>
                                      </p:to>
                                    </p:set>
                                    <p:anim calcmode="lin" valueType="num">
                                      <p:cBhvr additive="base">
                                        <p:cTn id="63" dur="500" fill="hold"/>
                                        <p:tgtEl>
                                          <p:spTgt spid="8279">
                                            <p:txEl>
                                              <p:pRg st="2" end="2"/>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827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8290"/>
                                        </p:tgtEl>
                                        <p:attrNameLst>
                                          <p:attrName>style.visibility</p:attrName>
                                        </p:attrNameLst>
                                      </p:cBhvr>
                                      <p:to>
                                        <p:strVal val="visible"/>
                                      </p:to>
                                    </p:set>
                                    <p:anim calcmode="lin" valueType="num">
                                      <p:cBhvr additive="base">
                                        <p:cTn id="69" dur="500" fill="hold"/>
                                        <p:tgtEl>
                                          <p:spTgt spid="8290"/>
                                        </p:tgtEl>
                                        <p:attrNameLst>
                                          <p:attrName>ppt_x</p:attrName>
                                        </p:attrNameLst>
                                      </p:cBhvr>
                                      <p:tavLst>
                                        <p:tav tm="0">
                                          <p:val>
                                            <p:strVal val="#ppt_x"/>
                                          </p:val>
                                        </p:tav>
                                        <p:tav tm="100000">
                                          <p:val>
                                            <p:strVal val="#ppt_x"/>
                                          </p:val>
                                        </p:tav>
                                      </p:tavLst>
                                    </p:anim>
                                    <p:anim calcmode="lin" valueType="num">
                                      <p:cBhvr additive="base">
                                        <p:cTn id="70" dur="500" fill="hold"/>
                                        <p:tgtEl>
                                          <p:spTgt spid="8290"/>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3" presetClass="entr" presetSubtype="10" fill="hold" grpId="0" nodeType="clickEffect">
                                  <p:stCondLst>
                                    <p:cond delay="0"/>
                                  </p:stCondLst>
                                  <p:childTnLst>
                                    <p:set>
                                      <p:cBhvr>
                                        <p:cTn id="74" dur="1" fill="hold">
                                          <p:stCondLst>
                                            <p:cond delay="0"/>
                                          </p:stCondLst>
                                        </p:cTn>
                                        <p:tgtEl>
                                          <p:spTgt spid="8287"/>
                                        </p:tgtEl>
                                        <p:attrNameLst>
                                          <p:attrName>style.visibility</p:attrName>
                                        </p:attrNameLst>
                                      </p:cBhvr>
                                      <p:to>
                                        <p:strVal val="visible"/>
                                      </p:to>
                                    </p:set>
                                    <p:animEffect transition="in" filter="blinds(horizontal)">
                                      <p:cBhvr>
                                        <p:cTn id="75" dur="500"/>
                                        <p:tgtEl>
                                          <p:spTgt spid="8287"/>
                                        </p:tgtEl>
                                      </p:cBhvr>
                                    </p:animEffect>
                                  </p:childTnLst>
                                </p:cTn>
                              </p:par>
                            </p:childTnLst>
                          </p:cTn>
                        </p:par>
                      </p:childTnLst>
                    </p:cTn>
                  </p:par>
                  <p:par>
                    <p:cTn id="76" fill="hold">
                      <p:stCondLst>
                        <p:cond delay="indefinite"/>
                      </p:stCondLst>
                      <p:childTnLst>
                        <p:par>
                          <p:cTn id="77" fill="hold">
                            <p:stCondLst>
                              <p:cond delay="0"/>
                            </p:stCondLst>
                            <p:childTnLst>
                              <p:par>
                                <p:cTn id="78" presetID="3" presetClass="entr" presetSubtype="10" fill="hold" grpId="0" nodeType="clickEffect">
                                  <p:stCondLst>
                                    <p:cond delay="0"/>
                                  </p:stCondLst>
                                  <p:childTnLst>
                                    <p:set>
                                      <p:cBhvr>
                                        <p:cTn id="79" dur="1" fill="hold">
                                          <p:stCondLst>
                                            <p:cond delay="0"/>
                                          </p:stCondLst>
                                        </p:cTn>
                                        <p:tgtEl>
                                          <p:spTgt spid="8286"/>
                                        </p:tgtEl>
                                        <p:attrNameLst>
                                          <p:attrName>style.visibility</p:attrName>
                                        </p:attrNameLst>
                                      </p:cBhvr>
                                      <p:to>
                                        <p:strVal val="visible"/>
                                      </p:to>
                                    </p:set>
                                    <p:animEffect transition="in" filter="blinds(horizontal)">
                                      <p:cBhvr>
                                        <p:cTn id="80" dur="500"/>
                                        <p:tgtEl>
                                          <p:spTgt spid="8286"/>
                                        </p:tgtEl>
                                      </p:cBhvr>
                                    </p:animEffect>
                                  </p:childTnLst>
                                </p:cTn>
                              </p:par>
                            </p:childTnLst>
                          </p:cTn>
                        </p:par>
                      </p:childTnLst>
                    </p:cTn>
                  </p:par>
                  <p:par>
                    <p:cTn id="81" fill="hold">
                      <p:stCondLst>
                        <p:cond delay="indefinite"/>
                      </p:stCondLst>
                      <p:childTnLst>
                        <p:par>
                          <p:cTn id="82" fill="hold">
                            <p:stCondLst>
                              <p:cond delay="0"/>
                            </p:stCondLst>
                            <p:childTnLst>
                              <p:par>
                                <p:cTn id="83" presetID="3" presetClass="entr" presetSubtype="10" fill="hold" grpId="0" nodeType="clickEffect">
                                  <p:stCondLst>
                                    <p:cond delay="0"/>
                                  </p:stCondLst>
                                  <p:childTnLst>
                                    <p:set>
                                      <p:cBhvr>
                                        <p:cTn id="84" dur="1" fill="hold">
                                          <p:stCondLst>
                                            <p:cond delay="0"/>
                                          </p:stCondLst>
                                        </p:cTn>
                                        <p:tgtEl>
                                          <p:spTgt spid="8288"/>
                                        </p:tgtEl>
                                        <p:attrNameLst>
                                          <p:attrName>style.visibility</p:attrName>
                                        </p:attrNameLst>
                                      </p:cBhvr>
                                      <p:to>
                                        <p:strVal val="visible"/>
                                      </p:to>
                                    </p:set>
                                    <p:animEffect transition="in" filter="blinds(horizontal)">
                                      <p:cBhvr>
                                        <p:cTn id="85" dur="500"/>
                                        <p:tgtEl>
                                          <p:spTgt spid="8288"/>
                                        </p:tgtEl>
                                      </p:cBhvr>
                                    </p:animEffect>
                                  </p:childTnLst>
                                </p:cTn>
                              </p:par>
                            </p:childTnLst>
                          </p:cTn>
                        </p:par>
                      </p:childTnLst>
                    </p:cTn>
                  </p:par>
                  <p:par>
                    <p:cTn id="86" fill="hold">
                      <p:stCondLst>
                        <p:cond delay="indefinite"/>
                      </p:stCondLst>
                      <p:childTnLst>
                        <p:par>
                          <p:cTn id="87" fill="hold">
                            <p:stCondLst>
                              <p:cond delay="0"/>
                            </p:stCondLst>
                            <p:childTnLst>
                              <p:par>
                                <p:cTn id="88" presetID="2" presetClass="entr" presetSubtype="4" fill="hold" grpId="0" nodeType="clickEffect">
                                  <p:stCondLst>
                                    <p:cond delay="0"/>
                                  </p:stCondLst>
                                  <p:childTnLst>
                                    <p:set>
                                      <p:cBhvr>
                                        <p:cTn id="89" dur="1" fill="hold">
                                          <p:stCondLst>
                                            <p:cond delay="0"/>
                                          </p:stCondLst>
                                        </p:cTn>
                                        <p:tgtEl>
                                          <p:spTgt spid="8291"/>
                                        </p:tgtEl>
                                        <p:attrNameLst>
                                          <p:attrName>style.visibility</p:attrName>
                                        </p:attrNameLst>
                                      </p:cBhvr>
                                      <p:to>
                                        <p:strVal val="visible"/>
                                      </p:to>
                                    </p:set>
                                    <p:anim calcmode="lin" valueType="num">
                                      <p:cBhvr additive="base">
                                        <p:cTn id="90" dur="500" fill="hold"/>
                                        <p:tgtEl>
                                          <p:spTgt spid="8291"/>
                                        </p:tgtEl>
                                        <p:attrNameLst>
                                          <p:attrName>ppt_x</p:attrName>
                                        </p:attrNameLst>
                                      </p:cBhvr>
                                      <p:tavLst>
                                        <p:tav tm="0">
                                          <p:val>
                                            <p:strVal val="#ppt_x"/>
                                          </p:val>
                                        </p:tav>
                                        <p:tav tm="100000">
                                          <p:val>
                                            <p:strVal val="#ppt_x"/>
                                          </p:val>
                                        </p:tav>
                                      </p:tavLst>
                                    </p:anim>
                                    <p:anim calcmode="lin" valueType="num">
                                      <p:cBhvr additive="base">
                                        <p:cTn id="91" dur="500" fill="hold"/>
                                        <p:tgtEl>
                                          <p:spTgt spid="8291"/>
                                        </p:tgtEl>
                                        <p:attrNameLst>
                                          <p:attrName>ppt_y</p:attrName>
                                        </p:attrNameLst>
                                      </p:cBhvr>
                                      <p:tavLst>
                                        <p:tav tm="0">
                                          <p:val>
                                            <p:strVal val="1+#ppt_h/2"/>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2" presetClass="entr" presetSubtype="4" fill="hold" grpId="0" nodeType="clickEffect">
                                  <p:stCondLst>
                                    <p:cond delay="0"/>
                                  </p:stCondLst>
                                  <p:childTnLst>
                                    <p:set>
                                      <p:cBhvr>
                                        <p:cTn id="95" dur="1" fill="hold">
                                          <p:stCondLst>
                                            <p:cond delay="0"/>
                                          </p:stCondLst>
                                        </p:cTn>
                                        <p:tgtEl>
                                          <p:spTgt spid="8292"/>
                                        </p:tgtEl>
                                        <p:attrNameLst>
                                          <p:attrName>style.visibility</p:attrName>
                                        </p:attrNameLst>
                                      </p:cBhvr>
                                      <p:to>
                                        <p:strVal val="visible"/>
                                      </p:to>
                                    </p:set>
                                    <p:anim calcmode="lin" valueType="num">
                                      <p:cBhvr additive="base">
                                        <p:cTn id="96" dur="500" fill="hold"/>
                                        <p:tgtEl>
                                          <p:spTgt spid="8292"/>
                                        </p:tgtEl>
                                        <p:attrNameLst>
                                          <p:attrName>ppt_x</p:attrName>
                                        </p:attrNameLst>
                                      </p:cBhvr>
                                      <p:tavLst>
                                        <p:tav tm="0">
                                          <p:val>
                                            <p:strVal val="#ppt_x"/>
                                          </p:val>
                                        </p:tav>
                                        <p:tav tm="100000">
                                          <p:val>
                                            <p:strVal val="#ppt_x"/>
                                          </p:val>
                                        </p:tav>
                                      </p:tavLst>
                                    </p:anim>
                                    <p:anim calcmode="lin" valueType="num">
                                      <p:cBhvr additive="base">
                                        <p:cTn id="97" dur="500" fill="hold"/>
                                        <p:tgtEl>
                                          <p:spTgt spid="8292"/>
                                        </p:tgtEl>
                                        <p:attrNameLst>
                                          <p:attrName>ppt_y</p:attrName>
                                        </p:attrNameLst>
                                      </p:cBhvr>
                                      <p:tavLst>
                                        <p:tav tm="0">
                                          <p:val>
                                            <p:strVal val="1+#ppt_h/2"/>
                                          </p:val>
                                        </p:tav>
                                        <p:tav tm="100000">
                                          <p:val>
                                            <p:strVal val="#ppt_y"/>
                                          </p:val>
                                        </p:tav>
                                      </p:tavLst>
                                    </p:anim>
                                  </p:childTnLst>
                                </p:cTn>
                              </p:par>
                            </p:childTnLst>
                          </p:cTn>
                        </p:par>
                      </p:childTnLst>
                    </p:cTn>
                  </p:par>
                  <p:par>
                    <p:cTn id="98" fill="hold">
                      <p:stCondLst>
                        <p:cond delay="indefinite"/>
                      </p:stCondLst>
                      <p:childTnLst>
                        <p:par>
                          <p:cTn id="99" fill="hold">
                            <p:stCondLst>
                              <p:cond delay="0"/>
                            </p:stCondLst>
                            <p:childTnLst>
                              <p:par>
                                <p:cTn id="100" presetID="2" presetClass="entr" presetSubtype="4" fill="hold" grpId="0" nodeType="clickEffect">
                                  <p:stCondLst>
                                    <p:cond delay="0"/>
                                  </p:stCondLst>
                                  <p:childTnLst>
                                    <p:set>
                                      <p:cBhvr>
                                        <p:cTn id="101" dur="1" fill="hold">
                                          <p:stCondLst>
                                            <p:cond delay="0"/>
                                          </p:stCondLst>
                                        </p:cTn>
                                        <p:tgtEl>
                                          <p:spTgt spid="8293"/>
                                        </p:tgtEl>
                                        <p:attrNameLst>
                                          <p:attrName>style.visibility</p:attrName>
                                        </p:attrNameLst>
                                      </p:cBhvr>
                                      <p:to>
                                        <p:strVal val="visible"/>
                                      </p:to>
                                    </p:set>
                                    <p:anim calcmode="lin" valueType="num">
                                      <p:cBhvr additive="base">
                                        <p:cTn id="102" dur="500" fill="hold"/>
                                        <p:tgtEl>
                                          <p:spTgt spid="8293"/>
                                        </p:tgtEl>
                                        <p:attrNameLst>
                                          <p:attrName>ppt_x</p:attrName>
                                        </p:attrNameLst>
                                      </p:cBhvr>
                                      <p:tavLst>
                                        <p:tav tm="0">
                                          <p:val>
                                            <p:strVal val="#ppt_x"/>
                                          </p:val>
                                        </p:tav>
                                        <p:tav tm="100000">
                                          <p:val>
                                            <p:strVal val="#ppt_x"/>
                                          </p:val>
                                        </p:tav>
                                      </p:tavLst>
                                    </p:anim>
                                    <p:anim calcmode="lin" valueType="num">
                                      <p:cBhvr additive="base">
                                        <p:cTn id="103" dur="500" fill="hold"/>
                                        <p:tgtEl>
                                          <p:spTgt spid="8293"/>
                                        </p:tgtEl>
                                        <p:attrNameLst>
                                          <p:attrName>ppt_y</p:attrName>
                                        </p:attrNameLst>
                                      </p:cBhvr>
                                      <p:tavLst>
                                        <p:tav tm="0">
                                          <p:val>
                                            <p:strVal val="1+#ppt_h/2"/>
                                          </p:val>
                                        </p:tav>
                                        <p:tav tm="100000">
                                          <p:val>
                                            <p:strVal val="#ppt_y"/>
                                          </p:val>
                                        </p:tav>
                                      </p:tavLst>
                                    </p:anim>
                                  </p:childTnLst>
                                </p:cTn>
                              </p:par>
                            </p:childTnLst>
                          </p:cTn>
                        </p:par>
                      </p:childTnLst>
                    </p:cTn>
                  </p:par>
                  <p:par>
                    <p:cTn id="104" fill="hold">
                      <p:stCondLst>
                        <p:cond delay="indefinite"/>
                      </p:stCondLst>
                      <p:childTnLst>
                        <p:par>
                          <p:cTn id="105" fill="hold">
                            <p:stCondLst>
                              <p:cond delay="0"/>
                            </p:stCondLst>
                            <p:childTnLst>
                              <p:par>
                                <p:cTn id="106" presetID="2" presetClass="entr" presetSubtype="4" fill="hold" grpId="0" nodeType="clickEffect">
                                  <p:stCondLst>
                                    <p:cond delay="0"/>
                                  </p:stCondLst>
                                  <p:childTnLst>
                                    <p:set>
                                      <p:cBhvr>
                                        <p:cTn id="107" dur="1" fill="hold">
                                          <p:stCondLst>
                                            <p:cond delay="0"/>
                                          </p:stCondLst>
                                        </p:cTn>
                                        <p:tgtEl>
                                          <p:spTgt spid="8294"/>
                                        </p:tgtEl>
                                        <p:attrNameLst>
                                          <p:attrName>style.visibility</p:attrName>
                                        </p:attrNameLst>
                                      </p:cBhvr>
                                      <p:to>
                                        <p:strVal val="visible"/>
                                      </p:to>
                                    </p:set>
                                    <p:anim calcmode="lin" valueType="num">
                                      <p:cBhvr additive="base">
                                        <p:cTn id="108" dur="500" fill="hold"/>
                                        <p:tgtEl>
                                          <p:spTgt spid="8294"/>
                                        </p:tgtEl>
                                        <p:attrNameLst>
                                          <p:attrName>ppt_x</p:attrName>
                                        </p:attrNameLst>
                                      </p:cBhvr>
                                      <p:tavLst>
                                        <p:tav tm="0">
                                          <p:val>
                                            <p:strVal val="#ppt_x"/>
                                          </p:val>
                                        </p:tav>
                                        <p:tav tm="100000">
                                          <p:val>
                                            <p:strVal val="#ppt_x"/>
                                          </p:val>
                                        </p:tav>
                                      </p:tavLst>
                                    </p:anim>
                                    <p:anim calcmode="lin" valueType="num">
                                      <p:cBhvr additive="base">
                                        <p:cTn id="109" dur="500" fill="hold"/>
                                        <p:tgtEl>
                                          <p:spTgt spid="829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5" grpId="0" animBg="1"/>
      <p:bldP spid="8274" grpId="0" animBg="1"/>
      <p:bldP spid="8275" grpId="0" animBg="1"/>
      <p:bldP spid="6151" grpId="0" animBg="1"/>
      <p:bldP spid="8277" grpId="0" animBg="1"/>
      <p:bldP spid="8278" grpId="0" animBg="1"/>
      <p:bldP spid="8279" grpId="0" build="p" animBg="1"/>
      <p:bldP spid="8286" grpId="0" animBg="1"/>
      <p:bldP spid="8287" grpId="0" animBg="1"/>
      <p:bldP spid="8288" grpId="0" animBg="1"/>
      <p:bldP spid="8290" grpId="0" animBg="1"/>
      <p:bldP spid="8291" grpId="0" animBg="1"/>
      <p:bldP spid="8292" grpId="0" animBg="1"/>
      <p:bldP spid="8293" grpId="0" animBg="1"/>
      <p:bldP spid="829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65" name="AutoShape 49"/>
          <p:cNvSpPr>
            <a:spLocks noChangeArrowheads="1"/>
          </p:cNvSpPr>
          <p:nvPr/>
        </p:nvSpPr>
        <p:spPr bwMode="auto">
          <a:xfrm>
            <a:off x="5004049" y="5734050"/>
            <a:ext cx="1728540" cy="647700"/>
          </a:xfrm>
          <a:prstGeom prst="wedgeRoundRectCallout">
            <a:avLst>
              <a:gd name="adj1" fmla="val -207322"/>
              <a:gd name="adj2" fmla="val -138150"/>
              <a:gd name="adj3" fmla="val 16667"/>
            </a:avLst>
          </a:prstGeom>
          <a:solidFill>
            <a:srgbClr val="FAFAA4"/>
          </a:solidFill>
          <a:ln w="9525">
            <a:solidFill>
              <a:schemeClr val="tx1"/>
            </a:solidFill>
            <a:miter lim="800000"/>
            <a:headEnd/>
            <a:tailEnd/>
          </a:ln>
        </p:spPr>
        <p:txBody>
          <a:bodyPr/>
          <a:lstStyle/>
          <a:p>
            <a:pPr algn="ctr"/>
            <a:r>
              <a:rPr lang="cs-CZ" sz="1200" b="1" dirty="0"/>
              <a:t>Plocha, kterou prochází indukční tok</a:t>
            </a:r>
          </a:p>
        </p:txBody>
      </p:sp>
      <p:sp>
        <p:nvSpPr>
          <p:cNvPr id="7171" name="Rectangle 4"/>
          <p:cNvSpPr>
            <a:spLocks noGrp="1" noChangeArrowheads="1"/>
          </p:cNvSpPr>
          <p:nvPr>
            <p:ph type="title" idx="4294967295"/>
          </p:nvPr>
        </p:nvSpPr>
        <p:spPr>
          <a:xfrm>
            <a:off x="457200" y="274638"/>
            <a:ext cx="8229600" cy="346075"/>
          </a:xfrm>
        </p:spPr>
        <p:style>
          <a:lnRef idx="2">
            <a:schemeClr val="accent6"/>
          </a:lnRef>
          <a:fillRef idx="1">
            <a:schemeClr val="lt1"/>
          </a:fillRef>
          <a:effectRef idx="0">
            <a:schemeClr val="accent6"/>
          </a:effectRef>
          <a:fontRef idx="minor">
            <a:schemeClr val="dk1"/>
          </a:fontRef>
        </p:style>
        <p:txBody>
          <a:bodyPr>
            <a:normAutofit fontScale="90000"/>
          </a:bodyPr>
          <a:lstStyle/>
          <a:p>
            <a:pPr eaLnBrk="1" hangingPunct="1"/>
            <a:r>
              <a:rPr lang="cs-CZ" sz="1800" smtClean="0"/>
              <a:t>Indukce magnetického pole</a:t>
            </a:r>
          </a:p>
        </p:txBody>
      </p:sp>
      <p:sp>
        <p:nvSpPr>
          <p:cNvPr id="7172" name="Text Box 5"/>
          <p:cNvSpPr txBox="1">
            <a:spLocks noChangeArrowheads="1"/>
          </p:cNvSpPr>
          <p:nvPr/>
        </p:nvSpPr>
        <p:spPr bwMode="auto">
          <a:xfrm>
            <a:off x="467544" y="692696"/>
            <a:ext cx="2730774" cy="646331"/>
          </a:xfrm>
          <a:prstGeom prst="rect">
            <a:avLst/>
          </a:prstGeom>
          <a:solidFill>
            <a:srgbClr val="FAFAA4"/>
          </a:solidFill>
          <a:ln w="9525">
            <a:noFill/>
            <a:miter lim="800000"/>
            <a:headEnd/>
            <a:tailEnd/>
          </a:ln>
        </p:spPr>
        <p:txBody>
          <a:bodyPr wrap="square">
            <a:spAutoFit/>
          </a:bodyPr>
          <a:lstStyle/>
          <a:p>
            <a:r>
              <a:rPr lang="cs-CZ" dirty="0"/>
              <a:t>B  … magnetická indukce</a:t>
            </a:r>
            <a:r>
              <a:rPr lang="en-US" dirty="0"/>
              <a:t>, </a:t>
            </a:r>
            <a:r>
              <a:rPr lang="en-US" dirty="0" err="1"/>
              <a:t>jednotka</a:t>
            </a:r>
            <a:r>
              <a:rPr lang="en-US" dirty="0"/>
              <a:t> [T] </a:t>
            </a:r>
            <a:r>
              <a:rPr lang="cs-CZ" dirty="0"/>
              <a:t>- </a:t>
            </a:r>
            <a:r>
              <a:rPr lang="cs-CZ" dirty="0" err="1"/>
              <a:t>tesla</a:t>
            </a:r>
            <a:endParaRPr lang="cs-CZ" dirty="0"/>
          </a:p>
        </p:txBody>
      </p:sp>
      <p:sp>
        <p:nvSpPr>
          <p:cNvPr id="7173" name="Rectangle 6"/>
          <p:cNvSpPr>
            <a:spLocks noChangeArrowheads="1"/>
          </p:cNvSpPr>
          <p:nvPr/>
        </p:nvSpPr>
        <p:spPr bwMode="auto">
          <a:xfrm>
            <a:off x="4500563" y="765175"/>
            <a:ext cx="2952750" cy="360363"/>
          </a:xfrm>
          <a:prstGeom prst="rect">
            <a:avLst/>
          </a:prstGeom>
          <a:ln>
            <a:headEnd/>
            <a:tailEnd/>
          </a:ln>
        </p:spPr>
        <p:style>
          <a:lnRef idx="0">
            <a:schemeClr val="accent5"/>
          </a:lnRef>
          <a:fillRef idx="3">
            <a:schemeClr val="accent5"/>
          </a:fillRef>
          <a:effectRef idx="3">
            <a:schemeClr val="accent5"/>
          </a:effectRef>
          <a:fontRef idx="minor">
            <a:schemeClr val="lt1"/>
          </a:fontRef>
        </p:style>
        <p:txBody>
          <a:bodyPr wrap="none" anchor="ctr"/>
          <a:lstStyle/>
          <a:p>
            <a:endParaRPr lang="cs-CZ"/>
          </a:p>
        </p:txBody>
      </p:sp>
      <p:sp>
        <p:nvSpPr>
          <p:cNvPr id="7174" name="Rectangle 7"/>
          <p:cNvSpPr>
            <a:spLocks noChangeArrowheads="1"/>
          </p:cNvSpPr>
          <p:nvPr/>
        </p:nvSpPr>
        <p:spPr bwMode="auto">
          <a:xfrm>
            <a:off x="4500563" y="2276475"/>
            <a:ext cx="2952750" cy="360363"/>
          </a:xfrm>
          <a:prstGeom prst="rect">
            <a:avLst/>
          </a:prstGeom>
          <a:ln>
            <a:headEnd/>
            <a:tailEnd/>
          </a:ln>
        </p:spPr>
        <p:style>
          <a:lnRef idx="0">
            <a:schemeClr val="accent5"/>
          </a:lnRef>
          <a:fillRef idx="3">
            <a:schemeClr val="accent5"/>
          </a:fillRef>
          <a:effectRef idx="3">
            <a:schemeClr val="accent5"/>
          </a:effectRef>
          <a:fontRef idx="minor">
            <a:schemeClr val="lt1"/>
          </a:fontRef>
        </p:style>
        <p:txBody>
          <a:bodyPr wrap="none" anchor="ctr"/>
          <a:lstStyle/>
          <a:p>
            <a:endParaRPr lang="cs-CZ"/>
          </a:p>
        </p:txBody>
      </p:sp>
      <p:sp>
        <p:nvSpPr>
          <p:cNvPr id="7175" name="Rectangle 8"/>
          <p:cNvSpPr>
            <a:spLocks noChangeArrowheads="1"/>
          </p:cNvSpPr>
          <p:nvPr/>
        </p:nvSpPr>
        <p:spPr bwMode="auto">
          <a:xfrm>
            <a:off x="5508625" y="1484313"/>
            <a:ext cx="1008063" cy="431800"/>
          </a:xfrm>
          <a:prstGeom prst="rect">
            <a:avLst/>
          </a:prstGeom>
          <a:solidFill>
            <a:srgbClr val="CC3300"/>
          </a:solidFill>
          <a:ln w="9525">
            <a:solidFill>
              <a:schemeClr val="tx1"/>
            </a:solidFill>
            <a:miter lim="800000"/>
            <a:headEnd/>
            <a:tailEnd/>
          </a:ln>
        </p:spPr>
        <p:txBody>
          <a:bodyPr wrap="none" anchor="ctr"/>
          <a:lstStyle/>
          <a:p>
            <a:endParaRPr lang="cs-CZ"/>
          </a:p>
        </p:txBody>
      </p:sp>
      <p:sp>
        <p:nvSpPr>
          <p:cNvPr id="7176" name="Freeform 9"/>
          <p:cNvSpPr>
            <a:spLocks/>
          </p:cNvSpPr>
          <p:nvPr/>
        </p:nvSpPr>
        <p:spPr bwMode="auto">
          <a:xfrm>
            <a:off x="4716463" y="1125538"/>
            <a:ext cx="1044575" cy="1150937"/>
          </a:xfrm>
          <a:custGeom>
            <a:avLst/>
            <a:gdLst>
              <a:gd name="T0" fmla="*/ 0 w 658"/>
              <a:gd name="T1" fmla="*/ 0 h 725"/>
              <a:gd name="T2" fmla="*/ 229333439 w 658"/>
              <a:gd name="T3" fmla="*/ 342741085 h 725"/>
              <a:gd name="T4" fmla="*/ 1370964888 w 658"/>
              <a:gd name="T5" fmla="*/ 456147334 h 725"/>
              <a:gd name="T6" fmla="*/ 1486892033 w 658"/>
              <a:gd name="T7" fmla="*/ 1370964340 h 725"/>
              <a:gd name="T8" fmla="*/ 342741222 w 658"/>
              <a:gd name="T9" fmla="*/ 1484370490 h 725"/>
              <a:gd name="T10" fmla="*/ 0 w 658"/>
              <a:gd name="T11" fmla="*/ 1827111872 h 725"/>
              <a:gd name="T12" fmla="*/ 0 60000 65536"/>
              <a:gd name="T13" fmla="*/ 0 60000 65536"/>
              <a:gd name="T14" fmla="*/ 0 60000 65536"/>
              <a:gd name="T15" fmla="*/ 0 60000 65536"/>
              <a:gd name="T16" fmla="*/ 0 60000 65536"/>
              <a:gd name="T17" fmla="*/ 0 60000 65536"/>
              <a:gd name="T18" fmla="*/ 0 w 658"/>
              <a:gd name="T19" fmla="*/ 0 h 725"/>
              <a:gd name="T20" fmla="*/ 658 w 658"/>
              <a:gd name="T21" fmla="*/ 725 h 725"/>
            </a:gdLst>
            <a:ahLst/>
            <a:cxnLst>
              <a:cxn ang="T12">
                <a:pos x="T0" y="T1"/>
              </a:cxn>
              <a:cxn ang="T13">
                <a:pos x="T2" y="T3"/>
              </a:cxn>
              <a:cxn ang="T14">
                <a:pos x="T4" y="T5"/>
              </a:cxn>
              <a:cxn ang="T15">
                <a:pos x="T6" y="T7"/>
              </a:cxn>
              <a:cxn ang="T16">
                <a:pos x="T8" y="T9"/>
              </a:cxn>
              <a:cxn ang="T17">
                <a:pos x="T10" y="T11"/>
              </a:cxn>
            </a:cxnLst>
            <a:rect l="T18" t="T19" r="T20" b="T21"/>
            <a:pathLst>
              <a:path w="658" h="725">
                <a:moveTo>
                  <a:pt x="0" y="0"/>
                </a:moveTo>
                <a:cubicBezTo>
                  <a:pt x="0" y="53"/>
                  <a:pt x="0" y="106"/>
                  <a:pt x="91" y="136"/>
                </a:cubicBezTo>
                <a:cubicBezTo>
                  <a:pt x="182" y="166"/>
                  <a:pt x="461" y="113"/>
                  <a:pt x="544" y="181"/>
                </a:cubicBezTo>
                <a:cubicBezTo>
                  <a:pt x="627" y="249"/>
                  <a:pt x="658" y="476"/>
                  <a:pt x="590" y="544"/>
                </a:cubicBezTo>
                <a:cubicBezTo>
                  <a:pt x="522" y="612"/>
                  <a:pt x="234" y="559"/>
                  <a:pt x="136" y="589"/>
                </a:cubicBezTo>
                <a:cubicBezTo>
                  <a:pt x="38" y="619"/>
                  <a:pt x="23" y="702"/>
                  <a:pt x="0" y="725"/>
                </a:cubicBezTo>
              </a:path>
            </a:pathLst>
          </a:custGeom>
          <a:noFill/>
          <a:ln w="9525">
            <a:solidFill>
              <a:schemeClr val="tx1"/>
            </a:solidFill>
            <a:round/>
            <a:headEnd type="none" w="med" len="med"/>
            <a:tailEnd type="triangle" w="med" len="med"/>
          </a:ln>
        </p:spPr>
        <p:txBody>
          <a:bodyPr/>
          <a:lstStyle/>
          <a:p>
            <a:endParaRPr lang="cs-CZ"/>
          </a:p>
        </p:txBody>
      </p:sp>
      <p:sp>
        <p:nvSpPr>
          <p:cNvPr id="7177" name="Freeform 10"/>
          <p:cNvSpPr>
            <a:spLocks/>
          </p:cNvSpPr>
          <p:nvPr/>
        </p:nvSpPr>
        <p:spPr bwMode="auto">
          <a:xfrm flipH="1">
            <a:off x="6229350" y="1125538"/>
            <a:ext cx="1116013" cy="1150937"/>
          </a:xfrm>
          <a:custGeom>
            <a:avLst/>
            <a:gdLst>
              <a:gd name="T0" fmla="*/ 0 w 658"/>
              <a:gd name="T1" fmla="*/ 0 h 725"/>
              <a:gd name="T2" fmla="*/ 261774596 w 658"/>
              <a:gd name="T3" fmla="*/ 342741085 h 725"/>
              <a:gd name="T4" fmla="*/ 1564895999 w 658"/>
              <a:gd name="T5" fmla="*/ 456147334 h 725"/>
              <a:gd name="T6" fmla="*/ 1697221510 w 658"/>
              <a:gd name="T7" fmla="*/ 1370964340 h 725"/>
              <a:gd name="T8" fmla="*/ 391223576 w 658"/>
              <a:gd name="T9" fmla="*/ 1484370490 h 725"/>
              <a:gd name="T10" fmla="*/ 0 w 658"/>
              <a:gd name="T11" fmla="*/ 1827111872 h 725"/>
              <a:gd name="T12" fmla="*/ 0 60000 65536"/>
              <a:gd name="T13" fmla="*/ 0 60000 65536"/>
              <a:gd name="T14" fmla="*/ 0 60000 65536"/>
              <a:gd name="T15" fmla="*/ 0 60000 65536"/>
              <a:gd name="T16" fmla="*/ 0 60000 65536"/>
              <a:gd name="T17" fmla="*/ 0 60000 65536"/>
              <a:gd name="T18" fmla="*/ 0 w 658"/>
              <a:gd name="T19" fmla="*/ 0 h 725"/>
              <a:gd name="T20" fmla="*/ 658 w 658"/>
              <a:gd name="T21" fmla="*/ 725 h 725"/>
            </a:gdLst>
            <a:ahLst/>
            <a:cxnLst>
              <a:cxn ang="T12">
                <a:pos x="T0" y="T1"/>
              </a:cxn>
              <a:cxn ang="T13">
                <a:pos x="T2" y="T3"/>
              </a:cxn>
              <a:cxn ang="T14">
                <a:pos x="T4" y="T5"/>
              </a:cxn>
              <a:cxn ang="T15">
                <a:pos x="T6" y="T7"/>
              </a:cxn>
              <a:cxn ang="T16">
                <a:pos x="T8" y="T9"/>
              </a:cxn>
              <a:cxn ang="T17">
                <a:pos x="T10" y="T11"/>
              </a:cxn>
            </a:cxnLst>
            <a:rect l="T18" t="T19" r="T20" b="T21"/>
            <a:pathLst>
              <a:path w="658" h="725">
                <a:moveTo>
                  <a:pt x="0" y="0"/>
                </a:moveTo>
                <a:cubicBezTo>
                  <a:pt x="0" y="53"/>
                  <a:pt x="0" y="106"/>
                  <a:pt x="91" y="136"/>
                </a:cubicBezTo>
                <a:cubicBezTo>
                  <a:pt x="182" y="166"/>
                  <a:pt x="461" y="113"/>
                  <a:pt x="544" y="181"/>
                </a:cubicBezTo>
                <a:cubicBezTo>
                  <a:pt x="627" y="249"/>
                  <a:pt x="658" y="476"/>
                  <a:pt x="590" y="544"/>
                </a:cubicBezTo>
                <a:cubicBezTo>
                  <a:pt x="522" y="612"/>
                  <a:pt x="234" y="559"/>
                  <a:pt x="136" y="589"/>
                </a:cubicBezTo>
                <a:cubicBezTo>
                  <a:pt x="38" y="619"/>
                  <a:pt x="23" y="702"/>
                  <a:pt x="0" y="725"/>
                </a:cubicBezTo>
              </a:path>
            </a:pathLst>
          </a:custGeom>
          <a:noFill/>
          <a:ln w="9525">
            <a:solidFill>
              <a:schemeClr val="tx1"/>
            </a:solidFill>
            <a:round/>
            <a:headEnd type="none" w="med" len="med"/>
            <a:tailEnd type="triangle" w="med" len="med"/>
          </a:ln>
        </p:spPr>
        <p:txBody>
          <a:bodyPr/>
          <a:lstStyle/>
          <a:p>
            <a:endParaRPr lang="cs-CZ"/>
          </a:p>
        </p:txBody>
      </p:sp>
      <p:sp>
        <p:nvSpPr>
          <p:cNvPr id="7178" name="Line 11"/>
          <p:cNvSpPr>
            <a:spLocks noChangeShapeType="1"/>
          </p:cNvSpPr>
          <p:nvPr/>
        </p:nvSpPr>
        <p:spPr bwMode="auto">
          <a:xfrm>
            <a:off x="6013450" y="1125538"/>
            <a:ext cx="0" cy="1150937"/>
          </a:xfrm>
          <a:prstGeom prst="line">
            <a:avLst/>
          </a:prstGeom>
          <a:noFill/>
          <a:ln w="9525">
            <a:solidFill>
              <a:schemeClr val="tx1"/>
            </a:solidFill>
            <a:round/>
            <a:headEnd/>
            <a:tailEnd type="triangle" w="med" len="med"/>
          </a:ln>
        </p:spPr>
        <p:txBody>
          <a:bodyPr/>
          <a:lstStyle/>
          <a:p>
            <a:endParaRPr lang="cs-CZ"/>
          </a:p>
        </p:txBody>
      </p:sp>
      <p:sp>
        <p:nvSpPr>
          <p:cNvPr id="9228" name="Line 12"/>
          <p:cNvSpPr>
            <a:spLocks noChangeShapeType="1"/>
          </p:cNvSpPr>
          <p:nvPr/>
        </p:nvSpPr>
        <p:spPr bwMode="auto">
          <a:xfrm>
            <a:off x="5508625" y="1700213"/>
            <a:ext cx="1008063" cy="0"/>
          </a:xfrm>
          <a:prstGeom prst="line">
            <a:avLst/>
          </a:prstGeom>
          <a:noFill/>
          <a:ln w="28575">
            <a:solidFill>
              <a:srgbClr val="FAFAA4"/>
            </a:solidFill>
            <a:round/>
            <a:headEnd/>
            <a:tailEnd/>
          </a:ln>
        </p:spPr>
        <p:txBody>
          <a:bodyPr/>
          <a:lstStyle/>
          <a:p>
            <a:endParaRPr lang="cs-CZ"/>
          </a:p>
        </p:txBody>
      </p:sp>
      <p:sp>
        <p:nvSpPr>
          <p:cNvPr id="9229" name="Line 13"/>
          <p:cNvSpPr>
            <a:spLocks noChangeShapeType="1"/>
          </p:cNvSpPr>
          <p:nvPr/>
        </p:nvSpPr>
        <p:spPr bwMode="auto">
          <a:xfrm>
            <a:off x="4500563" y="1268413"/>
            <a:ext cx="2881312" cy="0"/>
          </a:xfrm>
          <a:prstGeom prst="line">
            <a:avLst/>
          </a:prstGeom>
          <a:noFill/>
          <a:ln w="28575">
            <a:solidFill>
              <a:schemeClr val="accent2"/>
            </a:solidFill>
            <a:round/>
            <a:headEnd/>
            <a:tailEnd/>
          </a:ln>
        </p:spPr>
        <p:txBody>
          <a:bodyPr/>
          <a:lstStyle/>
          <a:p>
            <a:endParaRPr lang="cs-CZ"/>
          </a:p>
        </p:txBody>
      </p:sp>
      <p:grpSp>
        <p:nvGrpSpPr>
          <p:cNvPr id="2" name="Group 30"/>
          <p:cNvGrpSpPr>
            <a:grpSpLocks/>
          </p:cNvGrpSpPr>
          <p:nvPr/>
        </p:nvGrpSpPr>
        <p:grpSpPr bwMode="auto">
          <a:xfrm>
            <a:off x="5665788" y="1662113"/>
            <a:ext cx="661987" cy="73025"/>
            <a:chOff x="3115" y="1047"/>
            <a:chExt cx="417" cy="46"/>
          </a:xfrm>
        </p:grpSpPr>
        <p:sp>
          <p:nvSpPr>
            <p:cNvPr id="7221" name="Oval 14"/>
            <p:cNvSpPr>
              <a:spLocks noChangeArrowheads="1"/>
            </p:cNvSpPr>
            <p:nvPr/>
          </p:nvSpPr>
          <p:spPr bwMode="auto">
            <a:xfrm>
              <a:off x="3115" y="1047"/>
              <a:ext cx="45" cy="46"/>
            </a:xfrm>
            <a:prstGeom prst="ellipse">
              <a:avLst/>
            </a:prstGeom>
            <a:solidFill>
              <a:srgbClr val="FAFAA4"/>
            </a:solidFill>
            <a:ln w="9525">
              <a:solidFill>
                <a:schemeClr val="tx1"/>
              </a:solidFill>
              <a:round/>
              <a:headEnd/>
              <a:tailEnd/>
            </a:ln>
          </p:spPr>
          <p:txBody>
            <a:bodyPr wrap="none" anchor="ctr"/>
            <a:lstStyle/>
            <a:p>
              <a:endParaRPr lang="cs-CZ"/>
            </a:p>
          </p:txBody>
        </p:sp>
        <p:sp>
          <p:nvSpPr>
            <p:cNvPr id="7222" name="Oval 15"/>
            <p:cNvSpPr>
              <a:spLocks noChangeArrowheads="1"/>
            </p:cNvSpPr>
            <p:nvPr/>
          </p:nvSpPr>
          <p:spPr bwMode="auto">
            <a:xfrm>
              <a:off x="3310" y="1047"/>
              <a:ext cx="45" cy="46"/>
            </a:xfrm>
            <a:prstGeom prst="ellipse">
              <a:avLst/>
            </a:prstGeom>
            <a:solidFill>
              <a:srgbClr val="FAFAA4"/>
            </a:solidFill>
            <a:ln w="9525">
              <a:solidFill>
                <a:schemeClr val="tx1"/>
              </a:solidFill>
              <a:round/>
              <a:headEnd/>
              <a:tailEnd/>
            </a:ln>
          </p:spPr>
          <p:txBody>
            <a:bodyPr wrap="none" anchor="ctr"/>
            <a:lstStyle/>
            <a:p>
              <a:endParaRPr lang="cs-CZ"/>
            </a:p>
          </p:txBody>
        </p:sp>
        <p:sp>
          <p:nvSpPr>
            <p:cNvPr id="7223" name="Oval 16"/>
            <p:cNvSpPr>
              <a:spLocks noChangeArrowheads="1"/>
            </p:cNvSpPr>
            <p:nvPr/>
          </p:nvSpPr>
          <p:spPr bwMode="auto">
            <a:xfrm>
              <a:off x="3487" y="1047"/>
              <a:ext cx="45" cy="46"/>
            </a:xfrm>
            <a:prstGeom prst="ellipse">
              <a:avLst/>
            </a:prstGeom>
            <a:solidFill>
              <a:srgbClr val="FAFAA4"/>
            </a:solidFill>
            <a:ln w="9525">
              <a:solidFill>
                <a:schemeClr val="tx1"/>
              </a:solidFill>
              <a:round/>
              <a:headEnd/>
              <a:tailEnd/>
            </a:ln>
          </p:spPr>
          <p:txBody>
            <a:bodyPr wrap="none" anchor="ctr"/>
            <a:lstStyle/>
            <a:p>
              <a:endParaRPr lang="cs-CZ"/>
            </a:p>
          </p:txBody>
        </p:sp>
      </p:grpSp>
      <p:grpSp>
        <p:nvGrpSpPr>
          <p:cNvPr id="3" name="Group 31"/>
          <p:cNvGrpSpPr>
            <a:grpSpLocks/>
          </p:cNvGrpSpPr>
          <p:nvPr/>
        </p:nvGrpSpPr>
        <p:grpSpPr bwMode="auto">
          <a:xfrm>
            <a:off x="4695825" y="1212850"/>
            <a:ext cx="2641600" cy="101600"/>
            <a:chOff x="2504" y="764"/>
            <a:chExt cx="1664" cy="64"/>
          </a:xfrm>
        </p:grpSpPr>
        <p:sp>
          <p:nvSpPr>
            <p:cNvPr id="7218" name="Oval 17"/>
            <p:cNvSpPr>
              <a:spLocks noChangeArrowheads="1"/>
            </p:cNvSpPr>
            <p:nvPr/>
          </p:nvSpPr>
          <p:spPr bwMode="auto">
            <a:xfrm>
              <a:off x="2504" y="764"/>
              <a:ext cx="56" cy="56"/>
            </a:xfrm>
            <a:prstGeom prst="ellipse">
              <a:avLst/>
            </a:prstGeom>
            <a:solidFill>
              <a:schemeClr val="accent2"/>
            </a:solidFill>
            <a:ln w="9525">
              <a:solidFill>
                <a:schemeClr val="tx1"/>
              </a:solidFill>
              <a:round/>
              <a:headEnd/>
              <a:tailEnd/>
            </a:ln>
          </p:spPr>
          <p:txBody>
            <a:bodyPr wrap="none" anchor="ctr"/>
            <a:lstStyle/>
            <a:p>
              <a:endParaRPr lang="cs-CZ"/>
            </a:p>
          </p:txBody>
        </p:sp>
        <p:sp>
          <p:nvSpPr>
            <p:cNvPr id="7219" name="Oval 18"/>
            <p:cNvSpPr>
              <a:spLocks noChangeArrowheads="1"/>
            </p:cNvSpPr>
            <p:nvPr/>
          </p:nvSpPr>
          <p:spPr bwMode="auto">
            <a:xfrm>
              <a:off x="3300" y="772"/>
              <a:ext cx="56" cy="56"/>
            </a:xfrm>
            <a:prstGeom prst="ellipse">
              <a:avLst/>
            </a:prstGeom>
            <a:solidFill>
              <a:schemeClr val="accent2"/>
            </a:solidFill>
            <a:ln w="9525">
              <a:solidFill>
                <a:schemeClr val="tx1"/>
              </a:solidFill>
              <a:round/>
              <a:headEnd/>
              <a:tailEnd/>
            </a:ln>
          </p:spPr>
          <p:txBody>
            <a:bodyPr wrap="none" anchor="ctr"/>
            <a:lstStyle/>
            <a:p>
              <a:endParaRPr lang="cs-CZ"/>
            </a:p>
          </p:txBody>
        </p:sp>
        <p:sp>
          <p:nvSpPr>
            <p:cNvPr id="7220" name="Oval 19"/>
            <p:cNvSpPr>
              <a:spLocks noChangeArrowheads="1"/>
            </p:cNvSpPr>
            <p:nvPr/>
          </p:nvSpPr>
          <p:spPr bwMode="auto">
            <a:xfrm>
              <a:off x="4112" y="768"/>
              <a:ext cx="56" cy="56"/>
            </a:xfrm>
            <a:prstGeom prst="ellipse">
              <a:avLst/>
            </a:prstGeom>
            <a:solidFill>
              <a:schemeClr val="accent2"/>
            </a:solidFill>
            <a:ln w="9525">
              <a:solidFill>
                <a:schemeClr val="tx1"/>
              </a:solidFill>
              <a:round/>
              <a:headEnd/>
              <a:tailEnd/>
            </a:ln>
          </p:spPr>
          <p:txBody>
            <a:bodyPr wrap="none" anchor="ctr"/>
            <a:lstStyle/>
            <a:p>
              <a:endParaRPr lang="cs-CZ"/>
            </a:p>
          </p:txBody>
        </p:sp>
      </p:grpSp>
      <p:sp>
        <p:nvSpPr>
          <p:cNvPr id="7183" name="Text Box 20"/>
          <p:cNvSpPr txBox="1">
            <a:spLocks noChangeArrowheads="1"/>
          </p:cNvSpPr>
          <p:nvPr/>
        </p:nvSpPr>
        <p:spPr bwMode="auto">
          <a:xfrm>
            <a:off x="6070600" y="779463"/>
            <a:ext cx="322263" cy="314325"/>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wrap="none">
            <a:spAutoFit/>
          </a:bodyPr>
          <a:lstStyle/>
          <a:p>
            <a:r>
              <a:rPr lang="cs-CZ" b="1" dirty="0">
                <a:solidFill>
                  <a:schemeClr val="accent2"/>
                </a:solidFill>
              </a:rPr>
              <a:t>N</a:t>
            </a:r>
          </a:p>
        </p:txBody>
      </p:sp>
      <p:sp>
        <p:nvSpPr>
          <p:cNvPr id="7184" name="Text Box 21"/>
          <p:cNvSpPr txBox="1">
            <a:spLocks noChangeArrowheads="1"/>
          </p:cNvSpPr>
          <p:nvPr/>
        </p:nvSpPr>
        <p:spPr bwMode="auto">
          <a:xfrm>
            <a:off x="6070600" y="2297113"/>
            <a:ext cx="312738" cy="314325"/>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wrap="none">
            <a:spAutoFit/>
          </a:bodyPr>
          <a:lstStyle/>
          <a:p>
            <a:r>
              <a:rPr lang="cs-CZ" b="1" dirty="0">
                <a:solidFill>
                  <a:schemeClr val="accent2"/>
                </a:solidFill>
              </a:rPr>
              <a:t>S</a:t>
            </a:r>
          </a:p>
        </p:txBody>
      </p:sp>
      <p:sp>
        <p:nvSpPr>
          <p:cNvPr id="7185" name="Line 22"/>
          <p:cNvSpPr>
            <a:spLocks noChangeShapeType="1"/>
          </p:cNvSpPr>
          <p:nvPr/>
        </p:nvSpPr>
        <p:spPr bwMode="auto">
          <a:xfrm flipV="1">
            <a:off x="4714875" y="755650"/>
            <a:ext cx="0" cy="368300"/>
          </a:xfrm>
          <a:prstGeom prst="line">
            <a:avLst/>
          </a:prstGeom>
          <a:noFill/>
          <a:ln w="9525">
            <a:solidFill>
              <a:schemeClr val="tx1"/>
            </a:solidFill>
            <a:round/>
            <a:headEnd/>
            <a:tailEnd/>
          </a:ln>
        </p:spPr>
        <p:txBody>
          <a:bodyPr/>
          <a:lstStyle/>
          <a:p>
            <a:endParaRPr lang="cs-CZ"/>
          </a:p>
        </p:txBody>
      </p:sp>
      <p:sp>
        <p:nvSpPr>
          <p:cNvPr id="7186" name="Line 23"/>
          <p:cNvSpPr>
            <a:spLocks noChangeShapeType="1"/>
          </p:cNvSpPr>
          <p:nvPr/>
        </p:nvSpPr>
        <p:spPr bwMode="auto">
          <a:xfrm flipV="1">
            <a:off x="6010275" y="768350"/>
            <a:ext cx="0" cy="368300"/>
          </a:xfrm>
          <a:prstGeom prst="line">
            <a:avLst/>
          </a:prstGeom>
          <a:noFill/>
          <a:ln w="9525">
            <a:solidFill>
              <a:schemeClr val="tx1"/>
            </a:solidFill>
            <a:round/>
            <a:headEnd/>
            <a:tailEnd/>
          </a:ln>
        </p:spPr>
        <p:txBody>
          <a:bodyPr/>
          <a:lstStyle/>
          <a:p>
            <a:endParaRPr lang="cs-CZ"/>
          </a:p>
        </p:txBody>
      </p:sp>
      <p:sp>
        <p:nvSpPr>
          <p:cNvPr id="7187" name="Line 24"/>
          <p:cNvSpPr>
            <a:spLocks noChangeShapeType="1"/>
          </p:cNvSpPr>
          <p:nvPr/>
        </p:nvSpPr>
        <p:spPr bwMode="auto">
          <a:xfrm flipV="1">
            <a:off x="7343775" y="749300"/>
            <a:ext cx="0" cy="368300"/>
          </a:xfrm>
          <a:prstGeom prst="line">
            <a:avLst/>
          </a:prstGeom>
          <a:noFill/>
          <a:ln w="9525">
            <a:solidFill>
              <a:schemeClr val="tx1"/>
            </a:solidFill>
            <a:round/>
            <a:headEnd/>
            <a:tailEnd/>
          </a:ln>
        </p:spPr>
        <p:txBody>
          <a:bodyPr/>
          <a:lstStyle/>
          <a:p>
            <a:endParaRPr lang="cs-CZ"/>
          </a:p>
        </p:txBody>
      </p:sp>
      <p:sp>
        <p:nvSpPr>
          <p:cNvPr id="7188" name="Line 25"/>
          <p:cNvSpPr>
            <a:spLocks noChangeShapeType="1"/>
          </p:cNvSpPr>
          <p:nvPr/>
        </p:nvSpPr>
        <p:spPr bwMode="auto">
          <a:xfrm flipV="1">
            <a:off x="7337425" y="2266950"/>
            <a:ext cx="0" cy="368300"/>
          </a:xfrm>
          <a:prstGeom prst="line">
            <a:avLst/>
          </a:prstGeom>
          <a:noFill/>
          <a:ln w="9525">
            <a:solidFill>
              <a:schemeClr val="tx1"/>
            </a:solidFill>
            <a:round/>
            <a:headEnd/>
            <a:tailEnd/>
          </a:ln>
        </p:spPr>
        <p:txBody>
          <a:bodyPr/>
          <a:lstStyle/>
          <a:p>
            <a:endParaRPr lang="cs-CZ"/>
          </a:p>
        </p:txBody>
      </p:sp>
      <p:sp>
        <p:nvSpPr>
          <p:cNvPr id="7189" name="Line 26"/>
          <p:cNvSpPr>
            <a:spLocks noChangeShapeType="1"/>
          </p:cNvSpPr>
          <p:nvPr/>
        </p:nvSpPr>
        <p:spPr bwMode="auto">
          <a:xfrm flipV="1">
            <a:off x="6010275" y="2266950"/>
            <a:ext cx="0" cy="368300"/>
          </a:xfrm>
          <a:prstGeom prst="line">
            <a:avLst/>
          </a:prstGeom>
          <a:noFill/>
          <a:ln w="9525">
            <a:solidFill>
              <a:schemeClr val="tx1"/>
            </a:solidFill>
            <a:round/>
            <a:headEnd/>
            <a:tailEnd/>
          </a:ln>
        </p:spPr>
        <p:txBody>
          <a:bodyPr/>
          <a:lstStyle/>
          <a:p>
            <a:endParaRPr lang="cs-CZ"/>
          </a:p>
        </p:txBody>
      </p:sp>
      <p:sp>
        <p:nvSpPr>
          <p:cNvPr id="7190" name="Line 27"/>
          <p:cNvSpPr>
            <a:spLocks noChangeShapeType="1"/>
          </p:cNvSpPr>
          <p:nvPr/>
        </p:nvSpPr>
        <p:spPr bwMode="auto">
          <a:xfrm flipV="1">
            <a:off x="4721225" y="2266950"/>
            <a:ext cx="0" cy="368300"/>
          </a:xfrm>
          <a:prstGeom prst="line">
            <a:avLst/>
          </a:prstGeom>
          <a:noFill/>
          <a:ln w="9525">
            <a:solidFill>
              <a:schemeClr val="tx1"/>
            </a:solidFill>
            <a:round/>
            <a:headEnd/>
            <a:tailEnd/>
          </a:ln>
        </p:spPr>
        <p:txBody>
          <a:bodyPr/>
          <a:lstStyle/>
          <a:p>
            <a:endParaRPr lang="cs-CZ"/>
          </a:p>
        </p:txBody>
      </p:sp>
      <p:sp>
        <p:nvSpPr>
          <p:cNvPr id="7191" name="AutoShape 28"/>
          <p:cNvSpPr>
            <a:spLocks noChangeArrowheads="1"/>
          </p:cNvSpPr>
          <p:nvPr/>
        </p:nvSpPr>
        <p:spPr bwMode="auto">
          <a:xfrm>
            <a:off x="6931025" y="1473200"/>
            <a:ext cx="1384300" cy="659656"/>
          </a:xfrm>
          <a:prstGeom prst="wedgeRoundRectCallout">
            <a:avLst>
              <a:gd name="adj1" fmla="val -80847"/>
              <a:gd name="adj2" fmla="val -34755"/>
              <a:gd name="adj3" fmla="val 16667"/>
            </a:avLst>
          </a:prstGeom>
          <a:solidFill>
            <a:srgbClr val="FFCC66"/>
          </a:solidFill>
          <a:ln w="9525">
            <a:solidFill>
              <a:schemeClr val="tx1"/>
            </a:solidFill>
            <a:miter lim="800000"/>
            <a:headEnd/>
            <a:tailEnd/>
          </a:ln>
        </p:spPr>
        <p:txBody>
          <a:bodyPr/>
          <a:lstStyle/>
          <a:p>
            <a:pPr algn="ctr"/>
            <a:r>
              <a:rPr lang="cs-CZ"/>
              <a:t>Železný předmět</a:t>
            </a:r>
          </a:p>
        </p:txBody>
      </p:sp>
      <p:sp>
        <p:nvSpPr>
          <p:cNvPr id="7192" name="Text Box 29"/>
          <p:cNvSpPr txBox="1">
            <a:spLocks noChangeArrowheads="1"/>
          </p:cNvSpPr>
          <p:nvPr/>
        </p:nvSpPr>
        <p:spPr bwMode="auto">
          <a:xfrm>
            <a:off x="4438650" y="1547813"/>
            <a:ext cx="776288" cy="304800"/>
          </a:xfrm>
          <a:prstGeom prst="rect">
            <a:avLst/>
          </a:prstGeom>
          <a:noFill/>
          <a:ln w="9525">
            <a:noFill/>
            <a:miter lim="800000"/>
            <a:headEnd/>
            <a:tailEnd/>
          </a:ln>
        </p:spPr>
        <p:txBody>
          <a:bodyPr wrap="none">
            <a:spAutoFit/>
          </a:bodyPr>
          <a:lstStyle/>
          <a:p>
            <a:r>
              <a:rPr lang="cs-CZ"/>
              <a:t>Vzduch</a:t>
            </a:r>
          </a:p>
        </p:txBody>
      </p:sp>
      <p:sp>
        <p:nvSpPr>
          <p:cNvPr id="7193" name="Text Box 32"/>
          <p:cNvSpPr txBox="1">
            <a:spLocks noChangeArrowheads="1"/>
          </p:cNvSpPr>
          <p:nvPr/>
        </p:nvSpPr>
        <p:spPr bwMode="auto">
          <a:xfrm>
            <a:off x="467544" y="1484784"/>
            <a:ext cx="3804543" cy="1323439"/>
          </a:xfrm>
          <a:prstGeom prst="rect">
            <a:avLst/>
          </a:prstGeom>
          <a:noFill/>
          <a:ln w="9525">
            <a:noFill/>
            <a:miter lim="800000"/>
            <a:headEnd/>
            <a:tailEnd/>
          </a:ln>
        </p:spPr>
        <p:txBody>
          <a:bodyPr wrap="square">
            <a:spAutoFit/>
          </a:bodyPr>
          <a:lstStyle/>
          <a:p>
            <a:pPr>
              <a:buFontTx/>
              <a:buChar char="•"/>
            </a:pPr>
            <a:r>
              <a:rPr lang="cs-CZ" sz="1600" dirty="0"/>
              <a:t>Silové účinky magnetického pole se mění </a:t>
            </a:r>
            <a:r>
              <a:rPr lang="cs-CZ" sz="1600" dirty="0" smtClean="0"/>
              <a:t>    s </a:t>
            </a:r>
            <a:r>
              <a:rPr lang="cs-CZ" sz="1600" dirty="0"/>
              <a:t>prostředím, ve kterém se pole nachází</a:t>
            </a:r>
          </a:p>
          <a:p>
            <a:pPr>
              <a:buFontTx/>
              <a:buChar char="•"/>
            </a:pPr>
            <a:r>
              <a:rPr lang="cs-CZ" sz="1600" dirty="0"/>
              <a:t>Tyto účinky lze posuzovat podle velikosti sil, kterými toto pole vtahuje feromagnetické látky </a:t>
            </a:r>
          </a:p>
        </p:txBody>
      </p:sp>
      <p:grpSp>
        <p:nvGrpSpPr>
          <p:cNvPr id="4" name="Group 36"/>
          <p:cNvGrpSpPr>
            <a:grpSpLocks/>
          </p:cNvGrpSpPr>
          <p:nvPr/>
        </p:nvGrpSpPr>
        <p:grpSpPr bwMode="auto">
          <a:xfrm>
            <a:off x="353149" y="2924177"/>
            <a:ext cx="8790852" cy="1058864"/>
            <a:chOff x="211" y="1839"/>
            <a:chExt cx="5465" cy="667"/>
          </a:xfrm>
        </p:grpSpPr>
        <p:sp>
          <p:nvSpPr>
            <p:cNvPr id="7215" name="Text Box 33"/>
            <p:cNvSpPr txBox="1">
              <a:spLocks noChangeArrowheads="1"/>
            </p:cNvSpPr>
            <p:nvPr/>
          </p:nvSpPr>
          <p:spPr bwMode="auto">
            <a:xfrm>
              <a:off x="340" y="1839"/>
              <a:ext cx="1103" cy="365"/>
            </a:xfrm>
            <a:prstGeom prst="rect">
              <a:avLst/>
            </a:prstGeom>
            <a:solidFill>
              <a:srgbClr val="FFCC66"/>
            </a:solidFill>
            <a:ln w="9525">
              <a:noFill/>
              <a:miter lim="800000"/>
              <a:headEnd/>
              <a:tailEnd/>
            </a:ln>
          </p:spPr>
          <p:txBody>
            <a:bodyPr wrap="none">
              <a:spAutoFit/>
            </a:bodyPr>
            <a:lstStyle/>
            <a:p>
              <a:r>
                <a:rPr lang="cs-CZ" sz="3200"/>
                <a:t>B = </a:t>
              </a:r>
              <a:r>
                <a:rPr lang="cs-CZ" sz="3200">
                  <a:latin typeface="Symbol" pitchFamily="18" charset="2"/>
                </a:rPr>
                <a:t>m </a:t>
              </a:r>
              <a:r>
                <a:rPr lang="cs-CZ" sz="3200"/>
                <a:t>. H</a:t>
              </a:r>
            </a:p>
          </p:txBody>
        </p:sp>
        <p:sp>
          <p:nvSpPr>
            <p:cNvPr id="7216" name="Text Box 34"/>
            <p:cNvSpPr txBox="1">
              <a:spLocks noChangeArrowheads="1"/>
            </p:cNvSpPr>
            <p:nvPr/>
          </p:nvSpPr>
          <p:spPr bwMode="auto">
            <a:xfrm>
              <a:off x="1519" y="1842"/>
              <a:ext cx="3889" cy="252"/>
            </a:xfrm>
            <a:prstGeom prst="rect">
              <a:avLst/>
            </a:prstGeom>
            <a:noFill/>
            <a:ln w="9525">
              <a:noFill/>
              <a:miter lim="800000"/>
              <a:headEnd/>
              <a:tailEnd/>
            </a:ln>
          </p:spPr>
          <p:txBody>
            <a:bodyPr wrap="none">
              <a:spAutoFit/>
            </a:bodyPr>
            <a:lstStyle/>
            <a:p>
              <a:r>
                <a:rPr lang="cs-CZ" sz="2000" dirty="0">
                  <a:latin typeface="Symbol" pitchFamily="18" charset="2"/>
                </a:rPr>
                <a:t>m </a:t>
              </a:r>
              <a:r>
                <a:rPr lang="cs-CZ" sz="1600" dirty="0"/>
                <a:t>je konstanta, která určuje vliv prostředí na velikost magnetické indukce</a:t>
              </a:r>
            </a:p>
          </p:txBody>
        </p:sp>
        <p:sp>
          <p:nvSpPr>
            <p:cNvPr id="7217" name="Text Box 35"/>
            <p:cNvSpPr txBox="1">
              <a:spLocks noChangeArrowheads="1"/>
            </p:cNvSpPr>
            <p:nvPr/>
          </p:nvSpPr>
          <p:spPr bwMode="auto">
            <a:xfrm>
              <a:off x="211" y="2293"/>
              <a:ext cx="5465" cy="213"/>
            </a:xfrm>
            <a:prstGeom prst="rect">
              <a:avLst/>
            </a:prstGeom>
            <a:solidFill>
              <a:srgbClr val="FAFAA4"/>
            </a:solidFill>
            <a:ln w="9525">
              <a:noFill/>
              <a:miter lim="800000"/>
              <a:headEnd/>
              <a:tailEnd/>
            </a:ln>
          </p:spPr>
          <p:txBody>
            <a:bodyPr wrap="none">
              <a:spAutoFit/>
            </a:bodyPr>
            <a:lstStyle/>
            <a:p>
              <a:r>
                <a:rPr lang="cs-CZ" sz="1600" dirty="0"/>
                <a:t>Podle velikosti magnetické indukce posuzujeme </a:t>
              </a:r>
              <a:r>
                <a:rPr lang="cs-CZ" sz="1600" dirty="0" smtClean="0"/>
                <a:t>materiály, </a:t>
              </a:r>
              <a:r>
                <a:rPr lang="cs-CZ" sz="1600" dirty="0"/>
                <a:t>jak jsou vhodné pro vznik magnetického pole.</a:t>
              </a:r>
            </a:p>
          </p:txBody>
        </p:sp>
      </p:grpSp>
      <p:sp>
        <p:nvSpPr>
          <p:cNvPr id="7195" name="Line 37"/>
          <p:cNvSpPr>
            <a:spLocks noChangeShapeType="1"/>
          </p:cNvSpPr>
          <p:nvPr/>
        </p:nvSpPr>
        <p:spPr bwMode="auto">
          <a:xfrm>
            <a:off x="611188" y="4292600"/>
            <a:ext cx="3960812" cy="0"/>
          </a:xfrm>
          <a:prstGeom prst="line">
            <a:avLst/>
          </a:prstGeom>
          <a:noFill/>
          <a:ln w="9525">
            <a:solidFill>
              <a:schemeClr val="tx1"/>
            </a:solidFill>
            <a:round/>
            <a:headEnd/>
            <a:tailEnd type="triangle" w="med" len="med"/>
          </a:ln>
        </p:spPr>
        <p:txBody>
          <a:bodyPr/>
          <a:lstStyle/>
          <a:p>
            <a:endParaRPr lang="cs-CZ"/>
          </a:p>
        </p:txBody>
      </p:sp>
      <p:sp>
        <p:nvSpPr>
          <p:cNvPr id="7196" name="Line 38"/>
          <p:cNvSpPr>
            <a:spLocks noChangeShapeType="1"/>
          </p:cNvSpPr>
          <p:nvPr/>
        </p:nvSpPr>
        <p:spPr bwMode="auto">
          <a:xfrm>
            <a:off x="611188" y="4508500"/>
            <a:ext cx="3960812" cy="0"/>
          </a:xfrm>
          <a:prstGeom prst="line">
            <a:avLst/>
          </a:prstGeom>
          <a:noFill/>
          <a:ln w="9525">
            <a:solidFill>
              <a:schemeClr val="tx1"/>
            </a:solidFill>
            <a:round/>
            <a:headEnd/>
            <a:tailEnd type="triangle" w="med" len="med"/>
          </a:ln>
        </p:spPr>
        <p:txBody>
          <a:bodyPr/>
          <a:lstStyle/>
          <a:p>
            <a:endParaRPr lang="cs-CZ"/>
          </a:p>
        </p:txBody>
      </p:sp>
      <p:sp>
        <p:nvSpPr>
          <p:cNvPr id="7197" name="Line 39"/>
          <p:cNvSpPr>
            <a:spLocks noChangeShapeType="1"/>
          </p:cNvSpPr>
          <p:nvPr/>
        </p:nvSpPr>
        <p:spPr bwMode="auto">
          <a:xfrm>
            <a:off x="611188" y="4724400"/>
            <a:ext cx="3960812" cy="0"/>
          </a:xfrm>
          <a:prstGeom prst="line">
            <a:avLst/>
          </a:prstGeom>
          <a:noFill/>
          <a:ln w="9525">
            <a:solidFill>
              <a:schemeClr val="tx1"/>
            </a:solidFill>
            <a:round/>
            <a:headEnd/>
            <a:tailEnd type="triangle" w="med" len="med"/>
          </a:ln>
        </p:spPr>
        <p:txBody>
          <a:bodyPr/>
          <a:lstStyle/>
          <a:p>
            <a:endParaRPr lang="cs-CZ"/>
          </a:p>
        </p:txBody>
      </p:sp>
      <p:sp>
        <p:nvSpPr>
          <p:cNvPr id="7198" name="Line 40"/>
          <p:cNvSpPr>
            <a:spLocks noChangeShapeType="1"/>
          </p:cNvSpPr>
          <p:nvPr/>
        </p:nvSpPr>
        <p:spPr bwMode="auto">
          <a:xfrm>
            <a:off x="611188" y="4940300"/>
            <a:ext cx="3960812" cy="0"/>
          </a:xfrm>
          <a:prstGeom prst="line">
            <a:avLst/>
          </a:prstGeom>
          <a:noFill/>
          <a:ln w="9525">
            <a:solidFill>
              <a:schemeClr val="tx1"/>
            </a:solidFill>
            <a:round/>
            <a:headEnd/>
            <a:tailEnd type="triangle" w="med" len="med"/>
          </a:ln>
        </p:spPr>
        <p:txBody>
          <a:bodyPr/>
          <a:lstStyle/>
          <a:p>
            <a:endParaRPr lang="cs-CZ"/>
          </a:p>
        </p:txBody>
      </p:sp>
      <p:sp>
        <p:nvSpPr>
          <p:cNvPr id="7199" name="Line 41"/>
          <p:cNvSpPr>
            <a:spLocks noChangeShapeType="1"/>
          </p:cNvSpPr>
          <p:nvPr/>
        </p:nvSpPr>
        <p:spPr bwMode="auto">
          <a:xfrm>
            <a:off x="611188" y="5156200"/>
            <a:ext cx="3960812" cy="0"/>
          </a:xfrm>
          <a:prstGeom prst="line">
            <a:avLst/>
          </a:prstGeom>
          <a:noFill/>
          <a:ln w="9525">
            <a:solidFill>
              <a:schemeClr val="tx1"/>
            </a:solidFill>
            <a:round/>
            <a:headEnd/>
            <a:tailEnd type="triangle" w="med" len="med"/>
          </a:ln>
        </p:spPr>
        <p:txBody>
          <a:bodyPr/>
          <a:lstStyle/>
          <a:p>
            <a:endParaRPr lang="cs-CZ"/>
          </a:p>
        </p:txBody>
      </p:sp>
      <p:sp>
        <p:nvSpPr>
          <p:cNvPr id="7200" name="Line 42"/>
          <p:cNvSpPr>
            <a:spLocks noChangeShapeType="1"/>
          </p:cNvSpPr>
          <p:nvPr/>
        </p:nvSpPr>
        <p:spPr bwMode="auto">
          <a:xfrm>
            <a:off x="611188" y="5372100"/>
            <a:ext cx="3960812" cy="0"/>
          </a:xfrm>
          <a:prstGeom prst="line">
            <a:avLst/>
          </a:prstGeom>
          <a:noFill/>
          <a:ln w="9525">
            <a:solidFill>
              <a:schemeClr val="tx1"/>
            </a:solidFill>
            <a:round/>
            <a:headEnd/>
            <a:tailEnd type="triangle" w="med" len="med"/>
          </a:ln>
        </p:spPr>
        <p:txBody>
          <a:bodyPr/>
          <a:lstStyle/>
          <a:p>
            <a:endParaRPr lang="cs-CZ"/>
          </a:p>
        </p:txBody>
      </p:sp>
      <p:sp>
        <p:nvSpPr>
          <p:cNvPr id="7201" name="Line 43"/>
          <p:cNvSpPr>
            <a:spLocks noChangeShapeType="1"/>
          </p:cNvSpPr>
          <p:nvPr/>
        </p:nvSpPr>
        <p:spPr bwMode="auto">
          <a:xfrm>
            <a:off x="611188" y="5588000"/>
            <a:ext cx="3960812" cy="0"/>
          </a:xfrm>
          <a:prstGeom prst="line">
            <a:avLst/>
          </a:prstGeom>
          <a:noFill/>
          <a:ln w="9525">
            <a:solidFill>
              <a:schemeClr val="tx1"/>
            </a:solidFill>
            <a:round/>
            <a:headEnd/>
            <a:tailEnd type="triangle" w="med" len="med"/>
          </a:ln>
        </p:spPr>
        <p:txBody>
          <a:bodyPr/>
          <a:lstStyle/>
          <a:p>
            <a:endParaRPr lang="cs-CZ"/>
          </a:p>
        </p:txBody>
      </p:sp>
      <p:sp>
        <p:nvSpPr>
          <p:cNvPr id="7202" name="Line 44"/>
          <p:cNvSpPr>
            <a:spLocks noChangeShapeType="1"/>
          </p:cNvSpPr>
          <p:nvPr/>
        </p:nvSpPr>
        <p:spPr bwMode="auto">
          <a:xfrm>
            <a:off x="611188" y="5803900"/>
            <a:ext cx="3960812" cy="0"/>
          </a:xfrm>
          <a:prstGeom prst="line">
            <a:avLst/>
          </a:prstGeom>
          <a:noFill/>
          <a:ln w="9525">
            <a:solidFill>
              <a:schemeClr val="tx1"/>
            </a:solidFill>
            <a:round/>
            <a:headEnd/>
            <a:tailEnd type="triangle" w="med" len="med"/>
          </a:ln>
        </p:spPr>
        <p:txBody>
          <a:bodyPr/>
          <a:lstStyle/>
          <a:p>
            <a:endParaRPr lang="cs-CZ"/>
          </a:p>
        </p:txBody>
      </p:sp>
      <p:sp>
        <p:nvSpPr>
          <p:cNvPr id="7203" name="Line 45"/>
          <p:cNvSpPr>
            <a:spLocks noChangeShapeType="1"/>
          </p:cNvSpPr>
          <p:nvPr/>
        </p:nvSpPr>
        <p:spPr bwMode="auto">
          <a:xfrm>
            <a:off x="611188" y="6019800"/>
            <a:ext cx="3960812" cy="0"/>
          </a:xfrm>
          <a:prstGeom prst="line">
            <a:avLst/>
          </a:prstGeom>
          <a:noFill/>
          <a:ln w="9525">
            <a:solidFill>
              <a:schemeClr val="tx1"/>
            </a:solidFill>
            <a:round/>
            <a:headEnd/>
            <a:tailEnd type="triangle" w="med" len="med"/>
          </a:ln>
        </p:spPr>
        <p:txBody>
          <a:bodyPr/>
          <a:lstStyle/>
          <a:p>
            <a:endParaRPr lang="cs-CZ"/>
          </a:p>
        </p:txBody>
      </p:sp>
      <p:sp>
        <p:nvSpPr>
          <p:cNvPr id="7204" name="Text Box 47"/>
          <p:cNvSpPr txBox="1">
            <a:spLocks noChangeArrowheads="1"/>
          </p:cNvSpPr>
          <p:nvPr/>
        </p:nvSpPr>
        <p:spPr bwMode="auto">
          <a:xfrm>
            <a:off x="5364088" y="5157192"/>
            <a:ext cx="3155950" cy="396875"/>
          </a:xfrm>
          <a:prstGeom prst="rect">
            <a:avLst/>
          </a:prstGeom>
          <a:solidFill>
            <a:srgbClr val="FAFAA4"/>
          </a:solidFill>
          <a:ln w="9525">
            <a:noFill/>
            <a:miter lim="800000"/>
            <a:headEnd/>
            <a:tailEnd/>
          </a:ln>
        </p:spPr>
        <p:txBody>
          <a:bodyPr wrap="none">
            <a:spAutoFit/>
          </a:bodyPr>
          <a:lstStyle/>
          <a:p>
            <a:r>
              <a:rPr lang="cs-CZ" sz="2000" dirty="0"/>
              <a:t>Magnetický indukční tok </a:t>
            </a:r>
            <a:r>
              <a:rPr lang="cs-CZ" sz="2000" dirty="0">
                <a:latin typeface="Symbol" pitchFamily="18" charset="2"/>
              </a:rPr>
              <a:t>F</a:t>
            </a:r>
          </a:p>
        </p:txBody>
      </p:sp>
      <p:sp>
        <p:nvSpPr>
          <p:cNvPr id="9264" name="Rectangle 48"/>
          <p:cNvSpPr>
            <a:spLocks noChangeArrowheads="1"/>
          </p:cNvSpPr>
          <p:nvPr/>
        </p:nvSpPr>
        <p:spPr bwMode="auto">
          <a:xfrm>
            <a:off x="1979613" y="4652963"/>
            <a:ext cx="936625" cy="1008062"/>
          </a:xfrm>
          <a:prstGeom prst="rect">
            <a:avLst/>
          </a:prstGeom>
          <a:noFill/>
          <a:ln w="38100">
            <a:solidFill>
              <a:schemeClr val="accent2"/>
            </a:solidFill>
            <a:miter lim="800000"/>
            <a:headEnd/>
            <a:tailEnd/>
          </a:ln>
        </p:spPr>
        <p:txBody>
          <a:bodyPr wrap="none" anchor="ctr"/>
          <a:lstStyle/>
          <a:p>
            <a:endParaRPr lang="cs-CZ"/>
          </a:p>
        </p:txBody>
      </p:sp>
      <p:sp>
        <p:nvSpPr>
          <p:cNvPr id="7206" name="AutoShape 46"/>
          <p:cNvSpPr>
            <a:spLocks/>
          </p:cNvSpPr>
          <p:nvPr/>
        </p:nvSpPr>
        <p:spPr bwMode="auto">
          <a:xfrm>
            <a:off x="4787900" y="4365625"/>
            <a:ext cx="504825" cy="1584325"/>
          </a:xfrm>
          <a:prstGeom prst="rightBrace">
            <a:avLst>
              <a:gd name="adj1" fmla="val 26153"/>
              <a:gd name="adj2" fmla="val 50000"/>
            </a:avLst>
          </a:prstGeom>
          <a:noFill/>
          <a:ln w="28575">
            <a:solidFill>
              <a:schemeClr val="tx1"/>
            </a:solidFill>
            <a:round/>
            <a:headEnd/>
            <a:tailEnd/>
          </a:ln>
        </p:spPr>
        <p:txBody>
          <a:bodyPr wrap="none" anchor="ctr"/>
          <a:lstStyle/>
          <a:p>
            <a:endParaRPr lang="cs-CZ"/>
          </a:p>
        </p:txBody>
      </p:sp>
      <p:sp>
        <p:nvSpPr>
          <p:cNvPr id="9266" name="AutoShape 50"/>
          <p:cNvSpPr>
            <a:spLocks noChangeArrowheads="1"/>
          </p:cNvSpPr>
          <p:nvPr/>
        </p:nvSpPr>
        <p:spPr bwMode="auto">
          <a:xfrm>
            <a:off x="6804025" y="5876925"/>
            <a:ext cx="576263" cy="360363"/>
          </a:xfrm>
          <a:custGeom>
            <a:avLst/>
            <a:gdLst>
              <a:gd name="T0" fmla="*/ 307620710 w 21600"/>
              <a:gd name="T1" fmla="*/ 0 h 21600"/>
              <a:gd name="T2" fmla="*/ 0 w 21600"/>
              <a:gd name="T3" fmla="*/ 50151517 h 21600"/>
              <a:gd name="T4" fmla="*/ 307620710 w 21600"/>
              <a:gd name="T5" fmla="*/ 100302767 h 21600"/>
              <a:gd name="T6" fmla="*/ 410161125 w 21600"/>
              <a:gd name="T7" fmla="*/ 5015151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accent1"/>
          </a:solidFill>
          <a:ln w="9525">
            <a:solidFill>
              <a:schemeClr val="tx1"/>
            </a:solidFill>
            <a:miter lim="800000"/>
            <a:headEnd/>
            <a:tailEnd/>
          </a:ln>
        </p:spPr>
        <p:txBody>
          <a:bodyPr wrap="none" anchor="ctr"/>
          <a:lstStyle/>
          <a:p>
            <a:endParaRPr lang="cs-CZ"/>
          </a:p>
        </p:txBody>
      </p:sp>
      <p:sp>
        <p:nvSpPr>
          <p:cNvPr id="9267" name="Text Box 51"/>
          <p:cNvSpPr txBox="1">
            <a:spLocks noChangeArrowheads="1"/>
          </p:cNvSpPr>
          <p:nvPr/>
        </p:nvSpPr>
        <p:spPr bwMode="auto">
          <a:xfrm>
            <a:off x="7524750" y="5734050"/>
            <a:ext cx="1439738" cy="646331"/>
          </a:xfrm>
          <a:prstGeom prst="rect">
            <a:avLst/>
          </a:prstGeom>
          <a:solidFill>
            <a:srgbClr val="FAFAA4"/>
          </a:solidFill>
          <a:ln w="9525">
            <a:noFill/>
            <a:miter lim="800000"/>
            <a:headEnd/>
            <a:tailEnd/>
          </a:ln>
        </p:spPr>
        <p:txBody>
          <a:bodyPr wrap="square">
            <a:spAutoFit/>
          </a:bodyPr>
          <a:lstStyle/>
          <a:p>
            <a:r>
              <a:rPr lang="cs-CZ" b="1" dirty="0"/>
              <a:t>Pole je homogenní</a:t>
            </a:r>
          </a:p>
        </p:txBody>
      </p:sp>
      <p:sp>
        <p:nvSpPr>
          <p:cNvPr id="7209" name="Text Box 52"/>
          <p:cNvSpPr txBox="1">
            <a:spLocks noChangeArrowheads="1"/>
          </p:cNvSpPr>
          <p:nvPr/>
        </p:nvSpPr>
        <p:spPr bwMode="auto">
          <a:xfrm>
            <a:off x="5435600" y="4216400"/>
            <a:ext cx="571500" cy="396875"/>
          </a:xfrm>
          <a:prstGeom prst="rect">
            <a:avLst/>
          </a:prstGeom>
          <a:noFill/>
          <a:ln w="9525">
            <a:noFill/>
            <a:miter lim="800000"/>
            <a:headEnd/>
            <a:tailEnd/>
          </a:ln>
        </p:spPr>
        <p:txBody>
          <a:bodyPr wrap="none">
            <a:spAutoFit/>
          </a:bodyPr>
          <a:lstStyle/>
          <a:p>
            <a:r>
              <a:rPr lang="cs-CZ" sz="2000"/>
              <a:t>B =</a:t>
            </a:r>
          </a:p>
        </p:txBody>
      </p:sp>
      <p:sp>
        <p:nvSpPr>
          <p:cNvPr id="7210" name="Line 53"/>
          <p:cNvSpPr>
            <a:spLocks noChangeShapeType="1"/>
          </p:cNvSpPr>
          <p:nvPr/>
        </p:nvSpPr>
        <p:spPr bwMode="auto">
          <a:xfrm>
            <a:off x="6227763" y="4437063"/>
            <a:ext cx="865187" cy="0"/>
          </a:xfrm>
          <a:prstGeom prst="line">
            <a:avLst/>
          </a:prstGeom>
          <a:noFill/>
          <a:ln w="28575">
            <a:solidFill>
              <a:schemeClr val="tx1"/>
            </a:solidFill>
            <a:round/>
            <a:headEnd/>
            <a:tailEnd/>
          </a:ln>
        </p:spPr>
        <p:txBody>
          <a:bodyPr/>
          <a:lstStyle/>
          <a:p>
            <a:endParaRPr lang="cs-CZ"/>
          </a:p>
        </p:txBody>
      </p:sp>
      <p:sp>
        <p:nvSpPr>
          <p:cNvPr id="7211" name="Text Box 54"/>
          <p:cNvSpPr txBox="1">
            <a:spLocks noChangeArrowheads="1"/>
          </p:cNvSpPr>
          <p:nvPr/>
        </p:nvSpPr>
        <p:spPr bwMode="auto">
          <a:xfrm>
            <a:off x="6516688" y="3933825"/>
            <a:ext cx="377825" cy="396875"/>
          </a:xfrm>
          <a:prstGeom prst="rect">
            <a:avLst/>
          </a:prstGeom>
          <a:noFill/>
          <a:ln w="9525">
            <a:noFill/>
            <a:miter lim="800000"/>
            <a:headEnd/>
            <a:tailEnd/>
          </a:ln>
        </p:spPr>
        <p:txBody>
          <a:bodyPr wrap="none">
            <a:spAutoFit/>
          </a:bodyPr>
          <a:lstStyle/>
          <a:p>
            <a:r>
              <a:rPr lang="cs-CZ" sz="2000">
                <a:latin typeface="Symbol" pitchFamily="18" charset="2"/>
              </a:rPr>
              <a:t>F</a:t>
            </a:r>
          </a:p>
        </p:txBody>
      </p:sp>
      <p:sp>
        <p:nvSpPr>
          <p:cNvPr id="7212" name="Text Box 55"/>
          <p:cNvSpPr txBox="1">
            <a:spLocks noChangeArrowheads="1"/>
          </p:cNvSpPr>
          <p:nvPr/>
        </p:nvSpPr>
        <p:spPr bwMode="auto">
          <a:xfrm>
            <a:off x="6516688" y="4437063"/>
            <a:ext cx="354012" cy="396875"/>
          </a:xfrm>
          <a:prstGeom prst="rect">
            <a:avLst/>
          </a:prstGeom>
          <a:noFill/>
          <a:ln w="9525">
            <a:noFill/>
            <a:miter lim="800000"/>
            <a:headEnd/>
            <a:tailEnd/>
          </a:ln>
        </p:spPr>
        <p:txBody>
          <a:bodyPr wrap="none">
            <a:spAutoFit/>
          </a:bodyPr>
          <a:lstStyle/>
          <a:p>
            <a:r>
              <a:rPr lang="cs-CZ" sz="2000"/>
              <a:t>S</a:t>
            </a:r>
          </a:p>
        </p:txBody>
      </p:sp>
      <p:sp>
        <p:nvSpPr>
          <p:cNvPr id="7213" name="Rectangle 56"/>
          <p:cNvSpPr>
            <a:spLocks noChangeArrowheads="1"/>
          </p:cNvSpPr>
          <p:nvPr/>
        </p:nvSpPr>
        <p:spPr bwMode="auto">
          <a:xfrm>
            <a:off x="5364088" y="4005064"/>
            <a:ext cx="1944687" cy="935038"/>
          </a:xfrm>
          <a:prstGeom prst="rect">
            <a:avLst/>
          </a:prstGeom>
          <a:noFill/>
          <a:ln w="28575">
            <a:solidFill>
              <a:schemeClr val="accent2"/>
            </a:solidFill>
            <a:miter lim="800000"/>
            <a:headEnd/>
            <a:tailEnd/>
          </a:ln>
        </p:spPr>
        <p:txBody>
          <a:bodyPr wrap="none" anchor="ctr"/>
          <a:lstStyle/>
          <a:p>
            <a:endParaRPr lang="cs-CZ"/>
          </a:p>
        </p:txBody>
      </p:sp>
      <p:sp>
        <p:nvSpPr>
          <p:cNvPr id="7214" name="Text Box 57"/>
          <p:cNvSpPr txBox="1">
            <a:spLocks noChangeArrowheads="1"/>
          </p:cNvSpPr>
          <p:nvPr/>
        </p:nvSpPr>
        <p:spPr bwMode="auto">
          <a:xfrm>
            <a:off x="7359650" y="4143375"/>
            <a:ext cx="1443038" cy="396875"/>
          </a:xfrm>
          <a:prstGeom prst="rect">
            <a:avLst/>
          </a:prstGeom>
          <a:noFill/>
          <a:ln w="9525">
            <a:noFill/>
            <a:miter lim="800000"/>
            <a:headEnd/>
            <a:tailEnd/>
          </a:ln>
        </p:spPr>
        <p:txBody>
          <a:bodyPr wrap="none">
            <a:spAutoFit/>
          </a:bodyPr>
          <a:lstStyle/>
          <a:p>
            <a:r>
              <a:rPr lang="en-US" sz="2000"/>
              <a:t>[T, Wb, m</a:t>
            </a:r>
            <a:r>
              <a:rPr lang="en-US" sz="2000" baseline="30000"/>
              <a:t>2</a:t>
            </a:r>
            <a:r>
              <a:rPr lang="en-US" sz="2000"/>
              <a:t>]</a:t>
            </a:r>
            <a:endParaRPr lang="cs-CZ" sz="20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9228"/>
                                        </p:tgtEl>
                                        <p:attrNameLst>
                                          <p:attrName>style.visibility</p:attrName>
                                        </p:attrNameLst>
                                      </p:cBhvr>
                                      <p:to>
                                        <p:strVal val="visible"/>
                                      </p:to>
                                    </p:set>
                                    <p:animEffect transition="in" filter="blinds(horizontal)">
                                      <p:cBhvr>
                                        <p:cTn id="7" dur="500"/>
                                        <p:tgtEl>
                                          <p:spTgt spid="9228"/>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linds(horizontal)">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9229"/>
                                        </p:tgtEl>
                                        <p:attrNameLst>
                                          <p:attrName>style.visibility</p:attrName>
                                        </p:attrNameLst>
                                      </p:cBhvr>
                                      <p:to>
                                        <p:strVal val="visible"/>
                                      </p:to>
                                    </p:set>
                                    <p:animEffect transition="in" filter="blinds(horizontal)">
                                      <p:cBhvr>
                                        <p:cTn id="17" dur="500"/>
                                        <p:tgtEl>
                                          <p:spTgt spid="9229"/>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blinds(horizontal)">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 calcmode="lin" valueType="num">
                                      <p:cBhvr additive="base">
                                        <p:cTn id="27" dur="500" fill="hold"/>
                                        <p:tgtEl>
                                          <p:spTgt spid="4"/>
                                        </p:tgtEl>
                                        <p:attrNameLst>
                                          <p:attrName>ppt_x</p:attrName>
                                        </p:attrNameLst>
                                      </p:cBhvr>
                                      <p:tavLst>
                                        <p:tav tm="0">
                                          <p:val>
                                            <p:strVal val="#ppt_x"/>
                                          </p:val>
                                        </p:tav>
                                        <p:tav tm="100000">
                                          <p:val>
                                            <p:strVal val="#ppt_x"/>
                                          </p:val>
                                        </p:tav>
                                      </p:tavLst>
                                    </p:anim>
                                    <p:anim calcmode="lin" valueType="num">
                                      <p:cBhvr additive="base">
                                        <p:cTn id="2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12" fill="hold" grpId="0" nodeType="clickEffect">
                                  <p:stCondLst>
                                    <p:cond delay="0"/>
                                  </p:stCondLst>
                                  <p:childTnLst>
                                    <p:set>
                                      <p:cBhvr>
                                        <p:cTn id="32" dur="1" fill="hold">
                                          <p:stCondLst>
                                            <p:cond delay="0"/>
                                          </p:stCondLst>
                                        </p:cTn>
                                        <p:tgtEl>
                                          <p:spTgt spid="9264"/>
                                        </p:tgtEl>
                                        <p:attrNameLst>
                                          <p:attrName>style.visibility</p:attrName>
                                        </p:attrNameLst>
                                      </p:cBhvr>
                                      <p:to>
                                        <p:strVal val="visible"/>
                                      </p:to>
                                    </p:set>
                                    <p:anim calcmode="lin" valueType="num">
                                      <p:cBhvr additive="base">
                                        <p:cTn id="33" dur="2000" fill="hold"/>
                                        <p:tgtEl>
                                          <p:spTgt spid="9264"/>
                                        </p:tgtEl>
                                        <p:attrNameLst>
                                          <p:attrName>ppt_x</p:attrName>
                                        </p:attrNameLst>
                                      </p:cBhvr>
                                      <p:tavLst>
                                        <p:tav tm="0">
                                          <p:val>
                                            <p:strVal val="0-#ppt_w/2"/>
                                          </p:val>
                                        </p:tav>
                                        <p:tav tm="100000">
                                          <p:val>
                                            <p:strVal val="#ppt_x"/>
                                          </p:val>
                                        </p:tav>
                                      </p:tavLst>
                                    </p:anim>
                                    <p:anim calcmode="lin" valueType="num">
                                      <p:cBhvr additive="base">
                                        <p:cTn id="34" dur="2000" fill="hold"/>
                                        <p:tgtEl>
                                          <p:spTgt spid="9264"/>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9265"/>
                                        </p:tgtEl>
                                        <p:attrNameLst>
                                          <p:attrName>style.visibility</p:attrName>
                                        </p:attrNameLst>
                                      </p:cBhvr>
                                      <p:to>
                                        <p:strVal val="visible"/>
                                      </p:to>
                                    </p:set>
                                    <p:anim calcmode="lin" valueType="num">
                                      <p:cBhvr additive="base">
                                        <p:cTn id="39" dur="500" fill="hold"/>
                                        <p:tgtEl>
                                          <p:spTgt spid="9265"/>
                                        </p:tgtEl>
                                        <p:attrNameLst>
                                          <p:attrName>ppt_x</p:attrName>
                                        </p:attrNameLst>
                                      </p:cBhvr>
                                      <p:tavLst>
                                        <p:tav tm="0">
                                          <p:val>
                                            <p:strVal val="#ppt_x"/>
                                          </p:val>
                                        </p:tav>
                                        <p:tav tm="100000">
                                          <p:val>
                                            <p:strVal val="#ppt_x"/>
                                          </p:val>
                                        </p:tav>
                                      </p:tavLst>
                                    </p:anim>
                                    <p:anim calcmode="lin" valueType="num">
                                      <p:cBhvr additive="base">
                                        <p:cTn id="40" dur="500" fill="hold"/>
                                        <p:tgtEl>
                                          <p:spTgt spid="9265"/>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3" presetClass="entr" presetSubtype="10" fill="hold" grpId="0" nodeType="clickEffect">
                                  <p:stCondLst>
                                    <p:cond delay="0"/>
                                  </p:stCondLst>
                                  <p:childTnLst>
                                    <p:set>
                                      <p:cBhvr>
                                        <p:cTn id="44" dur="1" fill="hold">
                                          <p:stCondLst>
                                            <p:cond delay="0"/>
                                          </p:stCondLst>
                                        </p:cTn>
                                        <p:tgtEl>
                                          <p:spTgt spid="9266"/>
                                        </p:tgtEl>
                                        <p:attrNameLst>
                                          <p:attrName>style.visibility</p:attrName>
                                        </p:attrNameLst>
                                      </p:cBhvr>
                                      <p:to>
                                        <p:strVal val="visible"/>
                                      </p:to>
                                    </p:set>
                                    <p:animEffect transition="in" filter="blinds(horizontal)">
                                      <p:cBhvr>
                                        <p:cTn id="45" dur="500"/>
                                        <p:tgtEl>
                                          <p:spTgt spid="9266"/>
                                        </p:tgtEl>
                                      </p:cBhvr>
                                    </p:animEffect>
                                  </p:childTnLst>
                                </p:cTn>
                              </p:par>
                            </p:childTnLst>
                          </p:cTn>
                        </p:par>
                      </p:childTnLst>
                    </p:cTn>
                  </p:par>
                  <p:par>
                    <p:cTn id="46" fill="hold">
                      <p:stCondLst>
                        <p:cond delay="indefinite"/>
                      </p:stCondLst>
                      <p:childTnLst>
                        <p:par>
                          <p:cTn id="47" fill="hold">
                            <p:stCondLst>
                              <p:cond delay="0"/>
                            </p:stCondLst>
                            <p:childTnLst>
                              <p:par>
                                <p:cTn id="48" presetID="3" presetClass="entr" presetSubtype="10" fill="hold" grpId="0" nodeType="clickEffect">
                                  <p:stCondLst>
                                    <p:cond delay="0"/>
                                  </p:stCondLst>
                                  <p:childTnLst>
                                    <p:set>
                                      <p:cBhvr>
                                        <p:cTn id="49" dur="1" fill="hold">
                                          <p:stCondLst>
                                            <p:cond delay="0"/>
                                          </p:stCondLst>
                                        </p:cTn>
                                        <p:tgtEl>
                                          <p:spTgt spid="9267"/>
                                        </p:tgtEl>
                                        <p:attrNameLst>
                                          <p:attrName>style.visibility</p:attrName>
                                        </p:attrNameLst>
                                      </p:cBhvr>
                                      <p:to>
                                        <p:strVal val="visible"/>
                                      </p:to>
                                    </p:set>
                                    <p:animEffect transition="in" filter="blinds(horizontal)">
                                      <p:cBhvr>
                                        <p:cTn id="50" dur="500"/>
                                        <p:tgtEl>
                                          <p:spTgt spid="92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65" grpId="0" animBg="1"/>
      <p:bldP spid="9228" grpId="0" animBg="1"/>
      <p:bldP spid="9229" grpId="0" animBg="1"/>
      <p:bldP spid="9264" grpId="0" animBg="1"/>
      <p:bldP spid="9266" grpId="0" animBg="1"/>
      <p:bldP spid="926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439718"/>
          </a:xfrm>
        </p:spPr>
        <p:style>
          <a:lnRef idx="2">
            <a:schemeClr val="accent6"/>
          </a:lnRef>
          <a:fillRef idx="1">
            <a:schemeClr val="lt1"/>
          </a:fillRef>
          <a:effectRef idx="0">
            <a:schemeClr val="accent6"/>
          </a:effectRef>
          <a:fontRef idx="minor">
            <a:schemeClr val="dk1"/>
          </a:fontRef>
        </p:style>
        <p:txBody>
          <a:bodyPr>
            <a:normAutofit fontScale="90000"/>
          </a:bodyPr>
          <a:lstStyle/>
          <a:p>
            <a:r>
              <a:rPr lang="cs-CZ" sz="2400" dirty="0" smtClean="0"/>
              <a:t>Elektromagnetická indukce</a:t>
            </a:r>
            <a:endParaRPr lang="cs-CZ" sz="2400" dirty="0"/>
          </a:p>
        </p:txBody>
      </p:sp>
      <p:sp>
        <p:nvSpPr>
          <p:cNvPr id="3" name="TextovéPole 2"/>
          <p:cNvSpPr txBox="1"/>
          <p:nvPr/>
        </p:nvSpPr>
        <p:spPr>
          <a:xfrm>
            <a:off x="467544" y="836712"/>
            <a:ext cx="8215370" cy="646331"/>
          </a:xfrm>
          <a:prstGeom prst="rect">
            <a:avLst/>
          </a:prstGeom>
          <a:noFill/>
        </p:spPr>
        <p:txBody>
          <a:bodyPr wrap="square" rtlCol="0">
            <a:spAutoFit/>
          </a:bodyPr>
          <a:lstStyle/>
          <a:p>
            <a:r>
              <a:rPr lang="cs-CZ" dirty="0" smtClean="0"/>
              <a:t>Naprostou většinu elektrické energie získáváme v generátorech, kde se využívá </a:t>
            </a:r>
            <a:r>
              <a:rPr lang="cs-CZ" b="1" dirty="0" smtClean="0"/>
              <a:t>elektromagnetická indukce</a:t>
            </a:r>
            <a:r>
              <a:rPr lang="cs-CZ" dirty="0" smtClean="0"/>
              <a:t>.</a:t>
            </a:r>
            <a:endParaRPr lang="cs-CZ" dirty="0"/>
          </a:p>
        </p:txBody>
      </p:sp>
      <p:sp>
        <p:nvSpPr>
          <p:cNvPr id="5" name="Rectangle 22"/>
          <p:cNvSpPr>
            <a:spLocks noChangeArrowheads="1"/>
          </p:cNvSpPr>
          <p:nvPr/>
        </p:nvSpPr>
        <p:spPr bwMode="auto">
          <a:xfrm rot="5400000">
            <a:off x="1170526" y="2201131"/>
            <a:ext cx="1541913" cy="2593975"/>
          </a:xfrm>
          <a:prstGeom prst="rect">
            <a:avLst/>
          </a:prstGeom>
          <a:noFill/>
          <a:ln w="9525">
            <a:solidFill>
              <a:schemeClr val="tx1"/>
            </a:solidFill>
            <a:miter lim="800000"/>
            <a:headEnd/>
            <a:tailEnd/>
          </a:ln>
        </p:spPr>
        <p:txBody>
          <a:bodyPr wrap="none" anchor="ctr"/>
          <a:lstStyle/>
          <a:p>
            <a:endParaRPr lang="cs-CZ"/>
          </a:p>
        </p:txBody>
      </p:sp>
      <p:grpSp>
        <p:nvGrpSpPr>
          <p:cNvPr id="4" name="Skupina 82"/>
          <p:cNvGrpSpPr/>
          <p:nvPr/>
        </p:nvGrpSpPr>
        <p:grpSpPr>
          <a:xfrm>
            <a:off x="2857488" y="3143248"/>
            <a:ext cx="2928958" cy="714380"/>
            <a:chOff x="1571604" y="3143248"/>
            <a:chExt cx="2928958" cy="714380"/>
          </a:xfrm>
        </p:grpSpPr>
        <p:sp>
          <p:nvSpPr>
            <p:cNvPr id="81" name="Obdélník 80"/>
            <p:cNvSpPr/>
            <p:nvPr/>
          </p:nvSpPr>
          <p:spPr>
            <a:xfrm>
              <a:off x="1571604" y="3143248"/>
              <a:ext cx="2928958" cy="714380"/>
            </a:xfrm>
            <a:prstGeom prst="rect">
              <a:avLst/>
            </a:prstGeom>
            <a:solidFill>
              <a:srgbClr val="FAFAA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2" name="Obdélník 81"/>
            <p:cNvSpPr/>
            <p:nvPr/>
          </p:nvSpPr>
          <p:spPr>
            <a:xfrm>
              <a:off x="1571604" y="3143248"/>
              <a:ext cx="428628" cy="7143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7" name="Skupina 86"/>
          <p:cNvGrpSpPr/>
          <p:nvPr/>
        </p:nvGrpSpPr>
        <p:grpSpPr>
          <a:xfrm>
            <a:off x="571472" y="1928802"/>
            <a:ext cx="214314" cy="785818"/>
            <a:chOff x="571472" y="1928802"/>
            <a:chExt cx="214314" cy="785818"/>
          </a:xfrm>
        </p:grpSpPr>
        <p:cxnSp>
          <p:nvCxnSpPr>
            <p:cNvPr id="85" name="Přímá spojovací čára 84"/>
            <p:cNvCxnSpPr/>
            <p:nvPr/>
          </p:nvCxnSpPr>
          <p:spPr>
            <a:xfrm rot="5400000" flipH="1" flipV="1">
              <a:off x="357158" y="2428868"/>
              <a:ext cx="571504" cy="0"/>
            </a:xfrm>
            <a:prstGeom prst="line">
              <a:avLst/>
            </a:prstGeom>
          </p:spPr>
          <p:style>
            <a:lnRef idx="2">
              <a:schemeClr val="dk1"/>
            </a:lnRef>
            <a:fillRef idx="0">
              <a:schemeClr val="dk1"/>
            </a:fillRef>
            <a:effectRef idx="1">
              <a:schemeClr val="dk1"/>
            </a:effectRef>
            <a:fontRef idx="minor">
              <a:schemeClr val="tx1"/>
            </a:fontRef>
          </p:style>
        </p:cxnSp>
        <p:sp>
          <p:nvSpPr>
            <p:cNvPr id="86" name="Elipsa 85"/>
            <p:cNvSpPr/>
            <p:nvPr/>
          </p:nvSpPr>
          <p:spPr>
            <a:xfrm>
              <a:off x="571472" y="1928802"/>
              <a:ext cx="214314" cy="214314"/>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grpSp>
      <p:grpSp>
        <p:nvGrpSpPr>
          <p:cNvPr id="8" name="Skupina 87"/>
          <p:cNvGrpSpPr/>
          <p:nvPr/>
        </p:nvGrpSpPr>
        <p:grpSpPr>
          <a:xfrm>
            <a:off x="3143240" y="1928802"/>
            <a:ext cx="214314" cy="785818"/>
            <a:chOff x="571472" y="1928802"/>
            <a:chExt cx="214314" cy="785818"/>
          </a:xfrm>
        </p:grpSpPr>
        <p:cxnSp>
          <p:nvCxnSpPr>
            <p:cNvPr id="89" name="Přímá spojovací čára 88"/>
            <p:cNvCxnSpPr/>
            <p:nvPr/>
          </p:nvCxnSpPr>
          <p:spPr>
            <a:xfrm rot="5400000" flipH="1" flipV="1">
              <a:off x="357158" y="2428868"/>
              <a:ext cx="571504" cy="0"/>
            </a:xfrm>
            <a:prstGeom prst="line">
              <a:avLst/>
            </a:prstGeom>
          </p:spPr>
          <p:style>
            <a:lnRef idx="2">
              <a:schemeClr val="dk1"/>
            </a:lnRef>
            <a:fillRef idx="0">
              <a:schemeClr val="dk1"/>
            </a:fillRef>
            <a:effectRef idx="1">
              <a:schemeClr val="dk1"/>
            </a:effectRef>
            <a:fontRef idx="minor">
              <a:schemeClr val="tx1"/>
            </a:fontRef>
          </p:style>
        </p:cxnSp>
        <p:sp>
          <p:nvSpPr>
            <p:cNvPr id="90" name="Elipsa 89"/>
            <p:cNvSpPr/>
            <p:nvPr/>
          </p:nvSpPr>
          <p:spPr>
            <a:xfrm>
              <a:off x="571472" y="1928802"/>
              <a:ext cx="214314" cy="214314"/>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grpSp>
      <p:sp>
        <p:nvSpPr>
          <p:cNvPr id="91" name="Elipsa 90"/>
          <p:cNvSpPr/>
          <p:nvPr/>
        </p:nvSpPr>
        <p:spPr>
          <a:xfrm>
            <a:off x="1571604" y="1714488"/>
            <a:ext cx="642942" cy="642942"/>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cs-CZ"/>
          </a:p>
        </p:txBody>
      </p:sp>
      <p:cxnSp>
        <p:nvCxnSpPr>
          <p:cNvPr id="93" name="Přímá spojovací čára 92"/>
          <p:cNvCxnSpPr>
            <a:stCxn id="86" idx="6"/>
            <a:endCxn id="91" idx="2"/>
          </p:cNvCxnSpPr>
          <p:nvPr/>
        </p:nvCxnSpPr>
        <p:spPr>
          <a:xfrm>
            <a:off x="785786" y="2035959"/>
            <a:ext cx="785818" cy="0"/>
          </a:xfrm>
          <a:prstGeom prst="line">
            <a:avLst/>
          </a:prstGeom>
        </p:spPr>
        <p:style>
          <a:lnRef idx="2">
            <a:schemeClr val="dk1"/>
          </a:lnRef>
          <a:fillRef idx="1">
            <a:schemeClr val="lt1"/>
          </a:fillRef>
          <a:effectRef idx="0">
            <a:schemeClr val="dk1"/>
          </a:effectRef>
          <a:fontRef idx="minor">
            <a:schemeClr val="dk1"/>
          </a:fontRef>
        </p:style>
      </p:cxnSp>
      <p:cxnSp>
        <p:nvCxnSpPr>
          <p:cNvPr id="96" name="Přímá spojovací čára 95"/>
          <p:cNvCxnSpPr>
            <a:stCxn id="91" idx="6"/>
            <a:endCxn id="90" idx="2"/>
          </p:cNvCxnSpPr>
          <p:nvPr/>
        </p:nvCxnSpPr>
        <p:spPr>
          <a:xfrm>
            <a:off x="2214546" y="2035959"/>
            <a:ext cx="928694" cy="0"/>
          </a:xfrm>
          <a:prstGeom prst="line">
            <a:avLst/>
          </a:prstGeom>
        </p:spPr>
        <p:style>
          <a:lnRef idx="2">
            <a:schemeClr val="dk1"/>
          </a:lnRef>
          <a:fillRef idx="1">
            <a:schemeClr val="lt1"/>
          </a:fillRef>
          <a:effectRef idx="0">
            <a:schemeClr val="dk1"/>
          </a:effectRef>
          <a:fontRef idx="minor">
            <a:schemeClr val="dk1"/>
          </a:fontRef>
        </p:style>
      </p:cxnSp>
      <p:cxnSp>
        <p:nvCxnSpPr>
          <p:cNvPr id="99" name="Přímá spojovací šipka 98"/>
          <p:cNvCxnSpPr/>
          <p:nvPr/>
        </p:nvCxnSpPr>
        <p:spPr>
          <a:xfrm rot="16200000" flipV="1">
            <a:off x="1696620" y="2018099"/>
            <a:ext cx="357192" cy="35721"/>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sp>
        <p:nvSpPr>
          <p:cNvPr id="92" name="TextovéPole 91"/>
          <p:cNvSpPr txBox="1"/>
          <p:nvPr/>
        </p:nvSpPr>
        <p:spPr>
          <a:xfrm>
            <a:off x="3923928" y="1700808"/>
            <a:ext cx="4929222" cy="121216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just"/>
            <a:r>
              <a:rPr lang="cs-CZ" dirty="0" smtClean="0"/>
              <a:t>Při každém vložení a vyjmutí magnetu se ukazatel miliampérmetru vychýlí. Obvodem tedy projde elektrický proud. Říkáme, že v cívce </a:t>
            </a:r>
            <a:r>
              <a:rPr lang="cs-CZ" b="1" i="1" dirty="0" smtClean="0"/>
              <a:t>se indukuje napětí </a:t>
            </a:r>
            <a:r>
              <a:rPr lang="cs-CZ" dirty="0" smtClean="0"/>
              <a:t>a připojeným obvodem prochází proud.</a:t>
            </a:r>
            <a:endParaRPr lang="cs-CZ" dirty="0"/>
          </a:p>
        </p:txBody>
      </p:sp>
      <p:sp>
        <p:nvSpPr>
          <p:cNvPr id="94" name="TextovéPole 93"/>
          <p:cNvSpPr txBox="1"/>
          <p:nvPr/>
        </p:nvSpPr>
        <p:spPr>
          <a:xfrm>
            <a:off x="3929058" y="4000504"/>
            <a:ext cx="4929222" cy="1015663"/>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just"/>
            <a:r>
              <a:rPr lang="cs-CZ" sz="2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Jakmile se v okolí vodiče mění magnetický indukční tok, indukuje se ve vodiči napětí</a:t>
            </a:r>
            <a:endParaRPr lang="cs-CZ" sz="2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6" name="Rectangle 23"/>
          <p:cNvSpPr>
            <a:spLocks noChangeArrowheads="1"/>
          </p:cNvSpPr>
          <p:nvPr/>
        </p:nvSpPr>
        <p:spPr bwMode="auto">
          <a:xfrm rot="5400000">
            <a:off x="2919637" y="3951339"/>
            <a:ext cx="348740" cy="288925"/>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9" name="Group 24"/>
          <p:cNvGrpSpPr>
            <a:grpSpLocks/>
          </p:cNvGrpSpPr>
          <p:nvPr/>
        </p:nvGrpSpPr>
        <p:grpSpPr bwMode="auto">
          <a:xfrm rot="5400000">
            <a:off x="2630712" y="3951339"/>
            <a:ext cx="348740" cy="288925"/>
            <a:chOff x="3923" y="2251"/>
            <a:chExt cx="318" cy="182"/>
          </a:xfrm>
        </p:grpSpPr>
        <p:sp>
          <p:nvSpPr>
            <p:cNvPr id="77" name="Rectangle 25"/>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0" name="Group 26"/>
            <p:cNvGrpSpPr>
              <a:grpSpLocks/>
            </p:cNvGrpSpPr>
            <p:nvPr/>
          </p:nvGrpSpPr>
          <p:grpSpPr bwMode="auto">
            <a:xfrm>
              <a:off x="4059" y="2296"/>
              <a:ext cx="91" cy="91"/>
              <a:chOff x="3288" y="3203"/>
              <a:chExt cx="91" cy="91"/>
            </a:xfrm>
          </p:grpSpPr>
          <p:sp>
            <p:nvSpPr>
              <p:cNvPr id="79" name="Line 27"/>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80" name="Line 28"/>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1" name="Group 29"/>
          <p:cNvGrpSpPr>
            <a:grpSpLocks/>
          </p:cNvGrpSpPr>
          <p:nvPr/>
        </p:nvGrpSpPr>
        <p:grpSpPr bwMode="auto">
          <a:xfrm rot="5400000">
            <a:off x="3043315" y="4048245"/>
            <a:ext cx="99797" cy="144462"/>
            <a:chOff x="3288" y="3203"/>
            <a:chExt cx="91" cy="91"/>
          </a:xfrm>
        </p:grpSpPr>
        <p:sp>
          <p:nvSpPr>
            <p:cNvPr id="75" name="Line 30"/>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76" name="Line 31"/>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nvGrpSpPr>
          <p:cNvPr id="12" name="Group 32"/>
          <p:cNvGrpSpPr>
            <a:grpSpLocks/>
          </p:cNvGrpSpPr>
          <p:nvPr/>
        </p:nvGrpSpPr>
        <p:grpSpPr bwMode="auto">
          <a:xfrm rot="5400000">
            <a:off x="2343375" y="3951339"/>
            <a:ext cx="348740" cy="288925"/>
            <a:chOff x="3923" y="2251"/>
            <a:chExt cx="318" cy="182"/>
          </a:xfrm>
        </p:grpSpPr>
        <p:sp>
          <p:nvSpPr>
            <p:cNvPr id="71" name="Rectangle 33"/>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3" name="Group 34"/>
            <p:cNvGrpSpPr>
              <a:grpSpLocks/>
            </p:cNvGrpSpPr>
            <p:nvPr/>
          </p:nvGrpSpPr>
          <p:grpSpPr bwMode="auto">
            <a:xfrm>
              <a:off x="4059" y="2296"/>
              <a:ext cx="91" cy="91"/>
              <a:chOff x="3288" y="3203"/>
              <a:chExt cx="91" cy="91"/>
            </a:xfrm>
          </p:grpSpPr>
          <p:sp>
            <p:nvSpPr>
              <p:cNvPr id="73" name="Line 35"/>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74" name="Line 36"/>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4" name="Group 37"/>
          <p:cNvGrpSpPr>
            <a:grpSpLocks/>
          </p:cNvGrpSpPr>
          <p:nvPr/>
        </p:nvGrpSpPr>
        <p:grpSpPr bwMode="auto">
          <a:xfrm rot="5400000">
            <a:off x="2054450" y="3951339"/>
            <a:ext cx="348740" cy="288925"/>
            <a:chOff x="3923" y="2251"/>
            <a:chExt cx="318" cy="182"/>
          </a:xfrm>
        </p:grpSpPr>
        <p:sp>
          <p:nvSpPr>
            <p:cNvPr id="67" name="Rectangle 38"/>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5" name="Group 39"/>
            <p:cNvGrpSpPr>
              <a:grpSpLocks/>
            </p:cNvGrpSpPr>
            <p:nvPr/>
          </p:nvGrpSpPr>
          <p:grpSpPr bwMode="auto">
            <a:xfrm>
              <a:off x="4059" y="2296"/>
              <a:ext cx="91" cy="91"/>
              <a:chOff x="3288" y="3203"/>
              <a:chExt cx="91" cy="91"/>
            </a:xfrm>
          </p:grpSpPr>
          <p:sp>
            <p:nvSpPr>
              <p:cNvPr id="69" name="Line 40"/>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70" name="Line 41"/>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6" name="Group 42"/>
          <p:cNvGrpSpPr>
            <a:grpSpLocks/>
          </p:cNvGrpSpPr>
          <p:nvPr/>
        </p:nvGrpSpPr>
        <p:grpSpPr bwMode="auto">
          <a:xfrm rot="5400000">
            <a:off x="1767112" y="3951339"/>
            <a:ext cx="348740" cy="288925"/>
            <a:chOff x="3923" y="2251"/>
            <a:chExt cx="318" cy="182"/>
          </a:xfrm>
        </p:grpSpPr>
        <p:sp>
          <p:nvSpPr>
            <p:cNvPr id="63" name="Rectangle 43"/>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7" name="Group 44"/>
            <p:cNvGrpSpPr>
              <a:grpSpLocks/>
            </p:cNvGrpSpPr>
            <p:nvPr/>
          </p:nvGrpSpPr>
          <p:grpSpPr bwMode="auto">
            <a:xfrm>
              <a:off x="4059" y="2296"/>
              <a:ext cx="91" cy="91"/>
              <a:chOff x="3288" y="3203"/>
              <a:chExt cx="91" cy="91"/>
            </a:xfrm>
          </p:grpSpPr>
          <p:sp>
            <p:nvSpPr>
              <p:cNvPr id="65" name="Line 45"/>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66" name="Line 46"/>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8" name="Group 47"/>
          <p:cNvGrpSpPr>
            <a:grpSpLocks/>
          </p:cNvGrpSpPr>
          <p:nvPr/>
        </p:nvGrpSpPr>
        <p:grpSpPr bwMode="auto">
          <a:xfrm rot="5400000">
            <a:off x="1479775" y="3951339"/>
            <a:ext cx="348740" cy="288925"/>
            <a:chOff x="3923" y="2251"/>
            <a:chExt cx="318" cy="182"/>
          </a:xfrm>
        </p:grpSpPr>
        <p:sp>
          <p:nvSpPr>
            <p:cNvPr id="59" name="Rectangle 48"/>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9" name="Group 49"/>
            <p:cNvGrpSpPr>
              <a:grpSpLocks/>
            </p:cNvGrpSpPr>
            <p:nvPr/>
          </p:nvGrpSpPr>
          <p:grpSpPr bwMode="auto">
            <a:xfrm>
              <a:off x="4059" y="2296"/>
              <a:ext cx="91" cy="91"/>
              <a:chOff x="3288" y="3203"/>
              <a:chExt cx="91" cy="91"/>
            </a:xfrm>
          </p:grpSpPr>
          <p:sp>
            <p:nvSpPr>
              <p:cNvPr id="61" name="Line 50"/>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62" name="Line 51"/>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20" name="Group 52"/>
          <p:cNvGrpSpPr>
            <a:grpSpLocks/>
          </p:cNvGrpSpPr>
          <p:nvPr/>
        </p:nvGrpSpPr>
        <p:grpSpPr bwMode="auto">
          <a:xfrm rot="5400000">
            <a:off x="1190850" y="3951339"/>
            <a:ext cx="348740" cy="288925"/>
            <a:chOff x="3923" y="2251"/>
            <a:chExt cx="318" cy="182"/>
          </a:xfrm>
        </p:grpSpPr>
        <p:sp>
          <p:nvSpPr>
            <p:cNvPr id="55" name="Rectangle 53"/>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21" name="Group 54"/>
            <p:cNvGrpSpPr>
              <a:grpSpLocks/>
            </p:cNvGrpSpPr>
            <p:nvPr/>
          </p:nvGrpSpPr>
          <p:grpSpPr bwMode="auto">
            <a:xfrm>
              <a:off x="4059" y="2296"/>
              <a:ext cx="91" cy="91"/>
              <a:chOff x="3288" y="3203"/>
              <a:chExt cx="91" cy="91"/>
            </a:xfrm>
          </p:grpSpPr>
          <p:sp>
            <p:nvSpPr>
              <p:cNvPr id="57" name="Line 55"/>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58" name="Line 56"/>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22" name="Group 57"/>
          <p:cNvGrpSpPr>
            <a:grpSpLocks/>
          </p:cNvGrpSpPr>
          <p:nvPr/>
        </p:nvGrpSpPr>
        <p:grpSpPr bwMode="auto">
          <a:xfrm rot="5400000">
            <a:off x="903512" y="3951339"/>
            <a:ext cx="348740" cy="288925"/>
            <a:chOff x="3923" y="2251"/>
            <a:chExt cx="318" cy="182"/>
          </a:xfrm>
        </p:grpSpPr>
        <p:sp>
          <p:nvSpPr>
            <p:cNvPr id="51" name="Rectangle 58"/>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23" name="Group 59"/>
            <p:cNvGrpSpPr>
              <a:grpSpLocks/>
            </p:cNvGrpSpPr>
            <p:nvPr/>
          </p:nvGrpSpPr>
          <p:grpSpPr bwMode="auto">
            <a:xfrm>
              <a:off x="4059" y="2296"/>
              <a:ext cx="91" cy="91"/>
              <a:chOff x="3288" y="3203"/>
              <a:chExt cx="91" cy="91"/>
            </a:xfrm>
          </p:grpSpPr>
          <p:sp>
            <p:nvSpPr>
              <p:cNvPr id="53" name="Line 60"/>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54" name="Line 61"/>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24" name="Group 62"/>
          <p:cNvGrpSpPr>
            <a:grpSpLocks/>
          </p:cNvGrpSpPr>
          <p:nvPr/>
        </p:nvGrpSpPr>
        <p:grpSpPr bwMode="auto">
          <a:xfrm rot="5400000">
            <a:off x="614587" y="3951339"/>
            <a:ext cx="348740" cy="288925"/>
            <a:chOff x="3923" y="2251"/>
            <a:chExt cx="318" cy="182"/>
          </a:xfrm>
        </p:grpSpPr>
        <p:sp>
          <p:nvSpPr>
            <p:cNvPr id="47" name="Rectangle 63"/>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25" name="Group 64"/>
            <p:cNvGrpSpPr>
              <a:grpSpLocks/>
            </p:cNvGrpSpPr>
            <p:nvPr/>
          </p:nvGrpSpPr>
          <p:grpSpPr bwMode="auto">
            <a:xfrm>
              <a:off x="4059" y="2296"/>
              <a:ext cx="91" cy="91"/>
              <a:chOff x="3288" y="3203"/>
              <a:chExt cx="91" cy="91"/>
            </a:xfrm>
          </p:grpSpPr>
          <p:sp>
            <p:nvSpPr>
              <p:cNvPr id="49" name="Line 65"/>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50" name="Line 66"/>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26" name="Group 67"/>
          <p:cNvGrpSpPr>
            <a:grpSpLocks/>
          </p:cNvGrpSpPr>
          <p:nvPr/>
        </p:nvGrpSpPr>
        <p:grpSpPr bwMode="auto">
          <a:xfrm rot="5400000">
            <a:off x="2902191" y="2744528"/>
            <a:ext cx="348740" cy="288925"/>
            <a:chOff x="5012" y="2069"/>
            <a:chExt cx="318" cy="182"/>
          </a:xfrm>
        </p:grpSpPr>
        <p:sp>
          <p:nvSpPr>
            <p:cNvPr id="45" name="Rectangle 68"/>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46" name="Oval 69"/>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27" name="Group 70"/>
          <p:cNvGrpSpPr>
            <a:grpSpLocks/>
          </p:cNvGrpSpPr>
          <p:nvPr/>
        </p:nvGrpSpPr>
        <p:grpSpPr bwMode="auto">
          <a:xfrm rot="5400000">
            <a:off x="2613266" y="2744528"/>
            <a:ext cx="348740" cy="288925"/>
            <a:chOff x="5012" y="2069"/>
            <a:chExt cx="318" cy="182"/>
          </a:xfrm>
        </p:grpSpPr>
        <p:sp>
          <p:nvSpPr>
            <p:cNvPr id="43" name="Rectangle 71"/>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44" name="Oval 72"/>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28" name="Group 73"/>
          <p:cNvGrpSpPr>
            <a:grpSpLocks/>
          </p:cNvGrpSpPr>
          <p:nvPr/>
        </p:nvGrpSpPr>
        <p:grpSpPr bwMode="auto">
          <a:xfrm rot="5400000">
            <a:off x="2325929" y="2744528"/>
            <a:ext cx="348740" cy="288925"/>
            <a:chOff x="5012" y="2069"/>
            <a:chExt cx="318" cy="182"/>
          </a:xfrm>
        </p:grpSpPr>
        <p:sp>
          <p:nvSpPr>
            <p:cNvPr id="41" name="Rectangle 74"/>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42" name="Oval 75"/>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48" name="Group 76"/>
          <p:cNvGrpSpPr>
            <a:grpSpLocks/>
          </p:cNvGrpSpPr>
          <p:nvPr/>
        </p:nvGrpSpPr>
        <p:grpSpPr bwMode="auto">
          <a:xfrm rot="5400000">
            <a:off x="2037004" y="2744528"/>
            <a:ext cx="348740" cy="288925"/>
            <a:chOff x="5012" y="2069"/>
            <a:chExt cx="318" cy="182"/>
          </a:xfrm>
        </p:grpSpPr>
        <p:sp>
          <p:nvSpPr>
            <p:cNvPr id="39" name="Rectangle 77"/>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40" name="Oval 78"/>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52" name="Group 79"/>
          <p:cNvGrpSpPr>
            <a:grpSpLocks/>
          </p:cNvGrpSpPr>
          <p:nvPr/>
        </p:nvGrpSpPr>
        <p:grpSpPr bwMode="auto">
          <a:xfrm rot="5400000">
            <a:off x="1749666" y="2744528"/>
            <a:ext cx="348740" cy="288925"/>
            <a:chOff x="5012" y="2069"/>
            <a:chExt cx="318" cy="182"/>
          </a:xfrm>
        </p:grpSpPr>
        <p:sp>
          <p:nvSpPr>
            <p:cNvPr id="37" name="Rectangle 80"/>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38" name="Oval 81"/>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56" name="Group 82"/>
          <p:cNvGrpSpPr>
            <a:grpSpLocks/>
          </p:cNvGrpSpPr>
          <p:nvPr/>
        </p:nvGrpSpPr>
        <p:grpSpPr bwMode="auto">
          <a:xfrm rot="5400000">
            <a:off x="1462329" y="2744528"/>
            <a:ext cx="348740" cy="288925"/>
            <a:chOff x="5012" y="2069"/>
            <a:chExt cx="318" cy="182"/>
          </a:xfrm>
        </p:grpSpPr>
        <p:sp>
          <p:nvSpPr>
            <p:cNvPr id="35" name="Rectangle 83"/>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36" name="Oval 84"/>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60" name="Group 85"/>
          <p:cNvGrpSpPr>
            <a:grpSpLocks/>
          </p:cNvGrpSpPr>
          <p:nvPr/>
        </p:nvGrpSpPr>
        <p:grpSpPr bwMode="auto">
          <a:xfrm rot="5400000">
            <a:off x="886066" y="2744528"/>
            <a:ext cx="348740" cy="288925"/>
            <a:chOff x="5012" y="2069"/>
            <a:chExt cx="318" cy="182"/>
          </a:xfrm>
        </p:grpSpPr>
        <p:sp>
          <p:nvSpPr>
            <p:cNvPr id="33" name="Rectangle 86"/>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34" name="Oval 87"/>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64" name="Group 88"/>
          <p:cNvGrpSpPr>
            <a:grpSpLocks/>
          </p:cNvGrpSpPr>
          <p:nvPr/>
        </p:nvGrpSpPr>
        <p:grpSpPr bwMode="auto">
          <a:xfrm rot="5400000">
            <a:off x="597141" y="2744528"/>
            <a:ext cx="348740" cy="288925"/>
            <a:chOff x="5012" y="2069"/>
            <a:chExt cx="318" cy="182"/>
          </a:xfrm>
        </p:grpSpPr>
        <p:sp>
          <p:nvSpPr>
            <p:cNvPr id="31" name="Rectangle 89"/>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32" name="Oval 90"/>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68" name="Group 91"/>
          <p:cNvGrpSpPr>
            <a:grpSpLocks/>
          </p:cNvGrpSpPr>
          <p:nvPr/>
        </p:nvGrpSpPr>
        <p:grpSpPr bwMode="auto">
          <a:xfrm rot="5400000">
            <a:off x="1173404" y="2744528"/>
            <a:ext cx="348740" cy="288925"/>
            <a:chOff x="5012" y="2069"/>
            <a:chExt cx="318" cy="182"/>
          </a:xfrm>
        </p:grpSpPr>
        <p:sp>
          <p:nvSpPr>
            <p:cNvPr id="29" name="Rectangle 92"/>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30" name="Oval 93"/>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72" name="Skupina 172"/>
          <p:cNvGrpSpPr/>
          <p:nvPr/>
        </p:nvGrpSpPr>
        <p:grpSpPr>
          <a:xfrm>
            <a:off x="642910" y="2714620"/>
            <a:ext cx="2574941" cy="1563186"/>
            <a:chOff x="642910" y="2714620"/>
            <a:chExt cx="2574941" cy="1563186"/>
          </a:xfrm>
        </p:grpSpPr>
        <p:grpSp>
          <p:nvGrpSpPr>
            <p:cNvPr id="78" name="Skupina 170"/>
            <p:cNvGrpSpPr/>
            <p:nvPr/>
          </p:nvGrpSpPr>
          <p:grpSpPr>
            <a:xfrm>
              <a:off x="642910" y="3929066"/>
              <a:ext cx="2574941" cy="348740"/>
              <a:chOff x="642909" y="4500571"/>
              <a:chExt cx="2574941" cy="348740"/>
            </a:xfrm>
          </p:grpSpPr>
          <p:grpSp>
            <p:nvGrpSpPr>
              <p:cNvPr id="83" name="Group 88"/>
              <p:cNvGrpSpPr>
                <a:grpSpLocks/>
              </p:cNvGrpSpPr>
              <p:nvPr/>
            </p:nvGrpSpPr>
            <p:grpSpPr bwMode="auto">
              <a:xfrm rot="5400000">
                <a:off x="613002" y="4530478"/>
                <a:ext cx="348740" cy="288925"/>
                <a:chOff x="5012" y="2069"/>
                <a:chExt cx="318" cy="182"/>
              </a:xfrm>
            </p:grpSpPr>
            <p:sp>
              <p:nvSpPr>
                <p:cNvPr id="97" name="Rectangle 89"/>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98" name="Oval 90"/>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84" name="Group 88"/>
              <p:cNvGrpSpPr>
                <a:grpSpLocks/>
              </p:cNvGrpSpPr>
              <p:nvPr/>
            </p:nvGrpSpPr>
            <p:grpSpPr bwMode="auto">
              <a:xfrm rot="5400000">
                <a:off x="898754" y="4530478"/>
                <a:ext cx="348740" cy="288925"/>
                <a:chOff x="5012" y="2069"/>
                <a:chExt cx="318" cy="182"/>
              </a:xfrm>
            </p:grpSpPr>
            <p:sp>
              <p:nvSpPr>
                <p:cNvPr id="101" name="Rectangle 89"/>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102" name="Oval 90"/>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87" name="Group 88"/>
              <p:cNvGrpSpPr>
                <a:grpSpLocks/>
              </p:cNvGrpSpPr>
              <p:nvPr/>
            </p:nvGrpSpPr>
            <p:grpSpPr bwMode="auto">
              <a:xfrm rot="5400000">
                <a:off x="1184506" y="4530478"/>
                <a:ext cx="348740" cy="288925"/>
                <a:chOff x="5012" y="2069"/>
                <a:chExt cx="318" cy="182"/>
              </a:xfrm>
            </p:grpSpPr>
            <p:sp>
              <p:nvSpPr>
                <p:cNvPr id="104" name="Rectangle 89"/>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105" name="Oval 90"/>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88" name="Group 88"/>
              <p:cNvGrpSpPr>
                <a:grpSpLocks/>
              </p:cNvGrpSpPr>
              <p:nvPr/>
            </p:nvGrpSpPr>
            <p:grpSpPr bwMode="auto">
              <a:xfrm rot="5400000">
                <a:off x="1470258" y="4530478"/>
                <a:ext cx="348740" cy="288925"/>
                <a:chOff x="5012" y="2069"/>
                <a:chExt cx="318" cy="182"/>
              </a:xfrm>
            </p:grpSpPr>
            <p:sp>
              <p:nvSpPr>
                <p:cNvPr id="107" name="Rectangle 89"/>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108" name="Oval 90"/>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95" name="Group 88"/>
              <p:cNvGrpSpPr>
                <a:grpSpLocks/>
              </p:cNvGrpSpPr>
              <p:nvPr/>
            </p:nvGrpSpPr>
            <p:grpSpPr bwMode="auto">
              <a:xfrm rot="5400000">
                <a:off x="1756010" y="4530478"/>
                <a:ext cx="348740" cy="288925"/>
                <a:chOff x="5012" y="2069"/>
                <a:chExt cx="318" cy="182"/>
              </a:xfrm>
            </p:grpSpPr>
            <p:sp>
              <p:nvSpPr>
                <p:cNvPr id="110" name="Rectangle 89"/>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111" name="Oval 90"/>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100" name="Group 88"/>
              <p:cNvGrpSpPr>
                <a:grpSpLocks/>
              </p:cNvGrpSpPr>
              <p:nvPr/>
            </p:nvGrpSpPr>
            <p:grpSpPr bwMode="auto">
              <a:xfrm rot="5400000">
                <a:off x="2041762" y="4530478"/>
                <a:ext cx="348740" cy="288925"/>
                <a:chOff x="5012" y="2069"/>
                <a:chExt cx="318" cy="182"/>
              </a:xfrm>
            </p:grpSpPr>
            <p:sp>
              <p:nvSpPr>
                <p:cNvPr id="113" name="Rectangle 89"/>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114" name="Oval 90"/>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103" name="Group 88"/>
              <p:cNvGrpSpPr>
                <a:grpSpLocks/>
              </p:cNvGrpSpPr>
              <p:nvPr/>
            </p:nvGrpSpPr>
            <p:grpSpPr bwMode="auto">
              <a:xfrm rot="5400000">
                <a:off x="2327514" y="4530478"/>
                <a:ext cx="348740" cy="288925"/>
                <a:chOff x="5012" y="2069"/>
                <a:chExt cx="318" cy="182"/>
              </a:xfrm>
            </p:grpSpPr>
            <p:sp>
              <p:nvSpPr>
                <p:cNvPr id="116" name="Rectangle 89"/>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117" name="Oval 90"/>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106" name="Group 88"/>
              <p:cNvGrpSpPr>
                <a:grpSpLocks/>
              </p:cNvGrpSpPr>
              <p:nvPr/>
            </p:nvGrpSpPr>
            <p:grpSpPr bwMode="auto">
              <a:xfrm rot="5400000">
                <a:off x="2613266" y="4530478"/>
                <a:ext cx="348740" cy="288925"/>
                <a:chOff x="5012" y="2069"/>
                <a:chExt cx="318" cy="182"/>
              </a:xfrm>
            </p:grpSpPr>
            <p:sp>
              <p:nvSpPr>
                <p:cNvPr id="119" name="Rectangle 89"/>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120" name="Oval 90"/>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nvGrpSpPr>
              <p:cNvPr id="109" name="Group 88"/>
              <p:cNvGrpSpPr>
                <a:grpSpLocks/>
              </p:cNvGrpSpPr>
              <p:nvPr/>
            </p:nvGrpSpPr>
            <p:grpSpPr bwMode="auto">
              <a:xfrm rot="5400000">
                <a:off x="2899018" y="4530478"/>
                <a:ext cx="348740" cy="288925"/>
                <a:chOff x="5012" y="2069"/>
                <a:chExt cx="318" cy="182"/>
              </a:xfrm>
            </p:grpSpPr>
            <p:sp>
              <p:nvSpPr>
                <p:cNvPr id="122" name="Rectangle 89"/>
                <p:cNvSpPr>
                  <a:spLocks noChangeArrowheads="1"/>
                </p:cNvSpPr>
                <p:nvPr/>
              </p:nvSpPr>
              <p:spPr bwMode="auto">
                <a:xfrm>
                  <a:off x="5012" y="2069"/>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123" name="Oval 90"/>
                <p:cNvSpPr>
                  <a:spLocks noChangeArrowheads="1"/>
                </p:cNvSpPr>
                <p:nvPr/>
              </p:nvSpPr>
              <p:spPr bwMode="auto">
                <a:xfrm>
                  <a:off x="5148" y="2115"/>
                  <a:ext cx="46" cy="46"/>
                </a:xfrm>
                <a:prstGeom prst="ellipse">
                  <a:avLst/>
                </a:prstGeom>
                <a:solidFill>
                  <a:schemeClr val="tx1"/>
                </a:solidFill>
                <a:ln w="9525">
                  <a:solidFill>
                    <a:schemeClr val="tx1"/>
                  </a:solidFill>
                  <a:round/>
                  <a:headEnd/>
                  <a:tailEnd/>
                </a:ln>
              </p:spPr>
              <p:txBody>
                <a:bodyPr wrap="none" anchor="ctr"/>
                <a:lstStyle/>
                <a:p>
                  <a:endParaRPr lang="cs-CZ"/>
                </a:p>
              </p:txBody>
            </p:sp>
          </p:grpSp>
        </p:grpSp>
        <p:grpSp>
          <p:nvGrpSpPr>
            <p:cNvPr id="112" name="Skupina 171"/>
            <p:cNvGrpSpPr/>
            <p:nvPr/>
          </p:nvGrpSpPr>
          <p:grpSpPr>
            <a:xfrm>
              <a:off x="642910" y="2714620"/>
              <a:ext cx="2574941" cy="348740"/>
              <a:chOff x="642909" y="5643579"/>
              <a:chExt cx="2574941" cy="348740"/>
            </a:xfrm>
          </p:grpSpPr>
          <p:grpSp>
            <p:nvGrpSpPr>
              <p:cNvPr id="115" name="Group 62"/>
              <p:cNvGrpSpPr>
                <a:grpSpLocks/>
              </p:cNvGrpSpPr>
              <p:nvPr/>
            </p:nvGrpSpPr>
            <p:grpSpPr bwMode="auto">
              <a:xfrm rot="5400000">
                <a:off x="613002" y="5673486"/>
                <a:ext cx="348740" cy="288925"/>
                <a:chOff x="3923" y="2251"/>
                <a:chExt cx="318" cy="182"/>
              </a:xfrm>
            </p:grpSpPr>
            <p:sp>
              <p:nvSpPr>
                <p:cNvPr id="125" name="Rectangle 63"/>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18" name="Group 64"/>
                <p:cNvGrpSpPr>
                  <a:grpSpLocks/>
                </p:cNvGrpSpPr>
                <p:nvPr/>
              </p:nvGrpSpPr>
              <p:grpSpPr bwMode="auto">
                <a:xfrm>
                  <a:off x="4059" y="2296"/>
                  <a:ext cx="91" cy="91"/>
                  <a:chOff x="3288" y="3203"/>
                  <a:chExt cx="91" cy="91"/>
                </a:xfrm>
              </p:grpSpPr>
              <p:sp>
                <p:nvSpPr>
                  <p:cNvPr id="127" name="Line 65"/>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128" name="Line 66"/>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21" name="Group 62"/>
              <p:cNvGrpSpPr>
                <a:grpSpLocks/>
              </p:cNvGrpSpPr>
              <p:nvPr/>
            </p:nvGrpSpPr>
            <p:grpSpPr bwMode="auto">
              <a:xfrm rot="5400000">
                <a:off x="898754" y="5673486"/>
                <a:ext cx="348740" cy="288925"/>
                <a:chOff x="3923" y="2251"/>
                <a:chExt cx="318" cy="182"/>
              </a:xfrm>
            </p:grpSpPr>
            <p:sp>
              <p:nvSpPr>
                <p:cNvPr id="130" name="Rectangle 63"/>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24" name="Group 64"/>
                <p:cNvGrpSpPr>
                  <a:grpSpLocks/>
                </p:cNvGrpSpPr>
                <p:nvPr/>
              </p:nvGrpSpPr>
              <p:grpSpPr bwMode="auto">
                <a:xfrm>
                  <a:off x="4059" y="2296"/>
                  <a:ext cx="91" cy="91"/>
                  <a:chOff x="3288" y="3203"/>
                  <a:chExt cx="91" cy="91"/>
                </a:xfrm>
              </p:grpSpPr>
              <p:sp>
                <p:nvSpPr>
                  <p:cNvPr id="132" name="Line 65"/>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133" name="Line 66"/>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26" name="Group 62"/>
              <p:cNvGrpSpPr>
                <a:grpSpLocks/>
              </p:cNvGrpSpPr>
              <p:nvPr/>
            </p:nvGrpSpPr>
            <p:grpSpPr bwMode="auto">
              <a:xfrm rot="5400000">
                <a:off x="1184506" y="5673486"/>
                <a:ext cx="348740" cy="288925"/>
                <a:chOff x="3923" y="2251"/>
                <a:chExt cx="318" cy="182"/>
              </a:xfrm>
            </p:grpSpPr>
            <p:sp>
              <p:nvSpPr>
                <p:cNvPr id="135" name="Rectangle 63"/>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29" name="Group 64"/>
                <p:cNvGrpSpPr>
                  <a:grpSpLocks/>
                </p:cNvGrpSpPr>
                <p:nvPr/>
              </p:nvGrpSpPr>
              <p:grpSpPr bwMode="auto">
                <a:xfrm>
                  <a:off x="4059" y="2296"/>
                  <a:ext cx="91" cy="91"/>
                  <a:chOff x="3288" y="3203"/>
                  <a:chExt cx="91" cy="91"/>
                </a:xfrm>
              </p:grpSpPr>
              <p:sp>
                <p:nvSpPr>
                  <p:cNvPr id="137" name="Line 65"/>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138" name="Line 66"/>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31" name="Group 62"/>
              <p:cNvGrpSpPr>
                <a:grpSpLocks/>
              </p:cNvGrpSpPr>
              <p:nvPr/>
            </p:nvGrpSpPr>
            <p:grpSpPr bwMode="auto">
              <a:xfrm rot="5400000">
                <a:off x="1470258" y="5673486"/>
                <a:ext cx="348740" cy="288925"/>
                <a:chOff x="3923" y="2251"/>
                <a:chExt cx="318" cy="182"/>
              </a:xfrm>
            </p:grpSpPr>
            <p:sp>
              <p:nvSpPr>
                <p:cNvPr id="140" name="Rectangle 63"/>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34" name="Group 64"/>
                <p:cNvGrpSpPr>
                  <a:grpSpLocks/>
                </p:cNvGrpSpPr>
                <p:nvPr/>
              </p:nvGrpSpPr>
              <p:grpSpPr bwMode="auto">
                <a:xfrm>
                  <a:off x="4059" y="2296"/>
                  <a:ext cx="91" cy="91"/>
                  <a:chOff x="3288" y="3203"/>
                  <a:chExt cx="91" cy="91"/>
                </a:xfrm>
              </p:grpSpPr>
              <p:sp>
                <p:nvSpPr>
                  <p:cNvPr id="142" name="Line 65"/>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143" name="Line 66"/>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36" name="Group 62"/>
              <p:cNvGrpSpPr>
                <a:grpSpLocks/>
              </p:cNvGrpSpPr>
              <p:nvPr/>
            </p:nvGrpSpPr>
            <p:grpSpPr bwMode="auto">
              <a:xfrm rot="5400000">
                <a:off x="1756010" y="5673486"/>
                <a:ext cx="348740" cy="288925"/>
                <a:chOff x="3923" y="2251"/>
                <a:chExt cx="318" cy="182"/>
              </a:xfrm>
            </p:grpSpPr>
            <p:sp>
              <p:nvSpPr>
                <p:cNvPr id="145" name="Rectangle 63"/>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39" name="Group 64"/>
                <p:cNvGrpSpPr>
                  <a:grpSpLocks/>
                </p:cNvGrpSpPr>
                <p:nvPr/>
              </p:nvGrpSpPr>
              <p:grpSpPr bwMode="auto">
                <a:xfrm>
                  <a:off x="4059" y="2296"/>
                  <a:ext cx="91" cy="91"/>
                  <a:chOff x="3288" y="3203"/>
                  <a:chExt cx="91" cy="91"/>
                </a:xfrm>
              </p:grpSpPr>
              <p:sp>
                <p:nvSpPr>
                  <p:cNvPr id="147" name="Line 65"/>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148" name="Line 66"/>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41" name="Group 62"/>
              <p:cNvGrpSpPr>
                <a:grpSpLocks/>
              </p:cNvGrpSpPr>
              <p:nvPr/>
            </p:nvGrpSpPr>
            <p:grpSpPr bwMode="auto">
              <a:xfrm rot="5400000">
                <a:off x="2041762" y="5673486"/>
                <a:ext cx="348740" cy="288925"/>
                <a:chOff x="3923" y="2251"/>
                <a:chExt cx="318" cy="182"/>
              </a:xfrm>
            </p:grpSpPr>
            <p:sp>
              <p:nvSpPr>
                <p:cNvPr id="150" name="Rectangle 63"/>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44" name="Group 64"/>
                <p:cNvGrpSpPr>
                  <a:grpSpLocks/>
                </p:cNvGrpSpPr>
                <p:nvPr/>
              </p:nvGrpSpPr>
              <p:grpSpPr bwMode="auto">
                <a:xfrm>
                  <a:off x="4059" y="2296"/>
                  <a:ext cx="91" cy="91"/>
                  <a:chOff x="3288" y="3203"/>
                  <a:chExt cx="91" cy="91"/>
                </a:xfrm>
              </p:grpSpPr>
              <p:sp>
                <p:nvSpPr>
                  <p:cNvPr id="152" name="Line 65"/>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153" name="Line 66"/>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46" name="Group 62"/>
              <p:cNvGrpSpPr>
                <a:grpSpLocks/>
              </p:cNvGrpSpPr>
              <p:nvPr/>
            </p:nvGrpSpPr>
            <p:grpSpPr bwMode="auto">
              <a:xfrm rot="5400000">
                <a:off x="2327514" y="5673486"/>
                <a:ext cx="348740" cy="288925"/>
                <a:chOff x="3923" y="2251"/>
                <a:chExt cx="318" cy="182"/>
              </a:xfrm>
            </p:grpSpPr>
            <p:sp>
              <p:nvSpPr>
                <p:cNvPr id="155" name="Rectangle 63"/>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49" name="Group 64"/>
                <p:cNvGrpSpPr>
                  <a:grpSpLocks/>
                </p:cNvGrpSpPr>
                <p:nvPr/>
              </p:nvGrpSpPr>
              <p:grpSpPr bwMode="auto">
                <a:xfrm>
                  <a:off x="4059" y="2296"/>
                  <a:ext cx="91" cy="91"/>
                  <a:chOff x="3288" y="3203"/>
                  <a:chExt cx="91" cy="91"/>
                </a:xfrm>
              </p:grpSpPr>
              <p:sp>
                <p:nvSpPr>
                  <p:cNvPr id="157" name="Line 65"/>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158" name="Line 66"/>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51" name="Group 62"/>
              <p:cNvGrpSpPr>
                <a:grpSpLocks/>
              </p:cNvGrpSpPr>
              <p:nvPr/>
            </p:nvGrpSpPr>
            <p:grpSpPr bwMode="auto">
              <a:xfrm rot="5400000">
                <a:off x="2613266" y="5673486"/>
                <a:ext cx="348740" cy="288925"/>
                <a:chOff x="3923" y="2251"/>
                <a:chExt cx="318" cy="182"/>
              </a:xfrm>
            </p:grpSpPr>
            <p:sp>
              <p:nvSpPr>
                <p:cNvPr id="160" name="Rectangle 63"/>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54" name="Group 64"/>
                <p:cNvGrpSpPr>
                  <a:grpSpLocks/>
                </p:cNvGrpSpPr>
                <p:nvPr/>
              </p:nvGrpSpPr>
              <p:grpSpPr bwMode="auto">
                <a:xfrm>
                  <a:off x="4059" y="2296"/>
                  <a:ext cx="91" cy="91"/>
                  <a:chOff x="3288" y="3203"/>
                  <a:chExt cx="91" cy="91"/>
                </a:xfrm>
              </p:grpSpPr>
              <p:sp>
                <p:nvSpPr>
                  <p:cNvPr id="162" name="Line 65"/>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163" name="Line 66"/>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nvGrpSpPr>
              <p:cNvPr id="156" name="Group 62"/>
              <p:cNvGrpSpPr>
                <a:grpSpLocks/>
              </p:cNvGrpSpPr>
              <p:nvPr/>
            </p:nvGrpSpPr>
            <p:grpSpPr bwMode="auto">
              <a:xfrm rot="5400000">
                <a:off x="2899018" y="5673486"/>
                <a:ext cx="348740" cy="288925"/>
                <a:chOff x="3923" y="2251"/>
                <a:chExt cx="318" cy="182"/>
              </a:xfrm>
            </p:grpSpPr>
            <p:sp>
              <p:nvSpPr>
                <p:cNvPr id="165" name="Rectangle 63"/>
                <p:cNvSpPr>
                  <a:spLocks noChangeArrowheads="1"/>
                </p:cNvSpPr>
                <p:nvPr/>
              </p:nvSpPr>
              <p:spPr bwMode="auto">
                <a:xfrm>
                  <a:off x="3923" y="2251"/>
                  <a:ext cx="318" cy="182"/>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59" name="Group 64"/>
                <p:cNvGrpSpPr>
                  <a:grpSpLocks/>
                </p:cNvGrpSpPr>
                <p:nvPr/>
              </p:nvGrpSpPr>
              <p:grpSpPr bwMode="auto">
                <a:xfrm>
                  <a:off x="4059" y="2296"/>
                  <a:ext cx="91" cy="91"/>
                  <a:chOff x="3288" y="3203"/>
                  <a:chExt cx="91" cy="91"/>
                </a:xfrm>
              </p:grpSpPr>
              <p:sp>
                <p:nvSpPr>
                  <p:cNvPr id="167" name="Line 65"/>
                  <p:cNvSpPr>
                    <a:spLocks noChangeShapeType="1"/>
                  </p:cNvSpPr>
                  <p:nvPr/>
                </p:nvSpPr>
                <p:spPr bwMode="auto">
                  <a:xfrm>
                    <a:off x="3334" y="3203"/>
                    <a:ext cx="0" cy="91"/>
                  </a:xfrm>
                  <a:prstGeom prst="line">
                    <a:avLst/>
                  </a:prstGeom>
                  <a:noFill/>
                  <a:ln w="9525">
                    <a:solidFill>
                      <a:schemeClr val="tx1"/>
                    </a:solidFill>
                    <a:round/>
                    <a:headEnd/>
                    <a:tailEnd/>
                  </a:ln>
                </p:spPr>
                <p:txBody>
                  <a:bodyPr/>
                  <a:lstStyle/>
                  <a:p>
                    <a:endParaRPr lang="cs-CZ"/>
                  </a:p>
                </p:txBody>
              </p:sp>
              <p:sp>
                <p:nvSpPr>
                  <p:cNvPr id="168" name="Line 66"/>
                  <p:cNvSpPr>
                    <a:spLocks noChangeShapeType="1"/>
                  </p:cNvSpPr>
                  <p:nvPr/>
                </p:nvSpPr>
                <p:spPr bwMode="auto">
                  <a:xfrm>
                    <a:off x="3288" y="3249"/>
                    <a:ext cx="91" cy="0"/>
                  </a:xfrm>
                  <a:prstGeom prst="line">
                    <a:avLst/>
                  </a:prstGeom>
                  <a:noFill/>
                  <a:ln w="9525">
                    <a:solidFill>
                      <a:schemeClr val="tx1"/>
                    </a:solidFill>
                    <a:round/>
                    <a:headEnd/>
                    <a:tailEnd/>
                  </a:ln>
                </p:spPr>
                <p:txBody>
                  <a:bodyPr/>
                  <a:lstStyle/>
                  <a:p>
                    <a:endParaRPr lang="cs-CZ"/>
                  </a:p>
                </p:txBody>
              </p:sp>
            </p:grpSp>
          </p:grpSp>
        </p:grpSp>
      </p:grpSp>
      <p:sp>
        <p:nvSpPr>
          <p:cNvPr id="166" name="Obdélník 165"/>
          <p:cNvSpPr/>
          <p:nvPr/>
        </p:nvSpPr>
        <p:spPr>
          <a:xfrm>
            <a:off x="539552" y="4149080"/>
            <a:ext cx="8352928" cy="194421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mj-lt"/>
              <a:buAutoNum type="arabicPeriod"/>
            </a:pPr>
            <a:r>
              <a:rPr lang="cs-CZ" dirty="0" smtClean="0"/>
              <a:t>Na internetu najděte </a:t>
            </a:r>
            <a:r>
              <a:rPr lang="cs-CZ" dirty="0" err="1" smtClean="0"/>
              <a:t>Lenzovo</a:t>
            </a:r>
            <a:r>
              <a:rPr lang="cs-CZ" dirty="0" smtClean="0"/>
              <a:t> pravidlo (</a:t>
            </a:r>
            <a:r>
              <a:rPr lang="cs-CZ" dirty="0" err="1" smtClean="0"/>
              <a:t>Lenzův</a:t>
            </a:r>
            <a:r>
              <a:rPr lang="cs-CZ" dirty="0" smtClean="0"/>
              <a:t> zákon) – přepište jej do pracovního listu</a:t>
            </a:r>
          </a:p>
          <a:p>
            <a:pPr marL="342900" indent="-342900">
              <a:buFont typeface="+mj-lt"/>
              <a:buAutoNum type="arabicPeriod"/>
            </a:pPr>
            <a:r>
              <a:rPr lang="cs-CZ" dirty="0" smtClean="0"/>
              <a:t>Překreslete cívku do pracovních sešitů, pomocí „křížku“ a „tečky“ pak nakreslete směr proudu v závitech cívky při pohybu magnetu směrem do cívky (stejná poloha severního pólu jako na snímku)</a:t>
            </a:r>
          </a:p>
          <a:p>
            <a:pPr marL="342900" indent="-342900">
              <a:buFont typeface="+mj-lt"/>
              <a:buAutoNum type="arabicPeriod"/>
            </a:pPr>
            <a:r>
              <a:rPr lang="cs-CZ" dirty="0" smtClean="0"/>
              <a:t>Prohlédněte si video a popište, jak se zde lišil pokus s cívkou proti obrázku na tomto snímku </a:t>
            </a:r>
            <a:endParaRPr lang="cs-CZ" dirty="0"/>
          </a:p>
        </p:txBody>
      </p:sp>
      <p:sp>
        <p:nvSpPr>
          <p:cNvPr id="169" name="TextovéPole 168"/>
          <p:cNvSpPr txBox="1"/>
          <p:nvPr/>
        </p:nvSpPr>
        <p:spPr>
          <a:xfrm>
            <a:off x="2843808" y="6165304"/>
            <a:ext cx="4857805" cy="369332"/>
          </a:xfrm>
          <a:prstGeom prst="rect">
            <a:avLst/>
          </a:prstGeom>
          <a:noFill/>
        </p:spPr>
        <p:txBody>
          <a:bodyPr wrap="none" rtlCol="0">
            <a:spAutoFit/>
          </a:bodyPr>
          <a:lstStyle/>
          <a:p>
            <a:r>
              <a:rPr lang="cs-CZ" dirty="0" smtClean="0">
                <a:hlinkClick r:id="rId2"/>
              </a:rPr>
              <a:t>http://www.</a:t>
            </a:r>
            <a:r>
              <a:rPr lang="cs-CZ" dirty="0" err="1" smtClean="0">
                <a:hlinkClick r:id="rId2"/>
              </a:rPr>
              <a:t>youtube.com</a:t>
            </a:r>
            <a:r>
              <a:rPr lang="cs-CZ" dirty="0" smtClean="0">
                <a:hlinkClick r:id="rId2"/>
              </a:rPr>
              <a:t>/</a:t>
            </a:r>
            <a:r>
              <a:rPr lang="cs-CZ" dirty="0" err="1" smtClean="0">
                <a:hlinkClick r:id="rId2"/>
              </a:rPr>
              <a:t>watch</a:t>
            </a:r>
            <a:r>
              <a:rPr lang="cs-CZ" dirty="0" smtClean="0">
                <a:hlinkClick r:id="rId2"/>
              </a:rPr>
              <a:t>?v=hsVzKsf9XQM</a:t>
            </a:r>
            <a:endParaRPr lang="cs-CZ" dirty="0"/>
          </a:p>
        </p:txBody>
      </p:sp>
      <p:sp>
        <p:nvSpPr>
          <p:cNvPr id="170" name="TextovéPole 169"/>
          <p:cNvSpPr txBox="1"/>
          <p:nvPr/>
        </p:nvSpPr>
        <p:spPr>
          <a:xfrm>
            <a:off x="1979712" y="6165304"/>
            <a:ext cx="855555" cy="369332"/>
          </a:xfrm>
          <a:prstGeom prst="rect">
            <a:avLst/>
          </a:prstGeom>
          <a:noFill/>
        </p:spPr>
        <p:txBody>
          <a:bodyPr wrap="none" rtlCol="0">
            <a:spAutoFit/>
          </a:bodyPr>
          <a:lstStyle/>
          <a:p>
            <a:r>
              <a:rPr lang="cs-CZ" b="1" dirty="0" smtClean="0"/>
              <a:t>VIDEO:</a:t>
            </a:r>
            <a:endParaRPr lang="cs-CZ"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path" presetSubtype="0" accel="50000" decel="50000" fill="hold" nodeType="clickEffect">
                                  <p:stCondLst>
                                    <p:cond delay="0"/>
                                  </p:stCondLst>
                                  <p:childTnLst>
                                    <p:animMotion origin="layout" path="M 0 0  L -0.25 0  E" pathEditMode="relative" ptsTypes="">
                                      <p:cBhvr>
                                        <p:cTn id="6" dur="2000" fill="hold"/>
                                        <p:tgtEl>
                                          <p:spTgt spid="4"/>
                                        </p:tgtEl>
                                        <p:attrNameLst>
                                          <p:attrName>ppt_x</p:attrName>
                                          <p:attrName>ppt_y</p:attrName>
                                        </p:attrNameLst>
                                      </p:cBhvr>
                                    </p:animMotion>
                                  </p:childTnLst>
                                </p:cTn>
                              </p:par>
                              <p:par>
                                <p:cTn id="7" presetID="8" presetClass="emph" presetSubtype="0" fill="hold" nodeType="withEffect">
                                  <p:stCondLst>
                                    <p:cond delay="0"/>
                                  </p:stCondLst>
                                  <p:childTnLst>
                                    <p:animRot by="5400000">
                                      <p:cBhvr>
                                        <p:cTn id="8" dur="2000" fill="hold"/>
                                        <p:tgtEl>
                                          <p:spTgt spid="99"/>
                                        </p:tgtEl>
                                        <p:attrNameLst>
                                          <p:attrName>r</p:attrName>
                                        </p:attrNameLst>
                                      </p:cBhvr>
                                    </p:animRot>
                                  </p:childTnLst>
                                </p:cTn>
                              </p:par>
                            </p:childTnLst>
                          </p:cTn>
                        </p:par>
                        <p:par>
                          <p:cTn id="9" fill="hold">
                            <p:stCondLst>
                              <p:cond delay="2000"/>
                            </p:stCondLst>
                            <p:childTnLst>
                              <p:par>
                                <p:cTn id="10" presetID="8" presetClass="emph" presetSubtype="0" fill="hold" nodeType="afterEffect">
                                  <p:stCondLst>
                                    <p:cond delay="0"/>
                                  </p:stCondLst>
                                  <p:childTnLst>
                                    <p:animRot by="-5400000">
                                      <p:cBhvr>
                                        <p:cTn id="11" dur="1000" fill="hold"/>
                                        <p:tgtEl>
                                          <p:spTgt spid="99"/>
                                        </p:tgtEl>
                                        <p:attrNameLst>
                                          <p:attrName>r</p:attrName>
                                        </p:attrNameLst>
                                      </p:cBhvr>
                                    </p:animRot>
                                  </p:childTnLst>
                                </p:cTn>
                              </p:par>
                            </p:childTnLst>
                          </p:cTn>
                        </p:par>
                      </p:childTnLst>
                    </p:cTn>
                  </p:par>
                  <p:par>
                    <p:cTn id="12" fill="hold">
                      <p:stCondLst>
                        <p:cond delay="indefinite"/>
                      </p:stCondLst>
                      <p:childTnLst>
                        <p:par>
                          <p:cTn id="13" fill="hold">
                            <p:stCondLst>
                              <p:cond delay="0"/>
                            </p:stCondLst>
                            <p:childTnLst>
                              <p:par>
                                <p:cTn id="14" presetID="63" presetClass="path" presetSubtype="0" accel="50000" decel="50000" fill="hold" nodeType="clickEffect">
                                  <p:stCondLst>
                                    <p:cond delay="0"/>
                                  </p:stCondLst>
                                  <p:childTnLst>
                                    <p:animMotion origin="layout" path="M -0.25 -2.42775E-6 L -3.05556E-6 -2.42775E-6 " pathEditMode="relative" rAng="0" ptsTypes="AA">
                                      <p:cBhvr>
                                        <p:cTn id="15" dur="2000" fill="hold"/>
                                        <p:tgtEl>
                                          <p:spTgt spid="4"/>
                                        </p:tgtEl>
                                        <p:attrNameLst>
                                          <p:attrName>ppt_x</p:attrName>
                                          <p:attrName>ppt_y</p:attrName>
                                        </p:attrNameLst>
                                      </p:cBhvr>
                                      <p:rCtr x="125" y="0"/>
                                    </p:animMotion>
                                  </p:childTnLst>
                                </p:cTn>
                              </p:par>
                              <p:par>
                                <p:cTn id="16" presetID="3" presetClass="entr" presetSubtype="10" fill="hold" nodeType="withEffect">
                                  <p:stCondLst>
                                    <p:cond delay="0"/>
                                  </p:stCondLst>
                                  <p:childTnLst>
                                    <p:set>
                                      <p:cBhvr>
                                        <p:cTn id="17" dur="1" fill="hold">
                                          <p:stCondLst>
                                            <p:cond delay="0"/>
                                          </p:stCondLst>
                                        </p:cTn>
                                        <p:tgtEl>
                                          <p:spTgt spid="72"/>
                                        </p:tgtEl>
                                        <p:attrNameLst>
                                          <p:attrName>style.visibility</p:attrName>
                                        </p:attrNameLst>
                                      </p:cBhvr>
                                      <p:to>
                                        <p:strVal val="visible"/>
                                      </p:to>
                                    </p:set>
                                    <p:animEffect transition="in" filter="blinds(horizontal)">
                                      <p:cBhvr>
                                        <p:cTn id="18" dur="500"/>
                                        <p:tgtEl>
                                          <p:spTgt spid="72"/>
                                        </p:tgtEl>
                                      </p:cBhvr>
                                    </p:animEffect>
                                  </p:childTnLst>
                                </p:cTn>
                              </p:par>
                              <p:par>
                                <p:cTn id="19" presetID="8" presetClass="emph" presetSubtype="0" fill="hold" nodeType="withEffect">
                                  <p:stCondLst>
                                    <p:cond delay="0"/>
                                  </p:stCondLst>
                                  <p:childTnLst>
                                    <p:animRot by="-5400000">
                                      <p:cBhvr>
                                        <p:cTn id="20" dur="2000" fill="hold"/>
                                        <p:tgtEl>
                                          <p:spTgt spid="99"/>
                                        </p:tgtEl>
                                        <p:attrNameLst>
                                          <p:attrName>r</p:attrName>
                                        </p:attrNameLst>
                                      </p:cBhvr>
                                    </p:animRot>
                                  </p:childTnLst>
                                </p:cTn>
                              </p:par>
                            </p:childTnLst>
                          </p:cTn>
                        </p:par>
                        <p:par>
                          <p:cTn id="21" fill="hold">
                            <p:stCondLst>
                              <p:cond delay="2000"/>
                            </p:stCondLst>
                            <p:childTnLst>
                              <p:par>
                                <p:cTn id="22" presetID="8" presetClass="emph" presetSubtype="0" fill="hold" nodeType="afterEffect">
                                  <p:stCondLst>
                                    <p:cond delay="0"/>
                                  </p:stCondLst>
                                  <p:childTnLst>
                                    <p:animRot by="5400000">
                                      <p:cBhvr>
                                        <p:cTn id="23" dur="1000" fill="hold"/>
                                        <p:tgtEl>
                                          <p:spTgt spid="99"/>
                                        </p:tgtEl>
                                        <p:attrNameLst>
                                          <p:attrName>r</p:attrName>
                                        </p:attrNameLst>
                                      </p:cBhvr>
                                    </p:animRot>
                                  </p:childTnLst>
                                </p:cTn>
                              </p:par>
                            </p:childTnLst>
                          </p:cTn>
                        </p:par>
                        <p:par>
                          <p:cTn id="24" fill="hold">
                            <p:stCondLst>
                              <p:cond delay="3000"/>
                            </p:stCondLst>
                            <p:childTnLst>
                              <p:par>
                                <p:cTn id="25" presetID="53" presetClass="entr" presetSubtype="0" fill="hold" grpId="0" nodeType="afterEffect">
                                  <p:stCondLst>
                                    <p:cond delay="0"/>
                                  </p:stCondLst>
                                  <p:childTnLst>
                                    <p:set>
                                      <p:cBhvr>
                                        <p:cTn id="26" dur="1" fill="hold">
                                          <p:stCondLst>
                                            <p:cond delay="0"/>
                                          </p:stCondLst>
                                        </p:cTn>
                                        <p:tgtEl>
                                          <p:spTgt spid="92"/>
                                        </p:tgtEl>
                                        <p:attrNameLst>
                                          <p:attrName>style.visibility</p:attrName>
                                        </p:attrNameLst>
                                      </p:cBhvr>
                                      <p:to>
                                        <p:strVal val="visible"/>
                                      </p:to>
                                    </p:set>
                                    <p:anim calcmode="lin" valueType="num">
                                      <p:cBhvr>
                                        <p:cTn id="27" dur="1000" fill="hold"/>
                                        <p:tgtEl>
                                          <p:spTgt spid="92"/>
                                        </p:tgtEl>
                                        <p:attrNameLst>
                                          <p:attrName>ppt_w</p:attrName>
                                        </p:attrNameLst>
                                      </p:cBhvr>
                                      <p:tavLst>
                                        <p:tav tm="0">
                                          <p:val>
                                            <p:fltVal val="0"/>
                                          </p:val>
                                        </p:tav>
                                        <p:tav tm="100000">
                                          <p:val>
                                            <p:strVal val="#ppt_w"/>
                                          </p:val>
                                        </p:tav>
                                      </p:tavLst>
                                    </p:anim>
                                    <p:anim calcmode="lin" valueType="num">
                                      <p:cBhvr>
                                        <p:cTn id="28" dur="1000" fill="hold"/>
                                        <p:tgtEl>
                                          <p:spTgt spid="92"/>
                                        </p:tgtEl>
                                        <p:attrNameLst>
                                          <p:attrName>ppt_h</p:attrName>
                                        </p:attrNameLst>
                                      </p:cBhvr>
                                      <p:tavLst>
                                        <p:tav tm="0">
                                          <p:val>
                                            <p:fltVal val="0"/>
                                          </p:val>
                                        </p:tav>
                                        <p:tav tm="100000">
                                          <p:val>
                                            <p:strVal val="#ppt_h"/>
                                          </p:val>
                                        </p:tav>
                                      </p:tavLst>
                                    </p:anim>
                                    <p:animEffect transition="in" filter="fade">
                                      <p:cBhvr>
                                        <p:cTn id="29" dur="1000"/>
                                        <p:tgtEl>
                                          <p:spTgt spid="92"/>
                                        </p:tgtEl>
                                      </p:cBhvr>
                                    </p:animEffect>
                                  </p:childTnLst>
                                </p:cTn>
                              </p:par>
                            </p:childTnLst>
                          </p:cTn>
                        </p:par>
                        <p:par>
                          <p:cTn id="30" fill="hold">
                            <p:stCondLst>
                              <p:cond delay="4000"/>
                            </p:stCondLst>
                            <p:childTnLst>
                              <p:par>
                                <p:cTn id="31" presetID="53" presetClass="entr" presetSubtype="0" fill="hold" grpId="0" nodeType="afterEffect">
                                  <p:stCondLst>
                                    <p:cond delay="0"/>
                                  </p:stCondLst>
                                  <p:childTnLst>
                                    <p:set>
                                      <p:cBhvr>
                                        <p:cTn id="32" dur="1" fill="hold">
                                          <p:stCondLst>
                                            <p:cond delay="0"/>
                                          </p:stCondLst>
                                        </p:cTn>
                                        <p:tgtEl>
                                          <p:spTgt spid="94"/>
                                        </p:tgtEl>
                                        <p:attrNameLst>
                                          <p:attrName>style.visibility</p:attrName>
                                        </p:attrNameLst>
                                      </p:cBhvr>
                                      <p:to>
                                        <p:strVal val="visible"/>
                                      </p:to>
                                    </p:set>
                                    <p:anim calcmode="lin" valueType="num">
                                      <p:cBhvr>
                                        <p:cTn id="33" dur="1000" fill="hold"/>
                                        <p:tgtEl>
                                          <p:spTgt spid="94"/>
                                        </p:tgtEl>
                                        <p:attrNameLst>
                                          <p:attrName>ppt_w</p:attrName>
                                        </p:attrNameLst>
                                      </p:cBhvr>
                                      <p:tavLst>
                                        <p:tav tm="0">
                                          <p:val>
                                            <p:fltVal val="0"/>
                                          </p:val>
                                        </p:tav>
                                        <p:tav tm="100000">
                                          <p:val>
                                            <p:strVal val="#ppt_w"/>
                                          </p:val>
                                        </p:tav>
                                      </p:tavLst>
                                    </p:anim>
                                    <p:anim calcmode="lin" valueType="num">
                                      <p:cBhvr>
                                        <p:cTn id="34" dur="1000" fill="hold"/>
                                        <p:tgtEl>
                                          <p:spTgt spid="94"/>
                                        </p:tgtEl>
                                        <p:attrNameLst>
                                          <p:attrName>ppt_h</p:attrName>
                                        </p:attrNameLst>
                                      </p:cBhvr>
                                      <p:tavLst>
                                        <p:tav tm="0">
                                          <p:val>
                                            <p:fltVal val="0"/>
                                          </p:val>
                                        </p:tav>
                                        <p:tav tm="100000">
                                          <p:val>
                                            <p:strVal val="#ppt_h"/>
                                          </p:val>
                                        </p:tav>
                                      </p:tavLst>
                                    </p:anim>
                                    <p:animEffect transition="in" filter="fade">
                                      <p:cBhvr>
                                        <p:cTn id="35" dur="1000"/>
                                        <p:tgtEl>
                                          <p:spTgt spid="94"/>
                                        </p:tgtEl>
                                      </p:cBhvr>
                                    </p:animEffect>
                                  </p:childTnLst>
                                </p:cTn>
                              </p:par>
                            </p:childTnLst>
                          </p:cTn>
                        </p:par>
                      </p:childTnLst>
                    </p:cTn>
                  </p:par>
                  <p:par>
                    <p:cTn id="36" fill="hold">
                      <p:stCondLst>
                        <p:cond delay="indefinite"/>
                      </p:stCondLst>
                      <p:childTnLst>
                        <p:par>
                          <p:cTn id="37" fill="hold">
                            <p:stCondLst>
                              <p:cond delay="0"/>
                            </p:stCondLst>
                            <p:childTnLst>
                              <p:par>
                                <p:cTn id="38" presetID="3" presetClass="entr" presetSubtype="10" fill="hold" grpId="0" nodeType="clickEffect">
                                  <p:stCondLst>
                                    <p:cond delay="0"/>
                                  </p:stCondLst>
                                  <p:childTnLst>
                                    <p:set>
                                      <p:cBhvr>
                                        <p:cTn id="39" dur="1" fill="hold">
                                          <p:stCondLst>
                                            <p:cond delay="0"/>
                                          </p:stCondLst>
                                        </p:cTn>
                                        <p:tgtEl>
                                          <p:spTgt spid="166"/>
                                        </p:tgtEl>
                                        <p:attrNameLst>
                                          <p:attrName>style.visibility</p:attrName>
                                        </p:attrNameLst>
                                      </p:cBhvr>
                                      <p:to>
                                        <p:strVal val="visible"/>
                                      </p:to>
                                    </p:set>
                                    <p:animEffect transition="in" filter="blinds(horizontal)">
                                      <p:cBhvr>
                                        <p:cTn id="40" dur="500"/>
                                        <p:tgtEl>
                                          <p:spTgt spid="1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 grpId="0" animBg="1"/>
      <p:bldP spid="94" grpId="0" animBg="1"/>
      <p:bldP spid="16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 name="Obdélník 63"/>
          <p:cNvSpPr/>
          <p:nvPr/>
        </p:nvSpPr>
        <p:spPr>
          <a:xfrm>
            <a:off x="1571604" y="1357298"/>
            <a:ext cx="285752" cy="3357586"/>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cs-CZ"/>
          </a:p>
        </p:txBody>
      </p:sp>
      <p:sp>
        <p:nvSpPr>
          <p:cNvPr id="2" name="Nadpis 1"/>
          <p:cNvSpPr>
            <a:spLocks noGrp="1"/>
          </p:cNvSpPr>
          <p:nvPr>
            <p:ph type="title"/>
          </p:nvPr>
        </p:nvSpPr>
        <p:spPr>
          <a:xfrm>
            <a:off x="457200" y="274638"/>
            <a:ext cx="8229600" cy="582594"/>
          </a:xfrm>
        </p:spPr>
        <p:style>
          <a:lnRef idx="2">
            <a:schemeClr val="accent6"/>
          </a:lnRef>
          <a:fillRef idx="1">
            <a:schemeClr val="lt1"/>
          </a:fillRef>
          <a:effectRef idx="0">
            <a:schemeClr val="accent6"/>
          </a:effectRef>
          <a:fontRef idx="minor">
            <a:schemeClr val="dk1"/>
          </a:fontRef>
        </p:style>
        <p:txBody>
          <a:bodyPr/>
          <a:lstStyle/>
          <a:p>
            <a:r>
              <a:rPr lang="cs-CZ" sz="2400" dirty="0" smtClean="0"/>
              <a:t>Pravidlo pravé ruky</a:t>
            </a:r>
            <a:endParaRPr lang="cs-CZ" sz="2400" dirty="0"/>
          </a:p>
        </p:txBody>
      </p:sp>
      <p:sp>
        <p:nvSpPr>
          <p:cNvPr id="4" name="Vývojový diagram: sumační bod 3"/>
          <p:cNvSpPr/>
          <p:nvPr/>
        </p:nvSpPr>
        <p:spPr>
          <a:xfrm>
            <a:off x="1214414" y="1571612"/>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5" name="Vývojový diagram: sumační bod 4"/>
          <p:cNvSpPr/>
          <p:nvPr/>
        </p:nvSpPr>
        <p:spPr>
          <a:xfrm>
            <a:off x="1214414" y="2214554"/>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6" name="Vývojový diagram: sumační bod 5"/>
          <p:cNvSpPr/>
          <p:nvPr/>
        </p:nvSpPr>
        <p:spPr>
          <a:xfrm>
            <a:off x="1214414" y="2857496"/>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7" name="Vývojový diagram: sumační bod 6"/>
          <p:cNvSpPr/>
          <p:nvPr/>
        </p:nvSpPr>
        <p:spPr>
          <a:xfrm>
            <a:off x="1214414" y="3500438"/>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8" name="Vývojový diagram: sumační bod 7"/>
          <p:cNvSpPr/>
          <p:nvPr/>
        </p:nvSpPr>
        <p:spPr>
          <a:xfrm>
            <a:off x="1214414" y="4143380"/>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9" name="Vývojový diagram: sumační bod 8"/>
          <p:cNvSpPr/>
          <p:nvPr/>
        </p:nvSpPr>
        <p:spPr>
          <a:xfrm>
            <a:off x="1857356" y="1571612"/>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10" name="Vývojový diagram: sumační bod 9"/>
          <p:cNvSpPr/>
          <p:nvPr/>
        </p:nvSpPr>
        <p:spPr>
          <a:xfrm>
            <a:off x="1857356" y="2214554"/>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11" name="Vývojový diagram: sumační bod 10"/>
          <p:cNvSpPr/>
          <p:nvPr/>
        </p:nvSpPr>
        <p:spPr>
          <a:xfrm>
            <a:off x="1857356" y="2857496"/>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12" name="Vývojový diagram: sumační bod 11"/>
          <p:cNvSpPr/>
          <p:nvPr/>
        </p:nvSpPr>
        <p:spPr>
          <a:xfrm>
            <a:off x="1857356" y="3500438"/>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13" name="Vývojový diagram: sumační bod 12"/>
          <p:cNvSpPr/>
          <p:nvPr/>
        </p:nvSpPr>
        <p:spPr>
          <a:xfrm>
            <a:off x="1857356" y="4143380"/>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14" name="Vývojový diagram: sumační bod 13"/>
          <p:cNvSpPr/>
          <p:nvPr/>
        </p:nvSpPr>
        <p:spPr>
          <a:xfrm>
            <a:off x="2500298" y="1571612"/>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15" name="Vývojový diagram: sumační bod 14"/>
          <p:cNvSpPr/>
          <p:nvPr/>
        </p:nvSpPr>
        <p:spPr>
          <a:xfrm>
            <a:off x="2500298" y="2214554"/>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16" name="Vývojový diagram: sumační bod 15"/>
          <p:cNvSpPr/>
          <p:nvPr/>
        </p:nvSpPr>
        <p:spPr>
          <a:xfrm>
            <a:off x="2500298" y="2857496"/>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17" name="Vývojový diagram: sumační bod 16"/>
          <p:cNvSpPr/>
          <p:nvPr/>
        </p:nvSpPr>
        <p:spPr>
          <a:xfrm>
            <a:off x="2500298" y="3500438"/>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18" name="Vývojový diagram: sumační bod 17"/>
          <p:cNvSpPr/>
          <p:nvPr/>
        </p:nvSpPr>
        <p:spPr>
          <a:xfrm>
            <a:off x="2500298" y="4143380"/>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19" name="Vývojový diagram: sumační bod 18"/>
          <p:cNvSpPr/>
          <p:nvPr/>
        </p:nvSpPr>
        <p:spPr>
          <a:xfrm>
            <a:off x="3143240" y="1571612"/>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20" name="Vývojový diagram: sumační bod 19"/>
          <p:cNvSpPr/>
          <p:nvPr/>
        </p:nvSpPr>
        <p:spPr>
          <a:xfrm>
            <a:off x="3143240" y="2214554"/>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21" name="Vývojový diagram: sumační bod 20"/>
          <p:cNvSpPr/>
          <p:nvPr/>
        </p:nvSpPr>
        <p:spPr>
          <a:xfrm>
            <a:off x="3143240" y="2857496"/>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22" name="Vývojový diagram: sumační bod 21"/>
          <p:cNvSpPr/>
          <p:nvPr/>
        </p:nvSpPr>
        <p:spPr>
          <a:xfrm>
            <a:off x="3143240" y="3500438"/>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23" name="Vývojový diagram: sumační bod 22"/>
          <p:cNvSpPr/>
          <p:nvPr/>
        </p:nvSpPr>
        <p:spPr>
          <a:xfrm>
            <a:off x="3143240" y="4143380"/>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24" name="Vývojový diagram: sumační bod 23"/>
          <p:cNvSpPr/>
          <p:nvPr/>
        </p:nvSpPr>
        <p:spPr>
          <a:xfrm>
            <a:off x="3786182" y="1571612"/>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25" name="Vývojový diagram: sumační bod 24"/>
          <p:cNvSpPr/>
          <p:nvPr/>
        </p:nvSpPr>
        <p:spPr>
          <a:xfrm>
            <a:off x="3786182" y="2214554"/>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26" name="Vývojový diagram: sumační bod 25"/>
          <p:cNvSpPr/>
          <p:nvPr/>
        </p:nvSpPr>
        <p:spPr>
          <a:xfrm>
            <a:off x="3786182" y="2857496"/>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27" name="Vývojový diagram: sumační bod 26"/>
          <p:cNvSpPr/>
          <p:nvPr/>
        </p:nvSpPr>
        <p:spPr>
          <a:xfrm>
            <a:off x="3786182" y="3500438"/>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28" name="Vývojový diagram: sumační bod 27"/>
          <p:cNvSpPr/>
          <p:nvPr/>
        </p:nvSpPr>
        <p:spPr>
          <a:xfrm>
            <a:off x="3786182" y="4143380"/>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29" name="Vývojový diagram: sumační bod 28"/>
          <p:cNvSpPr/>
          <p:nvPr/>
        </p:nvSpPr>
        <p:spPr>
          <a:xfrm>
            <a:off x="4429124" y="1571612"/>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30" name="Vývojový diagram: sumační bod 29"/>
          <p:cNvSpPr/>
          <p:nvPr/>
        </p:nvSpPr>
        <p:spPr>
          <a:xfrm>
            <a:off x="4429124" y="2214554"/>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31" name="Vývojový diagram: sumační bod 30"/>
          <p:cNvSpPr/>
          <p:nvPr/>
        </p:nvSpPr>
        <p:spPr>
          <a:xfrm>
            <a:off x="4429124" y="2857496"/>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32" name="Vývojový diagram: sumační bod 31"/>
          <p:cNvSpPr/>
          <p:nvPr/>
        </p:nvSpPr>
        <p:spPr>
          <a:xfrm>
            <a:off x="4429124" y="3500438"/>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33" name="Vývojový diagram: sumační bod 32"/>
          <p:cNvSpPr/>
          <p:nvPr/>
        </p:nvSpPr>
        <p:spPr>
          <a:xfrm>
            <a:off x="4429124" y="4143380"/>
            <a:ext cx="285752" cy="285752"/>
          </a:xfrm>
          <a:prstGeom prst="flowChartSummingJunction">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cs-CZ"/>
          </a:p>
        </p:txBody>
      </p:sp>
      <p:sp>
        <p:nvSpPr>
          <p:cNvPr id="3" name="Obdélník 2"/>
          <p:cNvSpPr/>
          <p:nvPr/>
        </p:nvSpPr>
        <p:spPr>
          <a:xfrm>
            <a:off x="1571604" y="1357298"/>
            <a:ext cx="285752" cy="3357586"/>
          </a:xfrm>
          <a:prstGeom prst="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cs-CZ"/>
          </a:p>
        </p:txBody>
      </p:sp>
      <p:sp>
        <p:nvSpPr>
          <p:cNvPr id="34" name="TextovéPole 33"/>
          <p:cNvSpPr txBox="1"/>
          <p:nvPr/>
        </p:nvSpPr>
        <p:spPr>
          <a:xfrm>
            <a:off x="5214942" y="1285860"/>
            <a:ext cx="3500462" cy="1938992"/>
          </a:xfrm>
          <a:prstGeom prst="rect">
            <a:avLst/>
          </a:prstGeom>
          <a:noFill/>
        </p:spPr>
        <p:txBody>
          <a:bodyPr wrap="square" rtlCol="0">
            <a:spAutoFit/>
          </a:bodyPr>
          <a:lstStyle/>
          <a:p>
            <a:pPr algn="just"/>
            <a:r>
              <a:rPr lang="cs-CZ" sz="2000" dirty="0" smtClean="0">
                <a:latin typeface="Times New Roman" pitchFamily="18" charset="0"/>
                <a:cs typeface="Times New Roman" pitchFamily="18" charset="0"/>
              </a:rPr>
              <a:t>Řadou měření se zjistilo, že indukované napětí v přímém pohyblivém vodiči je přímo úměrné součinu magnetické indukce </a:t>
            </a:r>
            <a:r>
              <a:rPr lang="cs-CZ" sz="2000" b="1" dirty="0" smtClean="0">
                <a:solidFill>
                  <a:schemeClr val="accent1">
                    <a:lumMod val="75000"/>
                  </a:schemeClr>
                </a:solidFill>
                <a:latin typeface="Times New Roman" pitchFamily="18" charset="0"/>
                <a:cs typeface="Times New Roman" pitchFamily="18" charset="0"/>
              </a:rPr>
              <a:t>B</a:t>
            </a:r>
            <a:r>
              <a:rPr lang="cs-CZ" sz="2000" dirty="0" smtClean="0">
                <a:latin typeface="Times New Roman" pitchFamily="18" charset="0"/>
                <a:cs typeface="Times New Roman" pitchFamily="18" charset="0"/>
              </a:rPr>
              <a:t>, aktivní délky </a:t>
            </a:r>
            <a:r>
              <a:rPr lang="cs-CZ" sz="2000" b="1" dirty="0" smtClean="0">
                <a:solidFill>
                  <a:schemeClr val="accent1">
                    <a:lumMod val="75000"/>
                  </a:schemeClr>
                </a:solidFill>
                <a:latin typeface="Times New Roman" pitchFamily="18" charset="0"/>
                <a:cs typeface="Times New Roman" pitchFamily="18" charset="0"/>
              </a:rPr>
              <a:t>l</a:t>
            </a:r>
            <a:r>
              <a:rPr lang="cs-CZ" sz="2000" dirty="0" smtClean="0">
                <a:latin typeface="Times New Roman" pitchFamily="18" charset="0"/>
                <a:cs typeface="Times New Roman" pitchFamily="18" charset="0"/>
              </a:rPr>
              <a:t> vodiče a rychlosti </a:t>
            </a:r>
            <a:r>
              <a:rPr lang="cs-CZ" sz="2000" b="1" dirty="0" smtClean="0">
                <a:solidFill>
                  <a:schemeClr val="accent1">
                    <a:lumMod val="75000"/>
                  </a:schemeClr>
                </a:solidFill>
                <a:latin typeface="Times New Roman" pitchFamily="18" charset="0"/>
                <a:cs typeface="Times New Roman" pitchFamily="18" charset="0"/>
              </a:rPr>
              <a:t>v</a:t>
            </a:r>
            <a:r>
              <a:rPr lang="cs-CZ" sz="2000" dirty="0" smtClean="0">
                <a:latin typeface="Times New Roman" pitchFamily="18" charset="0"/>
                <a:cs typeface="Times New Roman" pitchFamily="18" charset="0"/>
              </a:rPr>
              <a:t> vodiče.</a:t>
            </a:r>
            <a:endParaRPr lang="cs-CZ" sz="2000" dirty="0">
              <a:latin typeface="Times New Roman" pitchFamily="18" charset="0"/>
              <a:cs typeface="Times New Roman" pitchFamily="18" charset="0"/>
            </a:endParaRPr>
          </a:p>
        </p:txBody>
      </p:sp>
      <p:sp>
        <p:nvSpPr>
          <p:cNvPr id="35" name="TextovéPole 34"/>
          <p:cNvSpPr txBox="1"/>
          <p:nvPr/>
        </p:nvSpPr>
        <p:spPr>
          <a:xfrm>
            <a:off x="5364088" y="3789040"/>
            <a:ext cx="2708370" cy="584775"/>
          </a:xfrm>
          <a:prstGeom prst="rect">
            <a:avLst/>
          </a:prstGeom>
        </p:spPr>
        <p:style>
          <a:lnRef idx="1">
            <a:schemeClr val="accent6"/>
          </a:lnRef>
          <a:fillRef idx="2">
            <a:schemeClr val="accent6"/>
          </a:fillRef>
          <a:effectRef idx="1">
            <a:schemeClr val="accent6"/>
          </a:effectRef>
          <a:fontRef idx="minor">
            <a:schemeClr val="dk1"/>
          </a:fontRef>
        </p:style>
        <p:txBody>
          <a:bodyPr wrap="none" rtlCol="0">
            <a:spAutoFit/>
          </a:bodyPr>
          <a:lstStyle/>
          <a:p>
            <a:r>
              <a:rPr lang="cs-CZ" sz="3200" dirty="0" err="1" smtClean="0">
                <a:latin typeface="Times New Roman" pitchFamily="18" charset="0"/>
                <a:cs typeface="Times New Roman" pitchFamily="18" charset="0"/>
              </a:rPr>
              <a:t>U</a:t>
            </a:r>
            <a:r>
              <a:rPr lang="cs-CZ" sz="3200" baseline="-25000" dirty="0" err="1" smtClean="0">
                <a:latin typeface="Times New Roman" pitchFamily="18" charset="0"/>
                <a:cs typeface="Times New Roman" pitchFamily="18" charset="0"/>
              </a:rPr>
              <a:t>i</a:t>
            </a:r>
            <a:r>
              <a:rPr lang="cs-CZ" sz="3200" dirty="0" smtClean="0">
                <a:latin typeface="Times New Roman" pitchFamily="18" charset="0"/>
                <a:cs typeface="Times New Roman" pitchFamily="18" charset="0"/>
              </a:rPr>
              <a:t> = B.l.v.sin </a:t>
            </a:r>
            <a:r>
              <a:rPr lang="cs-CZ" sz="3200" dirty="0" smtClean="0">
                <a:latin typeface="Symbol" pitchFamily="18" charset="2"/>
                <a:cs typeface="Times New Roman" pitchFamily="18" charset="0"/>
              </a:rPr>
              <a:t>a</a:t>
            </a:r>
            <a:endParaRPr lang="cs-CZ" sz="3200" dirty="0">
              <a:latin typeface="Symbol" pitchFamily="18" charset="2"/>
              <a:cs typeface="Times New Roman" pitchFamily="18" charset="0"/>
            </a:endParaRPr>
          </a:p>
        </p:txBody>
      </p:sp>
      <p:cxnSp>
        <p:nvCxnSpPr>
          <p:cNvPr id="37" name="Přímá spojovací čára 36"/>
          <p:cNvCxnSpPr>
            <a:stCxn id="3" idx="0"/>
          </p:cNvCxnSpPr>
          <p:nvPr/>
        </p:nvCxnSpPr>
        <p:spPr>
          <a:xfrm rot="16200000" flipV="1">
            <a:off x="1321571" y="964389"/>
            <a:ext cx="0" cy="785818"/>
          </a:xfrm>
          <a:prstGeom prst="line">
            <a:avLst/>
          </a:prstGeom>
        </p:spPr>
        <p:style>
          <a:lnRef idx="1">
            <a:schemeClr val="dk1"/>
          </a:lnRef>
          <a:fillRef idx="0">
            <a:schemeClr val="dk1"/>
          </a:fillRef>
          <a:effectRef idx="0">
            <a:schemeClr val="dk1"/>
          </a:effectRef>
          <a:fontRef idx="minor">
            <a:schemeClr val="tx1"/>
          </a:fontRef>
        </p:style>
      </p:cxnSp>
      <p:cxnSp>
        <p:nvCxnSpPr>
          <p:cNvPr id="39" name="Přímá spojovací čára 38"/>
          <p:cNvCxnSpPr/>
          <p:nvPr/>
        </p:nvCxnSpPr>
        <p:spPr>
          <a:xfrm rot="16200000" flipV="1">
            <a:off x="1321571" y="4321975"/>
            <a:ext cx="0" cy="785818"/>
          </a:xfrm>
          <a:prstGeom prst="line">
            <a:avLst/>
          </a:prstGeom>
        </p:spPr>
        <p:style>
          <a:lnRef idx="1">
            <a:schemeClr val="dk1"/>
          </a:lnRef>
          <a:fillRef idx="0">
            <a:schemeClr val="dk1"/>
          </a:fillRef>
          <a:effectRef idx="0">
            <a:schemeClr val="dk1"/>
          </a:effectRef>
          <a:fontRef idx="minor">
            <a:schemeClr val="tx1"/>
          </a:fontRef>
        </p:style>
      </p:cxnSp>
      <p:cxnSp>
        <p:nvCxnSpPr>
          <p:cNvPr id="41" name="Přímá spojovací šipka 40"/>
          <p:cNvCxnSpPr/>
          <p:nvPr/>
        </p:nvCxnSpPr>
        <p:spPr>
          <a:xfrm rot="5400000">
            <a:off x="-749337" y="3036091"/>
            <a:ext cx="3356792" cy="794"/>
          </a:xfrm>
          <a:prstGeom prst="straightConnector1">
            <a:avLst/>
          </a:prstGeom>
          <a:ln>
            <a:headEnd type="arrow"/>
            <a:tailEnd type="arrow"/>
          </a:ln>
        </p:spPr>
        <p:style>
          <a:lnRef idx="1">
            <a:schemeClr val="dk1"/>
          </a:lnRef>
          <a:fillRef idx="0">
            <a:schemeClr val="dk1"/>
          </a:fillRef>
          <a:effectRef idx="0">
            <a:schemeClr val="dk1"/>
          </a:effectRef>
          <a:fontRef idx="minor">
            <a:schemeClr val="tx1"/>
          </a:fontRef>
        </p:style>
      </p:cxnSp>
      <p:sp>
        <p:nvSpPr>
          <p:cNvPr id="43" name="TextovéPole 42"/>
          <p:cNvSpPr txBox="1"/>
          <p:nvPr/>
        </p:nvSpPr>
        <p:spPr>
          <a:xfrm>
            <a:off x="500034" y="2571744"/>
            <a:ext cx="284052" cy="523220"/>
          </a:xfrm>
          <a:prstGeom prst="rect">
            <a:avLst/>
          </a:prstGeom>
          <a:noFill/>
        </p:spPr>
        <p:txBody>
          <a:bodyPr wrap="none" rtlCol="0">
            <a:spAutoFit/>
          </a:bodyPr>
          <a:lstStyle/>
          <a:p>
            <a:r>
              <a:rPr lang="cs-CZ" sz="2800" dirty="0" smtClean="0">
                <a:latin typeface="Times New Roman" pitchFamily="18" charset="0"/>
                <a:cs typeface="Times New Roman" pitchFamily="18" charset="0"/>
              </a:rPr>
              <a:t>l</a:t>
            </a:r>
            <a:endParaRPr lang="cs-CZ" dirty="0">
              <a:latin typeface="Times New Roman" pitchFamily="18" charset="0"/>
              <a:cs typeface="Times New Roman" pitchFamily="18" charset="0"/>
            </a:endParaRPr>
          </a:p>
        </p:txBody>
      </p:sp>
      <p:sp>
        <p:nvSpPr>
          <p:cNvPr id="44" name="TextovéPole 43"/>
          <p:cNvSpPr txBox="1"/>
          <p:nvPr/>
        </p:nvSpPr>
        <p:spPr>
          <a:xfrm>
            <a:off x="2786050" y="2500306"/>
            <a:ext cx="423514" cy="523220"/>
          </a:xfrm>
          <a:prstGeom prst="rect">
            <a:avLst/>
          </a:prstGeom>
          <a:noFill/>
        </p:spPr>
        <p:txBody>
          <a:bodyPr wrap="none" rtlCol="0">
            <a:spAutoFit/>
          </a:bodyPr>
          <a:lstStyle/>
          <a:p>
            <a:r>
              <a:rPr lang="cs-CZ" sz="2800" dirty="0" smtClean="0">
                <a:latin typeface="Times New Roman" pitchFamily="18" charset="0"/>
                <a:cs typeface="Times New Roman" pitchFamily="18" charset="0"/>
              </a:rPr>
              <a:t>B</a:t>
            </a:r>
            <a:endParaRPr lang="cs-CZ" dirty="0">
              <a:latin typeface="Times New Roman" pitchFamily="18" charset="0"/>
              <a:cs typeface="Times New Roman" pitchFamily="18" charset="0"/>
            </a:endParaRPr>
          </a:p>
        </p:txBody>
      </p:sp>
      <p:cxnSp>
        <p:nvCxnSpPr>
          <p:cNvPr id="46" name="Přímá spojovací šipka 45"/>
          <p:cNvCxnSpPr/>
          <p:nvPr/>
        </p:nvCxnSpPr>
        <p:spPr>
          <a:xfrm>
            <a:off x="2857488" y="2500306"/>
            <a:ext cx="285752" cy="1588"/>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sp>
        <p:nvSpPr>
          <p:cNvPr id="49" name="TextovéPole 48"/>
          <p:cNvSpPr txBox="1"/>
          <p:nvPr/>
        </p:nvSpPr>
        <p:spPr>
          <a:xfrm>
            <a:off x="3071802" y="4786322"/>
            <a:ext cx="364202" cy="523220"/>
          </a:xfrm>
          <a:prstGeom prst="rect">
            <a:avLst/>
          </a:prstGeom>
          <a:noFill/>
        </p:spPr>
        <p:txBody>
          <a:bodyPr wrap="none" rtlCol="0">
            <a:spAutoFit/>
          </a:bodyPr>
          <a:lstStyle/>
          <a:p>
            <a:r>
              <a:rPr lang="cs-CZ" sz="2800" dirty="0" smtClean="0">
                <a:latin typeface="Times New Roman" pitchFamily="18" charset="0"/>
                <a:cs typeface="Times New Roman" pitchFamily="18" charset="0"/>
              </a:rPr>
              <a:t>v</a:t>
            </a:r>
            <a:endParaRPr lang="cs-CZ" dirty="0">
              <a:latin typeface="Times New Roman" pitchFamily="18" charset="0"/>
              <a:cs typeface="Times New Roman" pitchFamily="18" charset="0"/>
            </a:endParaRPr>
          </a:p>
        </p:txBody>
      </p:sp>
      <p:cxnSp>
        <p:nvCxnSpPr>
          <p:cNvPr id="50" name="Přímá spojovací šipka 49"/>
          <p:cNvCxnSpPr/>
          <p:nvPr/>
        </p:nvCxnSpPr>
        <p:spPr>
          <a:xfrm>
            <a:off x="3143240" y="4857760"/>
            <a:ext cx="285752" cy="1588"/>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52" name="Přímá spojovací šipka 51"/>
          <p:cNvCxnSpPr/>
          <p:nvPr/>
        </p:nvCxnSpPr>
        <p:spPr>
          <a:xfrm>
            <a:off x="1714480" y="4714884"/>
            <a:ext cx="1357322" cy="158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54" name="Vývojový diagram: nebo 53"/>
          <p:cNvSpPr/>
          <p:nvPr/>
        </p:nvSpPr>
        <p:spPr>
          <a:xfrm>
            <a:off x="1571604" y="1500174"/>
            <a:ext cx="285752" cy="285752"/>
          </a:xfrm>
          <a:prstGeom prst="flowChartOr">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5" name="TextovéPole 54"/>
          <p:cNvSpPr txBox="1"/>
          <p:nvPr/>
        </p:nvSpPr>
        <p:spPr>
          <a:xfrm>
            <a:off x="467544" y="5301208"/>
            <a:ext cx="8175282" cy="116955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cs-CZ" sz="1600" b="1" dirty="0" err="1" smtClean="0"/>
              <a:t>Flemingovo</a:t>
            </a:r>
            <a:r>
              <a:rPr lang="cs-CZ" sz="1600" b="1" dirty="0" smtClean="0"/>
              <a:t> pravidlo pravé ruky:</a:t>
            </a:r>
          </a:p>
          <a:p>
            <a:r>
              <a:rPr lang="cs-CZ" dirty="0" smtClean="0"/>
              <a:t>Pravou ruku přiložíme k vodiči tak, aby indukční čáry vstupovaly do dlaně a odvrácený palec ukazoval směr  rychlosti pohybu vodiče. Potom napjaté prsty ukazují směr elektromotorického indukovaného napětí.</a:t>
            </a:r>
            <a:endParaRPr lang="cs-CZ" dirty="0"/>
          </a:p>
        </p:txBody>
      </p:sp>
      <p:grpSp>
        <p:nvGrpSpPr>
          <p:cNvPr id="36" name="Skupina 61"/>
          <p:cNvGrpSpPr/>
          <p:nvPr/>
        </p:nvGrpSpPr>
        <p:grpSpPr>
          <a:xfrm>
            <a:off x="4714876" y="1000108"/>
            <a:ext cx="519694" cy="3357586"/>
            <a:chOff x="4714876" y="1000108"/>
            <a:chExt cx="519694" cy="3357586"/>
          </a:xfrm>
        </p:grpSpPr>
        <p:cxnSp>
          <p:nvCxnSpPr>
            <p:cNvPr id="57" name="Přímá spojovací šipka 56"/>
            <p:cNvCxnSpPr/>
            <p:nvPr/>
          </p:nvCxnSpPr>
          <p:spPr>
            <a:xfrm rot="5400000" flipH="1" flipV="1">
              <a:off x="3572662" y="2999578"/>
              <a:ext cx="2714644" cy="1588"/>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sp>
          <p:nvSpPr>
            <p:cNvPr id="60" name="TextovéPole 59"/>
            <p:cNvSpPr txBox="1"/>
            <p:nvPr/>
          </p:nvSpPr>
          <p:spPr>
            <a:xfrm>
              <a:off x="4714876" y="1000108"/>
              <a:ext cx="519694" cy="584775"/>
            </a:xfrm>
            <a:prstGeom prst="rect">
              <a:avLst/>
            </a:prstGeom>
            <a:noFill/>
          </p:spPr>
          <p:txBody>
            <a:bodyPr wrap="none" rtlCol="0">
              <a:spAutoFit/>
            </a:bodyPr>
            <a:lstStyle/>
            <a:p>
              <a:r>
                <a:rPr lang="cs-CZ" sz="3200" dirty="0" err="1" smtClean="0"/>
                <a:t>E</a:t>
              </a:r>
              <a:r>
                <a:rPr lang="cs-CZ" sz="3200" baseline="-25000" dirty="0" err="1" smtClean="0"/>
                <a:t>i</a:t>
              </a:r>
              <a:endParaRPr lang="cs-CZ" sz="3200" baseline="-25000" dirty="0"/>
            </a:p>
          </p:txBody>
        </p:sp>
        <p:cxnSp>
          <p:nvCxnSpPr>
            <p:cNvPr id="61" name="Přímá spojovací šipka 60"/>
            <p:cNvCxnSpPr/>
            <p:nvPr/>
          </p:nvCxnSpPr>
          <p:spPr>
            <a:xfrm>
              <a:off x="4857752" y="1000108"/>
              <a:ext cx="285752" cy="1588"/>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grpSp>
      <p:sp>
        <p:nvSpPr>
          <p:cNvPr id="63" name="TextovéPole 62"/>
          <p:cNvSpPr txBox="1"/>
          <p:nvPr/>
        </p:nvSpPr>
        <p:spPr>
          <a:xfrm>
            <a:off x="4500562" y="3786190"/>
            <a:ext cx="1008609" cy="1200329"/>
          </a:xfrm>
          <a:prstGeom prst="rect">
            <a:avLst/>
          </a:prstGeom>
          <a:noFill/>
        </p:spPr>
        <p:txBody>
          <a:bodyPr wrap="none" rtlCol="0">
            <a:spAutoFit/>
          </a:bodyPr>
          <a:lstStyle/>
          <a:p>
            <a:r>
              <a:rPr lang="cs-CZ" sz="7200" dirty="0" smtClean="0">
                <a:sym typeface="Wingdings"/>
              </a:rPr>
              <a:t></a:t>
            </a:r>
            <a:endParaRPr lang="cs-CZ" sz="7200" dirty="0"/>
          </a:p>
        </p:txBody>
      </p:sp>
      <p:sp>
        <p:nvSpPr>
          <p:cNvPr id="53" name="Obdélník 52"/>
          <p:cNvSpPr/>
          <p:nvPr/>
        </p:nvSpPr>
        <p:spPr>
          <a:xfrm>
            <a:off x="467544" y="4509120"/>
            <a:ext cx="8208912" cy="201622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mj-lt"/>
              <a:buAutoNum type="arabicPeriod"/>
            </a:pPr>
            <a:r>
              <a:rPr lang="cs-CZ" dirty="0" smtClean="0"/>
              <a:t>Napište, jakým způsobem zde dochází ke změnám magnetického pole.</a:t>
            </a:r>
          </a:p>
          <a:p>
            <a:pPr marL="342900" indent="-342900">
              <a:buFont typeface="+mj-lt"/>
              <a:buAutoNum type="arabicPeriod"/>
            </a:pPr>
            <a:r>
              <a:rPr lang="cs-CZ" dirty="0" smtClean="0"/>
              <a:t>Indukovalo by se ve vodiči elektromotorické napětí, pokud by se pohyboval </a:t>
            </a:r>
            <a:r>
              <a:rPr lang="cs-CZ" dirty="0" smtClean="0"/>
              <a:t>                    ve </a:t>
            </a:r>
            <a:r>
              <a:rPr lang="cs-CZ" dirty="0" smtClean="0"/>
              <a:t>směru indukčních čar?</a:t>
            </a:r>
          </a:p>
          <a:p>
            <a:pPr marL="342900" indent="-342900">
              <a:buFont typeface="+mj-lt"/>
              <a:buAutoNum type="arabicPeriod"/>
            </a:pPr>
            <a:r>
              <a:rPr lang="cs-CZ" dirty="0" smtClean="0"/>
              <a:t>Jaký úhel musí svírat vodič s indukčními čarami, aby se indukovalo při konstantní rychlosti pohybu největší napětí?</a:t>
            </a:r>
          </a:p>
          <a:p>
            <a:pPr marL="342900" indent="-342900">
              <a:buFont typeface="+mj-lt"/>
              <a:buAutoNum type="arabicPeriod"/>
            </a:pPr>
            <a:r>
              <a:rPr lang="cs-CZ" dirty="0" smtClean="0"/>
              <a:t>Pokuste se správně </a:t>
            </a:r>
            <a:r>
              <a:rPr lang="cs-CZ" dirty="0" smtClean="0"/>
              <a:t>popsat, </a:t>
            </a:r>
            <a:r>
              <a:rPr lang="cs-CZ" dirty="0" smtClean="0"/>
              <a:t>co je myšleno pojmem aktivní délka vodiče.</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3" presetClass="path" presetSubtype="0" accel="50000" decel="50000" fill="hold" grpId="0" nodeType="clickEffect">
                                  <p:stCondLst>
                                    <p:cond delay="0"/>
                                  </p:stCondLst>
                                  <p:childTnLst>
                                    <p:animMotion origin="layout" path="M -4.44444E-6 3.58382E-6 L 0.32101 3.58382E-6 " pathEditMode="relative" rAng="0" ptsTypes="AA">
                                      <p:cBhvr>
                                        <p:cTn id="6" dur="2000" fill="hold"/>
                                        <p:tgtEl>
                                          <p:spTgt spid="3"/>
                                        </p:tgtEl>
                                        <p:attrNameLst>
                                          <p:attrName>ppt_x</p:attrName>
                                          <p:attrName>ppt_y</p:attrName>
                                        </p:attrNameLst>
                                      </p:cBhvr>
                                      <p:rCtr x="160" y="0"/>
                                    </p:animMotion>
                                  </p:childTnLst>
                                </p:cTn>
                              </p:par>
                              <p:par>
                                <p:cTn id="7" presetID="3" presetClass="entr" presetSubtype="10" fill="hold" grpId="1" nodeType="withEffect">
                                  <p:stCondLst>
                                    <p:cond delay="0"/>
                                  </p:stCondLst>
                                  <p:childTnLst>
                                    <p:set>
                                      <p:cBhvr>
                                        <p:cTn id="8" dur="1" fill="hold">
                                          <p:stCondLst>
                                            <p:cond delay="0"/>
                                          </p:stCondLst>
                                        </p:cTn>
                                        <p:tgtEl>
                                          <p:spTgt spid="54"/>
                                        </p:tgtEl>
                                        <p:attrNameLst>
                                          <p:attrName>style.visibility</p:attrName>
                                        </p:attrNameLst>
                                      </p:cBhvr>
                                      <p:to>
                                        <p:strVal val="visible"/>
                                      </p:to>
                                    </p:set>
                                    <p:animEffect transition="in" filter="blinds(horizontal)">
                                      <p:cBhvr>
                                        <p:cTn id="9" dur="500"/>
                                        <p:tgtEl>
                                          <p:spTgt spid="54"/>
                                        </p:tgtEl>
                                      </p:cBhvr>
                                    </p:animEffect>
                                  </p:childTnLst>
                                </p:cTn>
                              </p:par>
                              <p:par>
                                <p:cTn id="10" presetID="63" presetClass="path" presetSubtype="0" accel="50000" decel="50000" fill="hold" grpId="0" nodeType="withEffect">
                                  <p:stCondLst>
                                    <p:cond delay="0"/>
                                  </p:stCondLst>
                                  <p:childTnLst>
                                    <p:animMotion origin="layout" path="M 2.77556E-17 3.64162E-6 L 0.32031 -0.00208 " pathEditMode="relative" rAng="0" ptsTypes="AA">
                                      <p:cBhvr>
                                        <p:cTn id="11" dur="2000" fill="hold"/>
                                        <p:tgtEl>
                                          <p:spTgt spid="54"/>
                                        </p:tgtEl>
                                        <p:attrNameLst>
                                          <p:attrName>ppt_x</p:attrName>
                                          <p:attrName>ppt_y</p:attrName>
                                        </p:attrNameLst>
                                      </p:cBhvr>
                                      <p:rCtr x="160" y="-1"/>
                                    </p:animMotion>
                                  </p:childTnLst>
                                </p:cTn>
                              </p:par>
                            </p:childTnLst>
                          </p:cTn>
                        </p:par>
                        <p:par>
                          <p:cTn id="12" fill="hold">
                            <p:stCondLst>
                              <p:cond delay="2000"/>
                            </p:stCondLst>
                            <p:childTnLst>
                              <p:par>
                                <p:cTn id="13" presetID="10" presetClass="exit" presetSubtype="0" fill="hold" grpId="2" nodeType="afterEffect">
                                  <p:stCondLst>
                                    <p:cond delay="0"/>
                                  </p:stCondLst>
                                  <p:childTnLst>
                                    <p:animEffect transition="out" filter="fade">
                                      <p:cBhvr>
                                        <p:cTn id="14" dur="500"/>
                                        <p:tgtEl>
                                          <p:spTgt spid="54"/>
                                        </p:tgtEl>
                                      </p:cBhvr>
                                    </p:animEffect>
                                    <p:set>
                                      <p:cBhvr>
                                        <p:cTn id="15" dur="1" fill="hold">
                                          <p:stCondLst>
                                            <p:cond delay="499"/>
                                          </p:stCondLst>
                                        </p:cTn>
                                        <p:tgtEl>
                                          <p:spTgt spid="54"/>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grpId="0" nodeType="clickEffect">
                                  <p:stCondLst>
                                    <p:cond delay="0"/>
                                  </p:stCondLst>
                                  <p:childTnLst>
                                    <p:set>
                                      <p:cBhvr>
                                        <p:cTn id="19" dur="1" fill="hold">
                                          <p:stCondLst>
                                            <p:cond delay="0"/>
                                          </p:stCondLst>
                                        </p:cTn>
                                        <p:tgtEl>
                                          <p:spTgt spid="55"/>
                                        </p:tgtEl>
                                        <p:attrNameLst>
                                          <p:attrName>style.visibility</p:attrName>
                                        </p:attrNameLst>
                                      </p:cBhvr>
                                      <p:to>
                                        <p:strVal val="visible"/>
                                      </p:to>
                                    </p:set>
                                    <p:animEffect transition="in" filter="blinds(horizontal)">
                                      <p:cBhvr>
                                        <p:cTn id="20" dur="500"/>
                                        <p:tgtEl>
                                          <p:spTgt spid="55"/>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36"/>
                                        </p:tgtEl>
                                        <p:attrNameLst>
                                          <p:attrName>style.visibility</p:attrName>
                                        </p:attrNameLst>
                                      </p:cBhvr>
                                      <p:to>
                                        <p:strVal val="visible"/>
                                      </p:to>
                                    </p:set>
                                    <p:animEffect transition="in" filter="blinds(horizontal)">
                                      <p:cBhvr>
                                        <p:cTn id="25" dur="500"/>
                                        <p:tgtEl>
                                          <p:spTgt spid="36"/>
                                        </p:tgtEl>
                                      </p:cBhvr>
                                    </p:animEffect>
                                  </p:childTnLst>
                                </p:cTn>
                              </p:par>
                              <p:par>
                                <p:cTn id="26" presetID="3" presetClass="entr" presetSubtype="10" fill="hold" grpId="0" nodeType="withEffect">
                                  <p:stCondLst>
                                    <p:cond delay="0"/>
                                  </p:stCondLst>
                                  <p:childTnLst>
                                    <p:set>
                                      <p:cBhvr>
                                        <p:cTn id="27" dur="1" fill="hold">
                                          <p:stCondLst>
                                            <p:cond delay="0"/>
                                          </p:stCondLst>
                                        </p:cTn>
                                        <p:tgtEl>
                                          <p:spTgt spid="63"/>
                                        </p:tgtEl>
                                        <p:attrNameLst>
                                          <p:attrName>style.visibility</p:attrName>
                                        </p:attrNameLst>
                                      </p:cBhvr>
                                      <p:to>
                                        <p:strVal val="visible"/>
                                      </p:to>
                                    </p:set>
                                    <p:animEffect transition="in" filter="blinds(horizontal)">
                                      <p:cBhvr>
                                        <p:cTn id="28" dur="500"/>
                                        <p:tgtEl>
                                          <p:spTgt spid="63"/>
                                        </p:tgtEl>
                                      </p:cBhvr>
                                    </p:animEffect>
                                  </p:childTnLst>
                                </p:cTn>
                              </p:par>
                            </p:childTnLst>
                          </p:cTn>
                        </p:par>
                      </p:childTnLst>
                    </p:cTn>
                  </p:par>
                  <p:par>
                    <p:cTn id="29" fill="hold">
                      <p:stCondLst>
                        <p:cond delay="indefinite"/>
                      </p:stCondLst>
                      <p:childTnLst>
                        <p:par>
                          <p:cTn id="30" fill="hold">
                            <p:stCondLst>
                              <p:cond delay="0"/>
                            </p:stCondLst>
                            <p:childTnLst>
                              <p:par>
                                <p:cTn id="31" presetID="63" presetClass="path" presetSubtype="0" accel="50000" decel="50000" fill="hold" grpId="0" nodeType="clickEffect">
                                  <p:stCondLst>
                                    <p:cond delay="0"/>
                                  </p:stCondLst>
                                  <p:childTnLst>
                                    <p:animMotion origin="layout" path="M -4.44444E-6 3.58382E-6 L 0.32101 3.58382E-6 " pathEditMode="relative" rAng="0" ptsTypes="AA">
                                      <p:cBhvr>
                                        <p:cTn id="32" dur="2000" fill="hold"/>
                                        <p:tgtEl>
                                          <p:spTgt spid="64"/>
                                        </p:tgtEl>
                                        <p:attrNameLst>
                                          <p:attrName>ppt_x</p:attrName>
                                          <p:attrName>ppt_y</p:attrName>
                                        </p:attrNameLst>
                                      </p:cBhvr>
                                      <p:rCtr x="160" y="0"/>
                                    </p:animMotion>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53"/>
                                        </p:tgtEl>
                                        <p:attrNameLst>
                                          <p:attrName>style.visibility</p:attrName>
                                        </p:attrNameLst>
                                      </p:cBhvr>
                                      <p:to>
                                        <p:strVal val="visible"/>
                                      </p:to>
                                    </p:set>
                                    <p:animEffect transition="in" filter="blinds(horizontal)">
                                      <p:cBhvr>
                                        <p:cTn id="37" dur="5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 grpId="0" animBg="1"/>
      <p:bldP spid="3" grpId="0" animBg="1"/>
      <p:bldP spid="54" grpId="0" animBg="1"/>
      <p:bldP spid="54" grpId="1" animBg="1"/>
      <p:bldP spid="54" grpId="2" animBg="1"/>
      <p:bldP spid="55" grpId="0" animBg="1"/>
      <p:bldP spid="63" grpId="0"/>
      <p:bldP spid="5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6"/>
          </a:lnRef>
          <a:fillRef idx="1">
            <a:schemeClr val="lt1"/>
          </a:fillRef>
          <a:effectRef idx="0">
            <a:schemeClr val="accent6"/>
          </a:effectRef>
          <a:fontRef idx="minor">
            <a:schemeClr val="dk1"/>
          </a:fontRef>
        </p:style>
        <p:txBody>
          <a:bodyPr/>
          <a:lstStyle/>
          <a:p>
            <a:r>
              <a:rPr lang="cs-CZ" dirty="0" smtClean="0"/>
              <a:t>Konec prezentace</a:t>
            </a:r>
            <a:endParaRPr lang="cs-CZ" dirty="0"/>
          </a:p>
        </p:txBody>
      </p:sp>
      <p:sp>
        <p:nvSpPr>
          <p:cNvPr id="3" name="TextovéPole 2"/>
          <p:cNvSpPr txBox="1"/>
          <p:nvPr/>
        </p:nvSpPr>
        <p:spPr>
          <a:xfrm>
            <a:off x="899592" y="3140968"/>
            <a:ext cx="7486088" cy="523220"/>
          </a:xfrm>
          <a:prstGeom prst="rect">
            <a:avLst/>
          </a:prstGeom>
          <a:noFill/>
        </p:spPr>
        <p:txBody>
          <a:bodyPr wrap="none" rtlCol="0">
            <a:spAutoFit/>
          </a:bodyPr>
          <a:lstStyle/>
          <a:p>
            <a:r>
              <a:rPr lang="cs-CZ" sz="2800" dirty="0" smtClean="0"/>
              <a:t>Všechny materiály a obrázky jsou z archivu autora.</a:t>
            </a:r>
            <a:endParaRPr lang="cs-CZ" sz="2800" dirty="0"/>
          </a:p>
        </p:txBody>
      </p:sp>
    </p:spTree>
  </p:cSld>
  <p:clrMapOvr>
    <a:masterClrMapping/>
  </p:clrMapOvr>
  <p:transition>
    <p:dissolve/>
  </p:transition>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Paper</Template>
  <TotalTime>203</TotalTime>
  <Words>1022</Words>
  <Application>Microsoft Office PowerPoint</Application>
  <PresentationFormat>Předvádění na obrazovce (4:3)</PresentationFormat>
  <Paragraphs>127</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sady Office</vt:lpstr>
      <vt:lpstr>Snímek 1</vt:lpstr>
      <vt:lpstr>Magnetické pole a feromagnetické látky</vt:lpstr>
      <vt:lpstr>Magnetické pole vodiče s proudem</vt:lpstr>
      <vt:lpstr>Magnetické pole cívky</vt:lpstr>
      <vt:lpstr>Intenzita magnetického pole</vt:lpstr>
      <vt:lpstr>Indukce magnetického pole</vt:lpstr>
      <vt:lpstr>Elektromagnetická indukce</vt:lpstr>
      <vt:lpstr>Pravidlo pravé ruky</vt:lpstr>
      <vt:lpstr>Konec prezentace</vt:lpstr>
    </vt:vector>
  </TitlesOfParts>
  <Company>Hewlett-Packard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Opatrný</dc:creator>
  <cp:lastModifiedBy>Dum</cp:lastModifiedBy>
  <cp:revision>21</cp:revision>
  <dcterms:created xsi:type="dcterms:W3CDTF">2013-02-12T09:24:50Z</dcterms:created>
  <dcterms:modified xsi:type="dcterms:W3CDTF">2013-02-13T20:41:42Z</dcterms:modified>
</cp:coreProperties>
</file>