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6" r:id="rId3"/>
    <p:sldId id="268" r:id="rId4"/>
    <p:sldId id="265" r:id="rId5"/>
    <p:sldId id="260" r:id="rId6"/>
    <p:sldId id="261" r:id="rId7"/>
    <p:sldId id="267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NÁZEV:VY_32_INOVACE_10: Verb </a:t>
          </a:r>
          <a:r>
            <a:rPr lang="cs-CZ" sz="2000" dirty="0" err="1" smtClean="0"/>
            <a:t>tenses</a:t>
          </a:r>
          <a:r>
            <a:rPr lang="cs-CZ" sz="2000" dirty="0" smtClean="0"/>
            <a:t>, 7.roč.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1" dirty="0" err="1" smtClean="0"/>
            <a:t>Present</a:t>
          </a:r>
          <a:r>
            <a:rPr lang="cs-CZ" sz="2000" b="1" dirty="0" smtClean="0"/>
            <a:t> </a:t>
          </a:r>
          <a:r>
            <a:rPr lang="cs-CZ" sz="2000" b="1" dirty="0" err="1" smtClean="0"/>
            <a:t>simple</a:t>
          </a:r>
          <a:r>
            <a:rPr lang="cs-CZ" sz="2000" b="1" dirty="0" smtClean="0"/>
            <a:t> </a:t>
          </a:r>
          <a:r>
            <a:rPr lang="cs-CZ" sz="2000" b="1" dirty="0" err="1" smtClean="0"/>
            <a:t>or</a:t>
          </a:r>
          <a:r>
            <a:rPr lang="cs-CZ" sz="2000" b="1" dirty="0" smtClean="0"/>
            <a:t> </a:t>
          </a:r>
          <a:r>
            <a:rPr lang="cs-CZ" sz="2000" b="1" dirty="0" err="1" smtClean="0"/>
            <a:t>present</a:t>
          </a:r>
          <a:r>
            <a:rPr lang="cs-CZ" sz="2000" b="1" dirty="0" smtClean="0"/>
            <a:t> </a:t>
          </a:r>
          <a:r>
            <a:rPr lang="cs-CZ" sz="2000" b="1" dirty="0" err="1" smtClean="0"/>
            <a:t>continuous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ECFF7C-E3F3-4019-A94B-6B7F9FB732FC}" type="presOf" srcId="{B651F6E3-6281-48DB-9319-2AEAFDAE7572}" destId="{619D679B-A015-4ECF-8348-D1034C574F40}" srcOrd="0" destOrd="0" presId="urn:microsoft.com/office/officeart/2005/8/layout/target3"/>
    <dgm:cxn modelId="{82219A63-1943-450B-BAB9-D39F5EE6FD56}" type="presOf" srcId="{D1D4F407-5343-4D3F-B5B9-D407B03CAEB4}" destId="{D005CE8C-CC26-4C3E-AC11-E15060ECD759}" srcOrd="0" destOrd="0" presId="urn:microsoft.com/office/officeart/2005/8/layout/target3"/>
    <dgm:cxn modelId="{58541D29-6599-4A25-87E2-23BB8A866888}" type="presOf" srcId="{D1B46980-6531-4606-95E6-44980827E919}" destId="{6140AFEC-043D-4C43-A2F9-D0F5331DF3A3}" srcOrd="0" destOrd="0" presId="urn:microsoft.com/office/officeart/2005/8/layout/target3"/>
    <dgm:cxn modelId="{A0F3499B-1A32-45C7-A5A6-3B06D5B5E227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049B8AC-9B27-44A0-9216-2878616A2D63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11A5F0F-6128-4D3D-AC2D-B924704A62BF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E7EA89-C375-4517-AF50-3B1CF3953229}" type="presOf" srcId="{4C35D32F-0EAB-4CD7-82EE-45574DC2A586}" destId="{890E4F0B-2866-4A3F-A3C7-2A14B1797930}" srcOrd="1" destOrd="0" presId="urn:microsoft.com/office/officeart/2005/8/layout/target3"/>
    <dgm:cxn modelId="{E827B823-2A9F-4DBC-B46E-4B000FD5E678}" type="presOf" srcId="{D1B46980-6531-4606-95E6-44980827E919}" destId="{2BE915AB-18AA-4053-B92C-3BFC9ED204BB}" srcOrd="1" destOrd="0" presId="urn:microsoft.com/office/officeart/2005/8/layout/target3"/>
    <dgm:cxn modelId="{9DAE9B5A-D5DE-4103-A77C-B15232793F3F}" type="presOf" srcId="{D8197B8C-B260-4A16-BDF4-0947B075E274}" destId="{25B08C86-7E15-44DC-BE7F-FFB55DD49D12}" srcOrd="0" destOrd="0" presId="urn:microsoft.com/office/officeart/2005/8/layout/target3"/>
    <dgm:cxn modelId="{F1A30B2E-63AF-4BEC-BCB0-7BC69A9C1C57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F180A79-72B1-4228-82A9-E7E0D34216A6}" type="presOf" srcId="{D1D4F407-5343-4D3F-B5B9-D407B03CAEB4}" destId="{AED2198E-93D5-4001-81B4-73124B309672}" srcOrd="1" destOrd="0" presId="urn:microsoft.com/office/officeart/2005/8/layout/target3"/>
    <dgm:cxn modelId="{B2325E53-CC6C-4EEF-ACF0-3F5CA4159BCF}" type="presParOf" srcId="{333A1088-737F-45CB-B68E-254E46348037}" destId="{F5ABB229-8D3B-4694-996A-96F23CF14429}" srcOrd="0" destOrd="0" presId="urn:microsoft.com/office/officeart/2005/8/layout/target3"/>
    <dgm:cxn modelId="{B282C19B-389A-4E57-946C-912FF97A4510}" type="presParOf" srcId="{333A1088-737F-45CB-B68E-254E46348037}" destId="{F41139FD-01EE-4571-8B17-4FB00FC51163}" srcOrd="1" destOrd="0" presId="urn:microsoft.com/office/officeart/2005/8/layout/target3"/>
    <dgm:cxn modelId="{DCC8B1B9-E4EF-429C-BF9F-C9ECD141A723}" type="presParOf" srcId="{333A1088-737F-45CB-B68E-254E46348037}" destId="{D005CE8C-CC26-4C3E-AC11-E15060ECD759}" srcOrd="2" destOrd="0" presId="urn:microsoft.com/office/officeart/2005/8/layout/target3"/>
    <dgm:cxn modelId="{69B01330-0A2E-4A27-B137-F1D6E92691D8}" type="presParOf" srcId="{333A1088-737F-45CB-B68E-254E46348037}" destId="{2C702D82-9B77-49B7-9568-BB8EB47C3372}" srcOrd="3" destOrd="0" presId="urn:microsoft.com/office/officeart/2005/8/layout/target3"/>
    <dgm:cxn modelId="{56CA2B96-119A-4D8C-A85C-0CB3EEE2F17D}" type="presParOf" srcId="{333A1088-737F-45CB-B68E-254E46348037}" destId="{A52A0455-90FF-4808-ABD0-F02540D31D5A}" srcOrd="4" destOrd="0" presId="urn:microsoft.com/office/officeart/2005/8/layout/target3"/>
    <dgm:cxn modelId="{D44CBF9A-7522-487C-953F-2336A56EBF28}" type="presParOf" srcId="{333A1088-737F-45CB-B68E-254E46348037}" destId="{6140AFEC-043D-4C43-A2F9-D0F5331DF3A3}" srcOrd="5" destOrd="0" presId="urn:microsoft.com/office/officeart/2005/8/layout/target3"/>
    <dgm:cxn modelId="{4CF9A979-06CA-47FB-9D26-E4B27DC562CA}" type="presParOf" srcId="{333A1088-737F-45CB-B68E-254E46348037}" destId="{9358AC05-5D7D-4327-9F80-1AD486AEA664}" srcOrd="6" destOrd="0" presId="urn:microsoft.com/office/officeart/2005/8/layout/target3"/>
    <dgm:cxn modelId="{A3E5B78E-2729-47AD-94FA-957E4B7B0E32}" type="presParOf" srcId="{333A1088-737F-45CB-B68E-254E46348037}" destId="{313FC574-E1CD-4FB4-B054-0B805CE0447D}" srcOrd="7" destOrd="0" presId="urn:microsoft.com/office/officeart/2005/8/layout/target3"/>
    <dgm:cxn modelId="{0C40EEE4-2052-4783-8083-6BEC36ABDAB2}" type="presParOf" srcId="{333A1088-737F-45CB-B68E-254E46348037}" destId="{619D679B-A015-4ECF-8348-D1034C574F40}" srcOrd="8" destOrd="0" presId="urn:microsoft.com/office/officeart/2005/8/layout/target3"/>
    <dgm:cxn modelId="{8ABD74F9-E47E-4791-8A70-16AAFDB24FD1}" type="presParOf" srcId="{333A1088-737F-45CB-B68E-254E46348037}" destId="{322283A8-4A27-4CDA-BAE3-F381106A9174}" srcOrd="9" destOrd="0" presId="urn:microsoft.com/office/officeart/2005/8/layout/target3"/>
    <dgm:cxn modelId="{B35117D5-D33E-41CE-A401-77067BC3ECDE}" type="presParOf" srcId="{333A1088-737F-45CB-B68E-254E46348037}" destId="{FFC9F71D-1B4F-4AD9-A4A6-86ADEFC8AF5C}" srcOrd="10" destOrd="0" presId="urn:microsoft.com/office/officeart/2005/8/layout/target3"/>
    <dgm:cxn modelId="{C857509C-CFBA-4207-8AE5-0C930E8E0581}" type="presParOf" srcId="{333A1088-737F-45CB-B68E-254E46348037}" destId="{25B08C86-7E15-44DC-BE7F-FFB55DD49D12}" srcOrd="11" destOrd="0" presId="urn:microsoft.com/office/officeart/2005/8/layout/target3"/>
    <dgm:cxn modelId="{1B27E830-D401-4A38-BBA7-EE7842B0B265}" type="presParOf" srcId="{333A1088-737F-45CB-B68E-254E46348037}" destId="{76644BE8-9D7C-4C09-B250-3D10AF48CBB7}" srcOrd="12" destOrd="0" presId="urn:microsoft.com/office/officeart/2005/8/layout/target3"/>
    <dgm:cxn modelId="{44E51E3E-329B-4A98-AADB-273C361067E0}" type="presParOf" srcId="{333A1088-737F-45CB-B68E-254E46348037}" destId="{EE85B701-7295-41C0-BA7A-34D3756A2AE6}" srcOrd="13" destOrd="0" presId="urn:microsoft.com/office/officeart/2005/8/layout/target3"/>
    <dgm:cxn modelId="{8614569B-A8CF-45DA-8CAA-23F08D9003E1}" type="presParOf" srcId="{333A1088-737F-45CB-B68E-254E46348037}" destId="{8BEBB6EC-1DAA-4CAC-8A25-BC0FCBD5DBD5}" srcOrd="14" destOrd="0" presId="urn:microsoft.com/office/officeart/2005/8/layout/target3"/>
    <dgm:cxn modelId="{DC884929-6C52-473A-946F-42671119DDD3}" type="presParOf" srcId="{333A1088-737F-45CB-B68E-254E46348037}" destId="{AED2198E-93D5-4001-81B4-73124B309672}" srcOrd="15" destOrd="0" presId="urn:microsoft.com/office/officeart/2005/8/layout/target3"/>
    <dgm:cxn modelId="{4E2ADF9D-9327-42F4-94F6-9FC2612368AB}" type="presParOf" srcId="{333A1088-737F-45CB-B68E-254E46348037}" destId="{2BE915AB-18AA-4053-B92C-3BFC9ED204BB}" srcOrd="16" destOrd="0" presId="urn:microsoft.com/office/officeart/2005/8/layout/target3"/>
    <dgm:cxn modelId="{F2FB2330-6A5E-436F-8BA0-88BE19586835}" type="presParOf" srcId="{333A1088-737F-45CB-B68E-254E46348037}" destId="{6BB5E863-4638-4E1D-BFDE-399D028AC4ED}" srcOrd="17" destOrd="0" presId="urn:microsoft.com/office/officeart/2005/8/layout/target3"/>
    <dgm:cxn modelId="{E0DF03DE-0814-41DC-BE49-4AAD271459D2}" type="presParOf" srcId="{333A1088-737F-45CB-B68E-254E46348037}" destId="{5A5FFA88-C948-4069-8E93-59FA12366E83}" srcOrd="18" destOrd="0" presId="urn:microsoft.com/office/officeart/2005/8/layout/target3"/>
    <dgm:cxn modelId="{6C58CCC8-774F-4E4A-B206-1480D528503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NÁZEV:VY_32_INOVACE_10: Verb </a:t>
          </a:r>
          <a:r>
            <a:rPr lang="cs-CZ" sz="2000" kern="1200" dirty="0" err="1" smtClean="0"/>
            <a:t>tenses</a:t>
          </a:r>
          <a:r>
            <a:rPr lang="cs-CZ" sz="2000" kern="1200" dirty="0" smtClean="0"/>
            <a:t>, 7.roč.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1" kern="1200" dirty="0" err="1" smtClean="0"/>
            <a:t>Present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simple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or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present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continuous</a:t>
          </a:r>
          <a:endParaRPr lang="cs-CZ" sz="2000" b="1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F012B3-FEEA-4EE6-84E3-EED0A21738DC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B3E9BF-3473-4BAD-A00C-51598DE1D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0679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A761F-59E0-48D0-B66A-36EA63ADC82B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E1841-516A-4420-BB9A-3A1776C799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1719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6F31DF-E36A-4504-866A-3B915DF41D14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EE47A-A43A-4AE8-A9CC-55F9582309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0855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C3A804-807D-48B8-805B-2CF2D7A28ADE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5BB7EE-E440-4E21-82ED-DC89BD42A1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48730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5EE789-1F46-4D64-93B6-42FFA3820DEE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CE99B7-5C4D-42B1-BB7A-8693232691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82454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ABA132-0B73-43A6-AB9C-C251DA3E112B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8C4F87-E8A7-4F27-9064-31B6FAF4D1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010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63F536-1972-4623-9CA1-1CCFC9305C28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BD4D2E-FFA7-48A3-9291-520D921EB9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7407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35DF34-6B44-442E-91B6-B90C3F6CE365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5BD664-AB03-4946-B1DB-77EE01C445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8947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99FB3E-336B-48C3-B6F5-71B10A587E59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73D52D-2908-4B21-92DA-492801E6C2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37886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F3DD06-981C-42F3-92ED-EAF0B43520CC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F787EE-237E-4227-9999-C97679DF40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3401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FF468-B797-442D-B547-5C900D4ED606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DC83A-9A65-4A73-AEF6-BEAB88CC92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929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AE1091B-6286-4F33-9734-49A0EDCBFBB2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6217E97-E69D-4D60-AC1B-B6AB02D0C7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9080394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/>
          <a:lstStyle/>
          <a:p>
            <a:pPr marL="109728" indent="0">
              <a:buNone/>
            </a:pPr>
            <a:endParaRPr lang="cs-CZ" dirty="0" smtClean="0"/>
          </a:p>
          <a:p>
            <a:pPr marL="566928" indent="-457200">
              <a:buFont typeface="Wingdings" pitchFamily="2" charset="2"/>
              <a:buChar char="v"/>
            </a:pPr>
            <a:r>
              <a:rPr lang="cs-CZ" dirty="0" smtClean="0"/>
              <a:t> Materiál slouží jako pomůcka při </a:t>
            </a:r>
            <a:r>
              <a:rPr lang="cs-CZ" dirty="0" smtClean="0"/>
              <a:t>procvičování slovesných </a:t>
            </a:r>
            <a:r>
              <a:rPr lang="cs-CZ" dirty="0" smtClean="0"/>
              <a:t>časů</a:t>
            </a:r>
            <a:r>
              <a:rPr lang="cs-CZ" dirty="0" smtClean="0"/>
              <a:t>.</a:t>
            </a:r>
          </a:p>
          <a:p>
            <a:pPr marL="566928" indent="-457200">
              <a:buFont typeface="Wingdings" pitchFamily="2" charset="2"/>
              <a:buChar char="v"/>
            </a:pPr>
            <a:r>
              <a:rPr lang="cs-CZ" dirty="0" smtClean="0"/>
              <a:t>3.,4. strana slouží k připomenutí pořadí slov ve větě.</a:t>
            </a:r>
            <a:endParaRPr lang="cs-CZ" dirty="0" smtClean="0"/>
          </a:p>
          <a:p>
            <a:pPr marL="566928" indent="-457200"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 smtClean="0"/>
              <a:t>Žáci </a:t>
            </a:r>
            <a:r>
              <a:rPr lang="cs-CZ" dirty="0" smtClean="0"/>
              <a:t>překládají </a:t>
            </a:r>
            <a:r>
              <a:rPr lang="cs-CZ" dirty="0" smtClean="0"/>
              <a:t>věty písemně </a:t>
            </a:r>
            <a:r>
              <a:rPr lang="cs-CZ" dirty="0" smtClean="0"/>
              <a:t>do sešitu, poté </a:t>
            </a:r>
            <a:r>
              <a:rPr lang="cs-CZ" dirty="0" smtClean="0"/>
              <a:t>si překlad </a:t>
            </a:r>
            <a:r>
              <a:rPr lang="cs-CZ" dirty="0" smtClean="0"/>
              <a:t>zkontrolují.</a:t>
            </a:r>
          </a:p>
          <a:p>
            <a:pPr marL="566928" indent="-457200"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Doporučuji opsat i české věty, cvičení </a:t>
            </a:r>
            <a:r>
              <a:rPr lang="cs-CZ" smtClean="0"/>
              <a:t>pak </a:t>
            </a:r>
            <a:r>
              <a:rPr lang="cs-CZ" smtClean="0"/>
              <a:t>může sloužit  </a:t>
            </a:r>
            <a:r>
              <a:rPr lang="cs-CZ" dirty="0" smtClean="0"/>
              <a:t>jako domácí příprava.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4888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428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395536" y="260082"/>
            <a:ext cx="2592288" cy="79208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Parrots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347864" y="332656"/>
            <a:ext cx="2664296" cy="71951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like</a:t>
            </a:r>
            <a:endParaRPr lang="cs-CZ" sz="3600" b="1" dirty="0"/>
          </a:p>
        </p:txBody>
      </p:sp>
      <p:sp>
        <p:nvSpPr>
          <p:cNvPr id="6" name="Obdélník 5"/>
          <p:cNvSpPr/>
          <p:nvPr/>
        </p:nvSpPr>
        <p:spPr>
          <a:xfrm>
            <a:off x="6444208" y="332656"/>
            <a:ext cx="2376264" cy="71951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/>
              <a:t>s</a:t>
            </a:r>
            <a:r>
              <a:rPr lang="cs-CZ" sz="3600" b="1" dirty="0" err="1" smtClean="0"/>
              <a:t>eeds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pic>
        <p:nvPicPr>
          <p:cNvPr id="1027" name="Picture 3" descr="C:\Users\08FQ\AppData\Local\Microsoft\Windows\Temporary Internet Files\Content.IE5\Y667FT0E\MC90033238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2157" y="3068960"/>
            <a:ext cx="4115709" cy="3338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95536" y="1628800"/>
            <a:ext cx="2592288" cy="72008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The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parrot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131840" y="1628800"/>
            <a:ext cx="2880320" cy="72008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/>
              <a:t>i</a:t>
            </a:r>
            <a:r>
              <a:rPr lang="cs-CZ" sz="3600" b="1" dirty="0" err="1" smtClean="0"/>
              <a:t>sn´t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eating</a:t>
            </a:r>
            <a:endParaRPr lang="cs-CZ" sz="3600" b="1" dirty="0"/>
          </a:p>
        </p:txBody>
      </p:sp>
      <p:sp>
        <p:nvSpPr>
          <p:cNvPr id="10" name="Obdélník 9"/>
          <p:cNvSpPr/>
          <p:nvPr/>
        </p:nvSpPr>
        <p:spPr>
          <a:xfrm>
            <a:off x="6228184" y="1268760"/>
            <a:ext cx="2448272" cy="144016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seeds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moment.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926656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115888"/>
            <a:ext cx="8856662" cy="10096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Přítomný čas prostý nebo průběhový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b="1" dirty="0" smtClean="0"/>
              <a:t>Přítomný čas prostý</a:t>
            </a:r>
          </a:p>
          <a:p>
            <a:pPr>
              <a:buFont typeface="Wingdings" pitchFamily="2" charset="2"/>
              <a:buChar char="§"/>
            </a:pPr>
            <a:endParaRPr lang="cs-CZ" b="1" dirty="0" smtClean="0"/>
          </a:p>
          <a:p>
            <a:pPr>
              <a:buFont typeface="Wingdings" pitchFamily="2" charset="2"/>
              <a:buChar char="§"/>
            </a:pPr>
            <a:endParaRPr lang="cs-CZ" b="1" dirty="0" smtClean="0"/>
          </a:p>
          <a:p>
            <a:pPr>
              <a:buFont typeface="Wingdings" pitchFamily="2" charset="2"/>
              <a:buChar char="§"/>
            </a:pPr>
            <a:endParaRPr lang="cs-CZ" b="1" dirty="0" smtClean="0"/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Přítomný čas průběhový</a:t>
            </a:r>
          </a:p>
          <a:p>
            <a:pPr>
              <a:buFont typeface="Wingdings" pitchFamily="2" charset="2"/>
              <a:buChar char="§"/>
            </a:pPr>
            <a:endParaRPr lang="cs-CZ" b="1" dirty="0" smtClean="0"/>
          </a:p>
        </p:txBody>
      </p:sp>
      <p:sp>
        <p:nvSpPr>
          <p:cNvPr id="4" name="Obdélník 3"/>
          <p:cNvSpPr/>
          <p:nvPr/>
        </p:nvSpPr>
        <p:spPr>
          <a:xfrm>
            <a:off x="755650" y="1844675"/>
            <a:ext cx="1512888" cy="6477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1"/>
                </a:solidFill>
              </a:rPr>
              <a:t>OSOBA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59113" y="1844675"/>
            <a:ext cx="2376487" cy="6477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1"/>
                </a:solidFill>
              </a:rPr>
              <a:t>DĚJ (-3.os.-s)</a:t>
            </a:r>
          </a:p>
        </p:txBody>
      </p:sp>
      <p:sp>
        <p:nvSpPr>
          <p:cNvPr id="6" name="Obdélník 5"/>
          <p:cNvSpPr/>
          <p:nvPr/>
        </p:nvSpPr>
        <p:spPr>
          <a:xfrm>
            <a:off x="5940425" y="1844675"/>
            <a:ext cx="2087563" cy="6477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1"/>
                </a:solidFill>
              </a:rPr>
              <a:t>OSTATNÍ</a:t>
            </a:r>
          </a:p>
        </p:txBody>
      </p:sp>
      <p:sp>
        <p:nvSpPr>
          <p:cNvPr id="7" name="Obdélník 6"/>
          <p:cNvSpPr/>
          <p:nvPr/>
        </p:nvSpPr>
        <p:spPr>
          <a:xfrm>
            <a:off x="504825" y="2708275"/>
            <a:ext cx="1873250" cy="58578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1"/>
                </a:solidFill>
              </a:rPr>
              <a:t>DO/DOES</a:t>
            </a:r>
          </a:p>
        </p:txBody>
      </p:sp>
      <p:sp>
        <p:nvSpPr>
          <p:cNvPr id="8" name="Obdélník 7"/>
          <p:cNvSpPr/>
          <p:nvPr/>
        </p:nvSpPr>
        <p:spPr>
          <a:xfrm>
            <a:off x="2627313" y="2708275"/>
            <a:ext cx="1728787" cy="576263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1"/>
                </a:solidFill>
              </a:rPr>
              <a:t>OSOBA</a:t>
            </a:r>
          </a:p>
        </p:txBody>
      </p:sp>
      <p:sp>
        <p:nvSpPr>
          <p:cNvPr id="9" name="Obdélník 8"/>
          <p:cNvSpPr/>
          <p:nvPr/>
        </p:nvSpPr>
        <p:spPr>
          <a:xfrm>
            <a:off x="4787900" y="2708275"/>
            <a:ext cx="1584325" cy="54133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1"/>
                </a:solidFill>
              </a:rPr>
              <a:t>DĚJ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736277" y="2752725"/>
            <a:ext cx="1727200" cy="54133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1"/>
                </a:solidFill>
              </a:rPr>
              <a:t>OSTATNÍ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59633" y="4365625"/>
            <a:ext cx="1655763" cy="576263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bg1"/>
                </a:solidFill>
              </a:rPr>
              <a:t>OSOBA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700338" y="4365625"/>
            <a:ext cx="1295400" cy="576263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1"/>
                </a:solidFill>
              </a:rPr>
              <a:t>BE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500563" y="4395788"/>
            <a:ext cx="1655762" cy="57626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1"/>
                </a:solidFill>
              </a:rPr>
              <a:t>DĚJ +</a:t>
            </a:r>
            <a:r>
              <a:rPr lang="cs-CZ" sz="3200" b="1" dirty="0" err="1">
                <a:solidFill>
                  <a:schemeClr val="bg1"/>
                </a:solidFill>
              </a:rPr>
              <a:t>ing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588124" y="4221163"/>
            <a:ext cx="1871663" cy="57626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1"/>
                </a:solidFill>
              </a:rPr>
              <a:t>OSTATNÍ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55650" y="5300663"/>
            <a:ext cx="1512888" cy="57626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bg1"/>
                </a:solidFill>
              </a:rPr>
              <a:t>BE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555875" y="5300663"/>
            <a:ext cx="1584325" cy="57626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bg1"/>
                </a:solidFill>
              </a:rPr>
              <a:t>OSOBA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463906" y="5157192"/>
            <a:ext cx="1871662" cy="57626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1"/>
                </a:solidFill>
              </a:rPr>
              <a:t>DĚJ +</a:t>
            </a:r>
            <a:r>
              <a:rPr lang="cs-CZ" sz="3200" b="1" dirty="0" err="1">
                <a:solidFill>
                  <a:schemeClr val="bg1"/>
                </a:solidFill>
              </a:rPr>
              <a:t>ing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588125" y="5300663"/>
            <a:ext cx="1871663" cy="57626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1"/>
                </a:solidFill>
              </a:rPr>
              <a:t>OSTATNÍ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8229600" cy="719807"/>
          </a:xfrm>
        </p:spPr>
        <p:txBody>
          <a:bodyPr/>
          <a:lstStyle/>
          <a:p>
            <a:r>
              <a:rPr lang="cs-CZ" sz="4000" b="1" dirty="0" smtClean="0"/>
              <a:t>Přítomný čas prostý nebo průběhový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764704"/>
            <a:ext cx="8229600" cy="5904656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1 Thomas si čistí zuby dvakrát denně.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2 Georgia má dnes obléknuty nové kalhoty. 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3 </a:t>
            </a:r>
            <a:r>
              <a:rPr lang="cs-CZ" b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Rosa a </a:t>
            </a: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Elena se stále baví.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4 Proč v této chvíli nepíšeš?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5 Amanda si nečeše své vlasy každý den.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6 Jak často uklízíš svůj pokoj?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7 Proč to malé dítě pláče?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8 Na jaře hodně prší.</a:t>
            </a:r>
            <a:endParaRPr lang="cs-CZ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476672"/>
          </a:xfrm>
        </p:spPr>
        <p:txBody>
          <a:bodyPr/>
          <a:lstStyle/>
          <a:p>
            <a:r>
              <a:rPr lang="cs-CZ" sz="6000" b="1" dirty="0" smtClean="0"/>
              <a:t> </a:t>
            </a:r>
            <a:r>
              <a:rPr lang="cs-CZ" sz="4000" b="1" dirty="0" err="1" smtClean="0"/>
              <a:t>Present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simple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or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continuous</a:t>
            </a:r>
            <a:endParaRPr lang="cs-CZ" sz="4000" b="1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229600" cy="6120680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</a:rPr>
              <a:t>1 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Thomas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cleans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his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teeth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twice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a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day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</a:rPr>
              <a:t>2 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Georgia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is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wearing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her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new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trousers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today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</a:rPr>
              <a:t>3 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Rosa and Elena talk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all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the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time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</a:rPr>
              <a:t>4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Why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aren´t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you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writing</a:t>
            </a:r>
            <a:r>
              <a:rPr lang="cs-CZ" b="1" dirty="0">
                <a:solidFill>
                  <a:srgbClr val="002060"/>
                </a:solidFill>
                <a:latin typeface="Arial" charset="0"/>
              </a:rPr>
              <a:t> 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at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the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moment?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</a:rPr>
              <a:t>5 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Amanda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doesn´t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comb her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hair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every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day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</a:rPr>
              <a:t>6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How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often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do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you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tidy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your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room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?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</a:rPr>
              <a:t>7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Why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is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the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small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child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crying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?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</a:rPr>
              <a:t>8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It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often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rains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in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the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" charset="0"/>
              </a:rPr>
              <a:t>spring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.</a:t>
            </a:r>
            <a:endParaRPr lang="cs-CZ" b="1" dirty="0" smtClean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27363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3096344"/>
          </a:xfrm>
        </p:spPr>
        <p:txBody>
          <a:bodyPr/>
          <a:lstStyle/>
          <a:p>
            <a:r>
              <a:rPr lang="cs-CZ" dirty="0" smtClean="0"/>
              <a:t>Celý materiál byl vytvořen autorem dne 3.12.2011</a:t>
            </a:r>
            <a:r>
              <a:rPr lang="cs-CZ" dirty="0" smtClean="0"/>
              <a:t>.</a:t>
            </a:r>
          </a:p>
          <a:p>
            <a:r>
              <a:rPr lang="cs-CZ" dirty="0"/>
              <a:t>Obrázek byl použit z otevřené galérie Office.microsoft.com dne </a:t>
            </a:r>
            <a:r>
              <a:rPr lang="cs-CZ" dirty="0" smtClean="0"/>
              <a:t>3.12.2011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0213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500</TotalTime>
  <Words>295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Přítomný čas prostý nebo průběhový</vt:lpstr>
      <vt:lpstr>Přítomný čas prostý nebo průběhový</vt:lpstr>
      <vt:lpstr> Present simple or continuous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87</cp:revision>
  <dcterms:created xsi:type="dcterms:W3CDTF">2011-09-10T16:31:29Z</dcterms:created>
  <dcterms:modified xsi:type="dcterms:W3CDTF">2012-06-11T14:38:29Z</dcterms:modified>
</cp:coreProperties>
</file>