
<file path=[Content_Types].xml><?xml version="1.0" encoding="utf-8"?>
<Types xmlns="http://schemas.openxmlformats.org/package/2006/content-types"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08" r:id="rId1"/>
  </p:sldMasterIdLst>
  <p:sldIdLst>
    <p:sldId id="257" r:id="rId2"/>
    <p:sldId id="266" r:id="rId3"/>
    <p:sldId id="265" r:id="rId4"/>
    <p:sldId id="268" r:id="rId5"/>
    <p:sldId id="260" r:id="rId6"/>
    <p:sldId id="261" r:id="rId7"/>
    <p:sldId id="267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3333F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smtClean="0"/>
            <a:t>NÁZEV:VY_32_INOVACE_12: </a:t>
          </a:r>
          <a:r>
            <a:rPr lang="cs-CZ" sz="2000" dirty="0" smtClean="0"/>
            <a:t>Verb </a:t>
          </a:r>
          <a:r>
            <a:rPr lang="cs-CZ" sz="2000" dirty="0" err="1" smtClean="0"/>
            <a:t>tenses</a:t>
          </a:r>
          <a:r>
            <a:rPr lang="cs-CZ" sz="2000" dirty="0" smtClean="0"/>
            <a:t>, 8.roč.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ZŠ Dolní Benešov, příspěvková organ.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Mgr. et Bc. Michaela Bumbová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TÉMA: </a:t>
          </a:r>
          <a:r>
            <a:rPr lang="cs-CZ" sz="2000" b="1" dirty="0" smtClean="0"/>
            <a:t>Past tense – to </a:t>
          </a:r>
          <a:r>
            <a:rPr lang="cs-CZ" sz="2000" b="1" dirty="0" err="1" smtClean="0"/>
            <a:t>be</a:t>
          </a:r>
          <a:endParaRPr lang="cs-CZ" sz="2000" b="1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PROJEKTU:CZ.1.07/1.4.00/21.1262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</dgm:pt>
    <dgm:pt modelId="{F41139FD-01EE-4571-8B17-4FB00FC51163}" type="pres">
      <dgm:prSet presAssocID="{D1D4F407-5343-4D3F-B5B9-D407B03CAEB4}" presName="space" presStyleCnt="0"/>
      <dgm:spPr/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</dgm:pt>
    <dgm:pt modelId="{A52A0455-90FF-4808-ABD0-F02540D31D5A}" type="pres">
      <dgm:prSet presAssocID="{D1B46980-6531-4606-95E6-44980827E919}" presName="circle2" presStyleLbl="node1" presStyleIdx="1" presStyleCnt="5"/>
      <dgm:spPr/>
    </dgm:pt>
    <dgm:pt modelId="{6140AFEC-043D-4C43-A2F9-D0F5331DF3A3}" type="pres">
      <dgm:prSet presAssocID="{D1B46980-6531-4606-95E6-44980827E919}" presName="rect2" presStyleLbl="alignAcc1" presStyleIdx="1" presStyleCnt="5" custLinFactNeighborX="-765" custLinFactNeighborY="1213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</dgm:pt>
    <dgm:pt modelId="{313FC574-E1CD-4FB4-B054-0B805CE0447D}" type="pres">
      <dgm:prSet presAssocID="{B651F6E3-6281-48DB-9319-2AEAFDAE7572}" presName="circle3" presStyleLbl="node1" presStyleIdx="2" presStyleCnt="5"/>
      <dgm:spPr/>
    </dgm:pt>
    <dgm:pt modelId="{619D679B-A015-4ECF-8348-D1034C574F40}" type="pres">
      <dgm:prSet presAssocID="{B651F6E3-6281-48DB-9319-2AEAFDAE7572}" presName="rect3" presStyleLbl="alignAcc1" presStyleIdx="2" presStyleCnt="5" custLinFactNeighborX="-765" custLinFactNeighborY="-1569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</dgm:pt>
    <dgm:pt modelId="{FFC9F71D-1B4F-4AD9-A4A6-86ADEFC8AF5C}" type="pres">
      <dgm:prSet presAssocID="{D8197B8C-B260-4A16-BDF4-0947B075E274}" presName="circle4" presStyleLbl="node1" presStyleIdx="3" presStyleCnt="5"/>
      <dgm:spPr/>
    </dgm:pt>
    <dgm:pt modelId="{25B08C86-7E15-44DC-BE7F-FFB55DD49D12}" type="pres">
      <dgm:prSet presAssocID="{D8197B8C-B260-4A16-BDF4-0947B075E274}" presName="rect4" presStyleLbl="alignAcc1" presStyleIdx="3" presStyleCnt="5" custLinFactNeighborX="-765" custLinFactNeighborY="131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</dgm:pt>
    <dgm:pt modelId="{EE85B701-7295-41C0-BA7A-34D3756A2AE6}" type="pres">
      <dgm:prSet presAssocID="{4C35D32F-0EAB-4CD7-82EE-45574DC2A586}" presName="circle5" presStyleLbl="node1" presStyleIdx="4" presStyleCnt="5"/>
      <dgm:spPr/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01B9E4C8-7A17-4499-A21A-958A622848EF}" type="presOf" srcId="{D1D4F407-5343-4D3F-B5B9-D407B03CAEB4}" destId="{AED2198E-93D5-4001-81B4-73124B309672}" srcOrd="1" destOrd="0" presId="urn:microsoft.com/office/officeart/2005/8/layout/target3"/>
    <dgm:cxn modelId="{3B05F62E-99A0-4663-94DA-CC0343B260A6}" type="presOf" srcId="{B651F6E3-6281-48DB-9319-2AEAFDAE7572}" destId="{619D679B-A015-4ECF-8348-D1034C574F40}" srcOrd="0" destOrd="0" presId="urn:microsoft.com/office/officeart/2005/8/layout/target3"/>
    <dgm:cxn modelId="{4F7DB0BC-71B5-49A2-9B63-49FF59FFD6BF}" type="presOf" srcId="{D8197B8C-B260-4A16-BDF4-0947B075E274}" destId="{25B08C86-7E15-44DC-BE7F-FFB55DD49D12}" srcOrd="0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152EC2A4-F1A8-4F85-B6F1-7D765608FFFE}" type="presOf" srcId="{D8197B8C-B260-4A16-BDF4-0947B075E274}" destId="{5A5FFA88-C948-4069-8E93-59FA12366E83}" srcOrd="1" destOrd="0" presId="urn:microsoft.com/office/officeart/2005/8/layout/target3"/>
    <dgm:cxn modelId="{4C3B027F-2404-4CAB-B7A8-50EF65CA611B}" type="presOf" srcId="{B651F6E3-6281-48DB-9319-2AEAFDAE7572}" destId="{6BB5E863-4638-4E1D-BFDE-399D028AC4ED}" srcOrd="1" destOrd="0" presId="urn:microsoft.com/office/officeart/2005/8/layout/target3"/>
    <dgm:cxn modelId="{B0DEE932-45D0-4891-AFC7-DB940E800433}" type="presOf" srcId="{D1D4F407-5343-4D3F-B5B9-D407B03CAEB4}" destId="{D005CE8C-CC26-4C3E-AC11-E15060ECD759}" srcOrd="0" destOrd="0" presId="urn:microsoft.com/office/officeart/2005/8/layout/target3"/>
    <dgm:cxn modelId="{E8CFC131-08BC-4384-A040-5D1C8DD5B2B8}" type="presOf" srcId="{D1B46980-6531-4606-95E6-44980827E919}" destId="{2BE915AB-18AA-4053-B92C-3BFC9ED204BB}" srcOrd="1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4CEA0389-3FBA-45C5-8D27-C470185FD5FF}" type="presOf" srcId="{D1B46980-6531-4606-95E6-44980827E919}" destId="{6140AFEC-043D-4C43-A2F9-D0F5331DF3A3}" srcOrd="0" destOrd="0" presId="urn:microsoft.com/office/officeart/2005/8/layout/target3"/>
    <dgm:cxn modelId="{65042600-0A2C-40AC-9260-53A33F522F36}" type="presOf" srcId="{4C35D32F-0EAB-4CD7-82EE-45574DC2A586}" destId="{890E4F0B-2866-4A3F-A3C7-2A14B1797930}" srcOrd="1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510B69FD-6045-4FF7-BE57-4920448A135F}" type="presOf" srcId="{4C35D32F-0EAB-4CD7-82EE-45574DC2A586}" destId="{8BEBB6EC-1DAA-4CAC-8A25-BC0FCBD5DBD5}" srcOrd="0" destOrd="0" presId="urn:microsoft.com/office/officeart/2005/8/layout/target3"/>
    <dgm:cxn modelId="{1F56388F-1EBD-4501-9719-A6AD698B3CDD}" type="presOf" srcId="{757F3AB3-0718-4624-B441-E567A8F0AB56}" destId="{333A1088-737F-45CB-B68E-254E46348037}" srcOrd="0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F1469F4C-E154-4386-9F9A-C08A9DF67914}" type="presParOf" srcId="{333A1088-737F-45CB-B68E-254E46348037}" destId="{F5ABB229-8D3B-4694-996A-96F23CF14429}" srcOrd="0" destOrd="0" presId="urn:microsoft.com/office/officeart/2005/8/layout/target3"/>
    <dgm:cxn modelId="{FAF84B57-0D44-47FF-803D-F27BD3A31858}" type="presParOf" srcId="{333A1088-737F-45CB-B68E-254E46348037}" destId="{F41139FD-01EE-4571-8B17-4FB00FC51163}" srcOrd="1" destOrd="0" presId="urn:microsoft.com/office/officeart/2005/8/layout/target3"/>
    <dgm:cxn modelId="{92BDE242-FD35-453E-8E44-8A6230141A40}" type="presParOf" srcId="{333A1088-737F-45CB-B68E-254E46348037}" destId="{D005CE8C-CC26-4C3E-AC11-E15060ECD759}" srcOrd="2" destOrd="0" presId="urn:microsoft.com/office/officeart/2005/8/layout/target3"/>
    <dgm:cxn modelId="{D2987361-F579-48B8-AEBB-B162970ED4F9}" type="presParOf" srcId="{333A1088-737F-45CB-B68E-254E46348037}" destId="{2C702D82-9B77-49B7-9568-BB8EB47C3372}" srcOrd="3" destOrd="0" presId="urn:microsoft.com/office/officeart/2005/8/layout/target3"/>
    <dgm:cxn modelId="{DF87A09A-2EC0-4C5D-9A57-0AC93E0870E7}" type="presParOf" srcId="{333A1088-737F-45CB-B68E-254E46348037}" destId="{A52A0455-90FF-4808-ABD0-F02540D31D5A}" srcOrd="4" destOrd="0" presId="urn:microsoft.com/office/officeart/2005/8/layout/target3"/>
    <dgm:cxn modelId="{9992E71F-FD2F-49CB-A486-D32C9346247F}" type="presParOf" srcId="{333A1088-737F-45CB-B68E-254E46348037}" destId="{6140AFEC-043D-4C43-A2F9-D0F5331DF3A3}" srcOrd="5" destOrd="0" presId="urn:microsoft.com/office/officeart/2005/8/layout/target3"/>
    <dgm:cxn modelId="{BD9152E2-6C4B-4C7B-9166-37FA93192A6E}" type="presParOf" srcId="{333A1088-737F-45CB-B68E-254E46348037}" destId="{9358AC05-5D7D-4327-9F80-1AD486AEA664}" srcOrd="6" destOrd="0" presId="urn:microsoft.com/office/officeart/2005/8/layout/target3"/>
    <dgm:cxn modelId="{ED99A4E0-C46B-4066-8060-DAF48690C472}" type="presParOf" srcId="{333A1088-737F-45CB-B68E-254E46348037}" destId="{313FC574-E1CD-4FB4-B054-0B805CE0447D}" srcOrd="7" destOrd="0" presId="urn:microsoft.com/office/officeart/2005/8/layout/target3"/>
    <dgm:cxn modelId="{BD73A0C0-32C8-4C52-B5A1-A744DFEAF19A}" type="presParOf" srcId="{333A1088-737F-45CB-B68E-254E46348037}" destId="{619D679B-A015-4ECF-8348-D1034C574F40}" srcOrd="8" destOrd="0" presId="urn:microsoft.com/office/officeart/2005/8/layout/target3"/>
    <dgm:cxn modelId="{E5C4B56F-1BD4-4876-9750-F2557541E954}" type="presParOf" srcId="{333A1088-737F-45CB-B68E-254E46348037}" destId="{322283A8-4A27-4CDA-BAE3-F381106A9174}" srcOrd="9" destOrd="0" presId="urn:microsoft.com/office/officeart/2005/8/layout/target3"/>
    <dgm:cxn modelId="{D93A19CF-90AA-4B2D-A432-BD45E0268580}" type="presParOf" srcId="{333A1088-737F-45CB-B68E-254E46348037}" destId="{FFC9F71D-1B4F-4AD9-A4A6-86ADEFC8AF5C}" srcOrd="10" destOrd="0" presId="urn:microsoft.com/office/officeart/2005/8/layout/target3"/>
    <dgm:cxn modelId="{473A018A-658D-4D12-8400-8621AB128275}" type="presParOf" srcId="{333A1088-737F-45CB-B68E-254E46348037}" destId="{25B08C86-7E15-44DC-BE7F-FFB55DD49D12}" srcOrd="11" destOrd="0" presId="urn:microsoft.com/office/officeart/2005/8/layout/target3"/>
    <dgm:cxn modelId="{32D96266-B4B4-4B27-BEA8-6BC507BAA386}" type="presParOf" srcId="{333A1088-737F-45CB-B68E-254E46348037}" destId="{76644BE8-9D7C-4C09-B250-3D10AF48CBB7}" srcOrd="12" destOrd="0" presId="urn:microsoft.com/office/officeart/2005/8/layout/target3"/>
    <dgm:cxn modelId="{4FA7C342-8034-4AC1-8FB6-E7A1123BFCF4}" type="presParOf" srcId="{333A1088-737F-45CB-B68E-254E46348037}" destId="{EE85B701-7295-41C0-BA7A-34D3756A2AE6}" srcOrd="13" destOrd="0" presId="urn:microsoft.com/office/officeart/2005/8/layout/target3"/>
    <dgm:cxn modelId="{25ADCBF1-72C1-4376-ABDA-8F74FCBA6F21}" type="presParOf" srcId="{333A1088-737F-45CB-B68E-254E46348037}" destId="{8BEBB6EC-1DAA-4CAC-8A25-BC0FCBD5DBD5}" srcOrd="14" destOrd="0" presId="urn:microsoft.com/office/officeart/2005/8/layout/target3"/>
    <dgm:cxn modelId="{4B813D2E-1BE6-4428-AA14-29714997F9EF}" type="presParOf" srcId="{333A1088-737F-45CB-B68E-254E46348037}" destId="{AED2198E-93D5-4001-81B4-73124B309672}" srcOrd="15" destOrd="0" presId="urn:microsoft.com/office/officeart/2005/8/layout/target3"/>
    <dgm:cxn modelId="{58FA6B89-803F-4B9E-BDE4-17AB61FF96D6}" type="presParOf" srcId="{333A1088-737F-45CB-B68E-254E46348037}" destId="{2BE915AB-18AA-4053-B92C-3BFC9ED204BB}" srcOrd="16" destOrd="0" presId="urn:microsoft.com/office/officeart/2005/8/layout/target3"/>
    <dgm:cxn modelId="{7EB2D82D-9BDC-4A3A-B7BF-CC065C5E31DB}" type="presParOf" srcId="{333A1088-737F-45CB-B68E-254E46348037}" destId="{6BB5E863-4638-4E1D-BFDE-399D028AC4ED}" srcOrd="17" destOrd="0" presId="urn:microsoft.com/office/officeart/2005/8/layout/target3"/>
    <dgm:cxn modelId="{826145DB-C8A9-43A2-95AA-21597863A691}" type="presParOf" srcId="{333A1088-737F-45CB-B68E-254E46348037}" destId="{5A5FFA88-C948-4069-8E93-59FA12366E83}" srcOrd="18" destOrd="0" presId="urn:microsoft.com/office/officeart/2005/8/layout/target3"/>
    <dgm:cxn modelId="{1340BCFE-223F-44A1-A395-76A06E2D211E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8000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ZŠ Dolní Benešov, příspěvková organ.</a:t>
          </a:r>
          <a:endParaRPr lang="cs-CZ" sz="2000" kern="1200" dirty="0"/>
        </a:p>
      </dsp:txBody>
      <dsp:txXfrm>
        <a:off x="1258000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24143" y="432048"/>
          <a:ext cx="649854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Mgr. et Bc. Michaela Bumbová</a:t>
          </a:r>
          <a:endParaRPr lang="cs-CZ" sz="2000" kern="1200" dirty="0"/>
        </a:p>
      </dsp:txBody>
      <dsp:txXfrm>
        <a:off x="1224143" y="432048"/>
        <a:ext cx="6498543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24143" y="792083"/>
          <a:ext cx="6498543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smtClean="0"/>
            <a:t>NÁZEV:VY_32_INOVACE_12: </a:t>
          </a:r>
          <a:r>
            <a:rPr lang="cs-CZ" sz="2000" kern="1200" dirty="0" smtClean="0"/>
            <a:t>Verb </a:t>
          </a:r>
          <a:r>
            <a:rPr lang="cs-CZ" sz="2000" kern="1200" dirty="0" err="1" smtClean="0"/>
            <a:t>tenses</a:t>
          </a:r>
          <a:r>
            <a:rPr lang="cs-CZ" sz="2000" kern="1200" dirty="0" smtClean="0"/>
            <a:t>, 8.roč.</a:t>
          </a:r>
          <a:endParaRPr lang="cs-CZ" sz="2000" kern="1200" dirty="0"/>
        </a:p>
      </dsp:txBody>
      <dsp:txXfrm>
        <a:off x="1224143" y="792083"/>
        <a:ext cx="6498543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24143" y="1224137"/>
          <a:ext cx="6498543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TÉMA: </a:t>
          </a:r>
          <a:r>
            <a:rPr lang="cs-CZ" sz="2000" b="1" kern="1200" dirty="0" smtClean="0"/>
            <a:t>Past tense – to </a:t>
          </a:r>
          <a:r>
            <a:rPr lang="cs-CZ" sz="2000" b="1" kern="1200" dirty="0" err="1" smtClean="0"/>
            <a:t>be</a:t>
          </a:r>
          <a:endParaRPr lang="cs-CZ" sz="2000" b="1" kern="1200" dirty="0"/>
        </a:p>
      </dsp:txBody>
      <dsp:txXfrm>
        <a:off x="1224143" y="1224137"/>
        <a:ext cx="6498543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630536"/>
          <a:ext cx="6498543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PROJEKTU:CZ.1.07/1.4.00/21.1262</a:t>
          </a:r>
          <a:endParaRPr lang="cs-CZ" sz="2000" kern="1200" dirty="0"/>
        </a:p>
      </dsp:txBody>
      <dsp:txXfrm>
        <a:off x="1273857" y="1630536"/>
        <a:ext cx="6498543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FDA36B-3238-4BEF-8E74-84D5C31F1FF9}" type="datetimeFigureOut">
              <a:rPr lang="cs-CZ" smtClean="0"/>
              <a:t>11.6.2012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D257ED-3700-40CF-97FB-9E657FA365B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8049248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FDA36B-3238-4BEF-8E74-84D5C31F1FF9}" type="datetimeFigureOut">
              <a:rPr lang="cs-CZ" smtClean="0"/>
              <a:t>11.6.2012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D257ED-3700-40CF-97FB-9E657FA365B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2369340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FDA36B-3238-4BEF-8E74-84D5C31F1FF9}" type="datetimeFigureOut">
              <a:rPr lang="cs-CZ" smtClean="0"/>
              <a:t>11.6.2012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D257ED-3700-40CF-97FB-9E657FA365B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9584884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FDA36B-3238-4BEF-8E74-84D5C31F1FF9}" type="datetimeFigureOut">
              <a:rPr lang="cs-CZ" smtClean="0"/>
              <a:t>11.6.2012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D257ED-3700-40CF-97FB-9E657FA365B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0722946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FDA36B-3238-4BEF-8E74-84D5C31F1FF9}" type="datetimeFigureOut">
              <a:rPr lang="cs-CZ" smtClean="0"/>
              <a:t>11.6.2012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D257ED-3700-40CF-97FB-9E657FA365B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5786102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FDA36B-3238-4BEF-8E74-84D5C31F1FF9}" type="datetimeFigureOut">
              <a:rPr lang="cs-CZ" smtClean="0"/>
              <a:t>11.6.2012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D257ED-3700-40CF-97FB-9E657FA365B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8172513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FDA36B-3238-4BEF-8E74-84D5C31F1FF9}" type="datetimeFigureOut">
              <a:rPr lang="cs-CZ" smtClean="0"/>
              <a:t>11.6.2012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D257ED-3700-40CF-97FB-9E657FA365B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3368041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FDA36B-3238-4BEF-8E74-84D5C31F1FF9}" type="datetimeFigureOut">
              <a:rPr lang="cs-CZ" smtClean="0"/>
              <a:t>11.6.2012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D257ED-3700-40CF-97FB-9E657FA365B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8811523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FDA36B-3238-4BEF-8E74-84D5C31F1FF9}" type="datetimeFigureOut">
              <a:rPr lang="cs-CZ" smtClean="0"/>
              <a:t>11.6.2012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D257ED-3700-40CF-97FB-9E657FA365B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980108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FDA36B-3238-4BEF-8E74-84D5C31F1FF9}" type="datetimeFigureOut">
              <a:rPr lang="cs-CZ" smtClean="0"/>
              <a:t>11.6.2012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D257ED-3700-40CF-97FB-9E657FA365B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6111802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FDA36B-3238-4BEF-8E74-84D5C31F1FF9}" type="datetimeFigureOut">
              <a:rPr lang="cs-CZ" smtClean="0"/>
              <a:t>11.6.2012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D257ED-3700-40CF-97FB-9E657FA365B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0117677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1FDA36B-3238-4BEF-8E74-84D5C31F1FF9}" type="datetimeFigureOut">
              <a:rPr lang="cs-CZ" smtClean="0"/>
              <a:t>11.6.2012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4D257ED-3700-40CF-97FB-9E657FA365B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3243159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709" r:id="rId1"/>
    <p:sldLayoutId id="2147483710" r:id="rId2"/>
    <p:sldLayoutId id="2147483711" r:id="rId3"/>
    <p:sldLayoutId id="2147483712" r:id="rId4"/>
    <p:sldLayoutId id="2147483713" r:id="rId5"/>
    <p:sldLayoutId id="2147483714" r:id="rId6"/>
    <p:sldLayoutId id="2147483715" r:id="rId7"/>
    <p:sldLayoutId id="2147483716" r:id="rId8"/>
    <p:sldLayoutId id="2147483717" r:id="rId9"/>
    <p:sldLayoutId id="2147483718" r:id="rId10"/>
    <p:sldLayoutId id="214748371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525020630"/>
              </p:ext>
            </p:extLst>
          </p:nvPr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3706529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3568" y="1196752"/>
            <a:ext cx="2890664" cy="1143000"/>
          </a:xfrm>
        </p:spPr>
        <p:txBody>
          <a:bodyPr/>
          <a:lstStyle/>
          <a:p>
            <a:r>
              <a:rPr lang="cs-CZ" dirty="0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Anotace</a:t>
            </a:r>
            <a:endParaRPr lang="cs-CZ" dirty="0">
              <a:solidFill>
                <a:schemeClr val="tx1">
                  <a:lumMod val="75000"/>
                  <a:lumOff val="25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980728"/>
            <a:ext cx="8229600" cy="5112568"/>
          </a:xfrm>
        </p:spPr>
        <p:txBody>
          <a:bodyPr>
            <a:normAutofit/>
          </a:bodyPr>
          <a:lstStyle/>
          <a:p>
            <a:pPr marL="109728" indent="0">
              <a:buNone/>
            </a:pPr>
            <a:endParaRPr lang="cs-CZ" dirty="0" smtClean="0"/>
          </a:p>
          <a:p>
            <a:pPr marL="109728" indent="0">
              <a:buNone/>
            </a:pPr>
            <a:endParaRPr lang="cs-CZ" dirty="0" smtClean="0"/>
          </a:p>
          <a:p>
            <a:pPr marL="109728" indent="0">
              <a:buNone/>
            </a:pPr>
            <a:r>
              <a:rPr lang="cs-CZ" dirty="0" smtClean="0"/>
              <a:t> Materiál slouží jako pomůcka při procvičování</a:t>
            </a:r>
          </a:p>
          <a:p>
            <a:pPr marL="109728" indent="0">
              <a:buNone/>
            </a:pPr>
            <a:r>
              <a:rPr lang="cs-CZ" dirty="0" smtClean="0"/>
              <a:t> slovesných časů.</a:t>
            </a:r>
          </a:p>
          <a:p>
            <a:pPr marL="109728" indent="0">
              <a:buNone/>
            </a:pPr>
            <a:r>
              <a:rPr lang="cs-CZ" dirty="0" smtClean="0"/>
              <a:t> Žáci věty překládají písemně do sešitu, poté si</a:t>
            </a:r>
          </a:p>
          <a:p>
            <a:pPr marL="109728" indent="0">
              <a:buNone/>
            </a:pPr>
            <a:r>
              <a:rPr lang="cs-CZ" dirty="0" smtClean="0"/>
              <a:t> překlad zkontrolují.</a:t>
            </a:r>
          </a:p>
          <a:p>
            <a:pPr marL="109728" indent="0">
              <a:buNone/>
            </a:pPr>
            <a:r>
              <a:rPr lang="cs-CZ" dirty="0"/>
              <a:t> </a:t>
            </a:r>
            <a:r>
              <a:rPr lang="cs-CZ" dirty="0" smtClean="0"/>
              <a:t>Doporučuji opsat i české věty, cvičení pak může</a:t>
            </a:r>
          </a:p>
          <a:p>
            <a:pPr marL="109728" indent="0">
              <a:buNone/>
            </a:pPr>
            <a:r>
              <a:rPr lang="cs-CZ" dirty="0" smtClean="0"/>
              <a:t> sloužit  jako domácí příprava.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32775582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03648" y="332656"/>
            <a:ext cx="6120680" cy="1440160"/>
          </a:xfrm>
        </p:spPr>
        <p:txBody>
          <a:bodyPr>
            <a:normAutofit fontScale="90000"/>
          </a:bodyPr>
          <a:lstStyle/>
          <a:p>
            <a:r>
              <a:rPr lang="cs-CZ" sz="6000" b="1" dirty="0" err="1" smtClean="0">
                <a:solidFill>
                  <a:srgbClr val="3333FF"/>
                </a:solidFill>
              </a:rPr>
              <a:t>Order</a:t>
            </a:r>
            <a:r>
              <a:rPr lang="cs-CZ" sz="6000" b="1" dirty="0" smtClean="0">
                <a:solidFill>
                  <a:srgbClr val="3333FF"/>
                </a:solidFill>
              </a:rPr>
              <a:t> </a:t>
            </a:r>
            <a:r>
              <a:rPr lang="cs-CZ" sz="6000" b="1" dirty="0" err="1" smtClean="0">
                <a:solidFill>
                  <a:srgbClr val="3333FF"/>
                </a:solidFill>
              </a:rPr>
              <a:t>of</a:t>
            </a:r>
            <a:r>
              <a:rPr lang="cs-CZ" sz="6000" b="1" dirty="0" smtClean="0">
                <a:solidFill>
                  <a:srgbClr val="3333FF"/>
                </a:solidFill>
              </a:rPr>
              <a:t> </a:t>
            </a:r>
            <a:r>
              <a:rPr lang="cs-CZ" sz="6000" b="1" dirty="0" err="1" smtClean="0">
                <a:solidFill>
                  <a:srgbClr val="3333FF"/>
                </a:solidFill>
              </a:rPr>
              <a:t>the</a:t>
            </a:r>
            <a:r>
              <a:rPr lang="cs-CZ" sz="6000" b="1" dirty="0" smtClean="0">
                <a:solidFill>
                  <a:srgbClr val="3333FF"/>
                </a:solidFill>
              </a:rPr>
              <a:t> </a:t>
            </a:r>
            <a:r>
              <a:rPr lang="cs-CZ" sz="6000" b="1" dirty="0" err="1" smtClean="0">
                <a:solidFill>
                  <a:srgbClr val="3333FF"/>
                </a:solidFill>
              </a:rPr>
              <a:t>words</a:t>
            </a:r>
            <a:r>
              <a:rPr lang="cs-CZ" sz="6000" b="1" dirty="0" smtClean="0">
                <a:solidFill>
                  <a:srgbClr val="3333FF"/>
                </a:solidFill>
              </a:rPr>
              <a:t>-past tense</a:t>
            </a:r>
            <a:endParaRPr lang="cs-CZ" sz="6000" b="1" dirty="0">
              <a:solidFill>
                <a:srgbClr val="3333FF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1916832"/>
            <a:ext cx="8229600" cy="4320480"/>
          </a:xfrm>
        </p:spPr>
        <p:txBody>
          <a:bodyPr>
            <a:normAutofit/>
          </a:bodyPr>
          <a:lstStyle/>
          <a:p>
            <a:pPr>
              <a:buFont typeface="Wingdings" pitchFamily="2" charset="2"/>
              <a:buChar char="§"/>
            </a:pPr>
            <a:r>
              <a:rPr lang="cs-CZ" sz="4000" b="1" dirty="0" err="1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Affirmative</a:t>
            </a:r>
            <a:endParaRPr lang="cs-CZ" sz="4000" b="1" dirty="0" smtClean="0">
              <a:solidFill>
                <a:schemeClr val="bg1">
                  <a:lumMod val="95000"/>
                  <a:lumOff val="5000"/>
                </a:schemeClr>
              </a:solidFill>
            </a:endParaRPr>
          </a:p>
          <a:p>
            <a:pPr>
              <a:buFont typeface="Wingdings" pitchFamily="2" charset="2"/>
              <a:buChar char="§"/>
            </a:pPr>
            <a:endParaRPr lang="cs-CZ" sz="4000" b="1" dirty="0">
              <a:solidFill>
                <a:schemeClr val="bg1">
                  <a:lumMod val="95000"/>
                  <a:lumOff val="5000"/>
                </a:schemeClr>
              </a:solidFill>
            </a:endParaRPr>
          </a:p>
          <a:p>
            <a:pPr marL="0" indent="0">
              <a:buNone/>
            </a:pPr>
            <a:endParaRPr lang="cs-CZ" sz="4000" b="1" dirty="0">
              <a:solidFill>
                <a:schemeClr val="bg1">
                  <a:lumMod val="95000"/>
                  <a:lumOff val="5000"/>
                </a:schemeClr>
              </a:solidFill>
            </a:endParaRPr>
          </a:p>
          <a:p>
            <a:pPr>
              <a:buFont typeface="Wingdings" pitchFamily="2" charset="2"/>
              <a:buChar char="§"/>
            </a:pPr>
            <a:r>
              <a:rPr lang="cs-CZ" sz="4000" b="1" dirty="0" err="1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Question</a:t>
            </a:r>
            <a:endParaRPr lang="cs-CZ" sz="4000" b="1" dirty="0">
              <a:solidFill>
                <a:schemeClr val="bg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683568" y="2780928"/>
            <a:ext cx="2016224" cy="93610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bg1"/>
                </a:solidFill>
              </a:rPr>
              <a:t>SUBJECT</a:t>
            </a:r>
            <a:endParaRPr lang="cs-CZ" sz="3200" b="1" dirty="0">
              <a:solidFill>
                <a:schemeClr val="bg1"/>
              </a:solidFill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3059832" y="2780928"/>
            <a:ext cx="2808312" cy="93610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BE: WAS/WERE</a:t>
            </a:r>
            <a:endParaRPr lang="cs-CZ" sz="3200" b="1" dirty="0">
              <a:solidFill>
                <a:schemeClr val="bg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6201963" y="2780928"/>
            <a:ext cx="2304256" cy="93610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OTHERS</a:t>
            </a:r>
            <a:endParaRPr lang="cs-CZ" sz="3200" b="1" dirty="0">
              <a:solidFill>
                <a:schemeClr val="bg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683568" y="4814784"/>
            <a:ext cx="3096344" cy="93610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BE: WAS/WERE</a:t>
            </a:r>
            <a:endParaRPr lang="cs-CZ" sz="3200" b="1" dirty="0">
              <a:solidFill>
                <a:schemeClr val="bg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4139952" y="4817907"/>
            <a:ext cx="2304256" cy="93610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SUBJECT</a:t>
            </a:r>
            <a:endParaRPr lang="cs-CZ" sz="3200" b="1" dirty="0">
              <a:solidFill>
                <a:schemeClr val="bg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6812696" y="4869160"/>
            <a:ext cx="2051720" cy="92828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OTHERS</a:t>
            </a:r>
            <a:endParaRPr lang="cs-CZ" sz="3200" b="1" dirty="0">
              <a:solidFill>
                <a:schemeClr val="bg1">
                  <a:lumMod val="95000"/>
                  <a:lumOff val="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913134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8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4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0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6" grpId="0" animBg="1"/>
      <p:bldP spid="7" grpId="0" animBg="1"/>
      <p:bldP spid="9" grpId="0" animBg="1"/>
      <p:bldP spid="10" grpId="0" animBg="1"/>
      <p:bldP spid="11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332656"/>
            <a:ext cx="8229600" cy="1143000"/>
          </a:xfrm>
        </p:spPr>
        <p:txBody>
          <a:bodyPr>
            <a:normAutofit fontScale="90000"/>
          </a:bodyPr>
          <a:lstStyle/>
          <a:p>
            <a:r>
              <a:rPr lang="cs-CZ" b="1" dirty="0" err="1" smtClean="0">
                <a:solidFill>
                  <a:schemeClr val="bg1"/>
                </a:solidFill>
              </a:rPr>
              <a:t>Translate</a:t>
            </a:r>
            <a:r>
              <a:rPr lang="cs-CZ" b="1" dirty="0" smtClean="0">
                <a:solidFill>
                  <a:schemeClr val="bg1"/>
                </a:solidFill>
              </a:rPr>
              <a:t> </a:t>
            </a:r>
            <a:r>
              <a:rPr lang="cs-CZ" b="1" dirty="0" err="1" smtClean="0">
                <a:solidFill>
                  <a:schemeClr val="bg1"/>
                </a:solidFill>
              </a:rPr>
              <a:t>the</a:t>
            </a:r>
            <a:r>
              <a:rPr lang="cs-CZ" b="1" dirty="0" smtClean="0">
                <a:solidFill>
                  <a:schemeClr val="bg1"/>
                </a:solidFill>
              </a:rPr>
              <a:t> </a:t>
            </a:r>
            <a:r>
              <a:rPr lang="cs-CZ" b="1" dirty="0" err="1" smtClean="0">
                <a:solidFill>
                  <a:schemeClr val="bg1"/>
                </a:solidFill>
              </a:rPr>
              <a:t>sentences</a:t>
            </a:r>
            <a:r>
              <a:rPr lang="cs-CZ" b="1" dirty="0" smtClean="0">
                <a:solidFill>
                  <a:schemeClr val="bg1"/>
                </a:solidFill>
              </a:rPr>
              <a:t>. </a:t>
            </a:r>
            <a:r>
              <a:rPr lang="cs-CZ" b="1" dirty="0" err="1" smtClean="0">
                <a:solidFill>
                  <a:schemeClr val="bg1"/>
                </a:solidFill>
              </a:rPr>
              <a:t>Put</a:t>
            </a:r>
            <a:r>
              <a:rPr lang="cs-CZ" b="1" dirty="0" smtClean="0">
                <a:solidFill>
                  <a:schemeClr val="bg1"/>
                </a:solidFill>
              </a:rPr>
              <a:t> </a:t>
            </a:r>
            <a:r>
              <a:rPr lang="cs-CZ" b="1" dirty="0" err="1" smtClean="0">
                <a:solidFill>
                  <a:schemeClr val="bg1"/>
                </a:solidFill>
              </a:rPr>
              <a:t>the</a:t>
            </a:r>
            <a:r>
              <a:rPr lang="cs-CZ" b="1" dirty="0" smtClean="0">
                <a:solidFill>
                  <a:schemeClr val="bg1"/>
                </a:solidFill>
              </a:rPr>
              <a:t> </a:t>
            </a:r>
            <a:r>
              <a:rPr lang="cs-CZ" b="1" dirty="0" err="1" smtClean="0">
                <a:solidFill>
                  <a:schemeClr val="bg1"/>
                </a:solidFill>
              </a:rPr>
              <a:t>verbs</a:t>
            </a:r>
            <a:r>
              <a:rPr lang="cs-CZ" b="1" dirty="0" smtClean="0">
                <a:solidFill>
                  <a:schemeClr val="bg1"/>
                </a:solidFill>
              </a:rPr>
              <a:t>  </a:t>
            </a:r>
            <a:r>
              <a:rPr lang="cs-CZ" b="1" dirty="0" err="1" smtClean="0">
                <a:solidFill>
                  <a:srgbClr val="3333FF"/>
                </a:solidFill>
              </a:rPr>
              <a:t>be</a:t>
            </a:r>
            <a:r>
              <a:rPr lang="cs-CZ" b="1" dirty="0" smtClean="0">
                <a:solidFill>
                  <a:schemeClr val="bg1"/>
                </a:solidFill>
              </a:rPr>
              <a:t> </a:t>
            </a:r>
            <a:r>
              <a:rPr lang="cs-CZ" b="1" dirty="0" err="1" smtClean="0">
                <a:solidFill>
                  <a:schemeClr val="bg1"/>
                </a:solidFill>
              </a:rPr>
              <a:t>into</a:t>
            </a:r>
            <a:r>
              <a:rPr lang="cs-CZ" b="1" dirty="0" smtClean="0">
                <a:solidFill>
                  <a:schemeClr val="bg1"/>
                </a:solidFill>
              </a:rPr>
              <a:t> </a:t>
            </a:r>
            <a:r>
              <a:rPr lang="cs-CZ" b="1" dirty="0" err="1" smtClean="0">
                <a:solidFill>
                  <a:schemeClr val="bg1"/>
                </a:solidFill>
              </a:rPr>
              <a:t>the</a:t>
            </a:r>
            <a:r>
              <a:rPr lang="cs-CZ" b="1" dirty="0" smtClean="0">
                <a:solidFill>
                  <a:schemeClr val="bg1"/>
                </a:solidFill>
              </a:rPr>
              <a:t> past </a:t>
            </a:r>
            <a:r>
              <a:rPr lang="cs-CZ" b="1" dirty="0" err="1" smtClean="0">
                <a:solidFill>
                  <a:schemeClr val="bg1"/>
                </a:solidFill>
              </a:rPr>
              <a:t>simple</a:t>
            </a:r>
            <a:r>
              <a:rPr lang="cs-CZ" b="1" dirty="0" smtClean="0">
                <a:solidFill>
                  <a:schemeClr val="bg1"/>
                </a:solidFill>
              </a:rPr>
              <a:t>.</a:t>
            </a:r>
            <a:endParaRPr lang="cs-CZ" b="1" dirty="0">
              <a:solidFill>
                <a:schemeClr val="bg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700808"/>
            <a:ext cx="8229600" cy="4525963"/>
          </a:xfrm>
        </p:spPr>
        <p:txBody>
          <a:bodyPr/>
          <a:lstStyle/>
          <a:p>
            <a:endParaRPr lang="cs-CZ" dirty="0"/>
          </a:p>
        </p:txBody>
      </p:sp>
      <p:pic>
        <p:nvPicPr>
          <p:cNvPr id="1026" name="Picture 2" descr="C:\Users\08FQ\AppData\Local\Microsoft\Windows\Temporary Internet Files\Content.IE5\K0O7W0UI\MC900359005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2276872"/>
            <a:ext cx="4988125" cy="39597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85849275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116632"/>
            <a:ext cx="8229600" cy="936104"/>
          </a:xfrm>
        </p:spPr>
        <p:txBody>
          <a:bodyPr>
            <a:normAutofit fontScale="90000"/>
          </a:bodyPr>
          <a:lstStyle/>
          <a:p>
            <a:r>
              <a:rPr lang="cs-CZ" sz="6000" b="1" dirty="0" smtClean="0">
                <a:solidFill>
                  <a:srgbClr val="3333FF"/>
                </a:solidFill>
              </a:rPr>
              <a:t>Minulý čas prostý</a:t>
            </a:r>
            <a:endParaRPr lang="cs-CZ" sz="6000" b="1" dirty="0">
              <a:solidFill>
                <a:srgbClr val="3333FF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39552" y="908720"/>
            <a:ext cx="8229600" cy="5544616"/>
          </a:xfrm>
        </p:spPr>
        <p:txBody>
          <a:bodyPr>
            <a:noAutofit/>
          </a:bodyPr>
          <a:lstStyle/>
          <a:p>
            <a:pPr>
              <a:buFont typeface="Wingdings" pitchFamily="2" charset="2"/>
              <a:buChar char="§"/>
            </a:pPr>
            <a:r>
              <a:rPr lang="cs-CZ" b="1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1 Minulý týden byl Tony nemocný.</a:t>
            </a:r>
          </a:p>
          <a:p>
            <a:pPr>
              <a:buFont typeface="Wingdings" pitchFamily="2" charset="2"/>
              <a:buChar char="§"/>
            </a:pPr>
            <a:r>
              <a:rPr lang="cs-CZ" b="1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2 Minulý měsíc jsme byli na dovolené v Británii.</a:t>
            </a:r>
          </a:p>
          <a:p>
            <a:pPr>
              <a:buFont typeface="Wingdings" pitchFamily="2" charset="2"/>
              <a:buChar char="§"/>
            </a:pPr>
            <a:r>
              <a:rPr lang="cs-CZ" b="1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3 Bál jsi se testu z matematiky?</a:t>
            </a:r>
          </a:p>
          <a:p>
            <a:pPr>
              <a:buFont typeface="Wingdings" pitchFamily="2" charset="2"/>
              <a:buChar char="§"/>
            </a:pPr>
            <a:r>
              <a:rPr lang="cs-CZ" b="1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4 Kdy jsi se narodil?</a:t>
            </a:r>
          </a:p>
          <a:p>
            <a:pPr>
              <a:buFont typeface="Wingdings" pitchFamily="2" charset="2"/>
              <a:buChar char="§"/>
            </a:pPr>
            <a:r>
              <a:rPr lang="cs-CZ" b="1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5 Nebyla maminka včera rozzlobená?</a:t>
            </a:r>
          </a:p>
          <a:p>
            <a:pPr>
              <a:buFont typeface="Wingdings" pitchFamily="2" charset="2"/>
              <a:buChar char="§"/>
            </a:pPr>
            <a:r>
              <a:rPr lang="cs-CZ" b="1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6 Co se stalo minulou hodinu s Jamesem?</a:t>
            </a:r>
          </a:p>
          <a:p>
            <a:pPr>
              <a:buFont typeface="Wingdings" pitchFamily="2" charset="2"/>
              <a:buChar char="§"/>
            </a:pPr>
            <a:r>
              <a:rPr lang="cs-CZ" b="1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7 Včera bylo krásné počasí.</a:t>
            </a:r>
          </a:p>
          <a:p>
            <a:pPr>
              <a:buFont typeface="Wingdings" pitchFamily="2" charset="2"/>
              <a:buChar char="§"/>
            </a:pPr>
            <a:r>
              <a:rPr lang="cs-CZ" b="1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8 </a:t>
            </a:r>
            <a:r>
              <a:rPr lang="cs-CZ" b="1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Minulé odpoledne </a:t>
            </a:r>
            <a:r>
              <a:rPr lang="cs-CZ" b="1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jsem byl velmi unavený.</a:t>
            </a:r>
          </a:p>
          <a:p>
            <a:pPr>
              <a:buFont typeface="Wingdings" pitchFamily="2" charset="2"/>
              <a:buChar char="§"/>
            </a:pPr>
            <a:endParaRPr lang="cs-CZ" dirty="0" smtClean="0">
              <a:solidFill>
                <a:schemeClr val="bg1">
                  <a:lumMod val="95000"/>
                  <a:lumOff val="5000"/>
                </a:schemeClr>
              </a:solidFill>
            </a:endParaRPr>
          </a:p>
          <a:p>
            <a:pPr>
              <a:buFont typeface="Wingdings" pitchFamily="2" charset="2"/>
              <a:buChar char="§"/>
            </a:pPr>
            <a:endParaRPr lang="cs-CZ" dirty="0">
              <a:solidFill>
                <a:schemeClr val="bg1">
                  <a:lumMod val="95000"/>
                  <a:lumOff val="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2971254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116632"/>
            <a:ext cx="8229600" cy="1008112"/>
          </a:xfrm>
        </p:spPr>
        <p:txBody>
          <a:bodyPr>
            <a:normAutofit/>
          </a:bodyPr>
          <a:lstStyle/>
          <a:p>
            <a:r>
              <a:rPr lang="cs-CZ" sz="6000" b="1" dirty="0" smtClean="0"/>
              <a:t> </a:t>
            </a:r>
            <a:r>
              <a:rPr lang="cs-CZ" sz="6000" b="1" dirty="0" smtClean="0">
                <a:solidFill>
                  <a:srgbClr val="3333FF"/>
                </a:solidFill>
              </a:rPr>
              <a:t>Past </a:t>
            </a:r>
            <a:r>
              <a:rPr lang="cs-CZ" sz="6000" b="1" dirty="0" err="1" smtClean="0">
                <a:solidFill>
                  <a:srgbClr val="3333FF"/>
                </a:solidFill>
              </a:rPr>
              <a:t>simle</a:t>
            </a:r>
            <a:endParaRPr lang="cs-CZ" sz="6000" b="1" dirty="0">
              <a:solidFill>
                <a:srgbClr val="3333FF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7504" y="1196752"/>
            <a:ext cx="8856984" cy="5184576"/>
          </a:xfrm>
        </p:spPr>
        <p:txBody>
          <a:bodyPr>
            <a:noAutofit/>
          </a:bodyPr>
          <a:lstStyle/>
          <a:p>
            <a:pPr>
              <a:buFont typeface="Wingdings" pitchFamily="2" charset="2"/>
              <a:buChar char="§"/>
            </a:pPr>
            <a:r>
              <a:rPr lang="cs-CZ" b="1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1 Tony </a:t>
            </a:r>
            <a:r>
              <a:rPr lang="cs-CZ" b="1" dirty="0" err="1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was</a:t>
            </a:r>
            <a:r>
              <a:rPr lang="cs-CZ" b="1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 </a:t>
            </a:r>
            <a:r>
              <a:rPr lang="cs-CZ" b="1" dirty="0" err="1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ill</a:t>
            </a:r>
            <a:r>
              <a:rPr lang="cs-CZ" b="1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 last </a:t>
            </a:r>
            <a:r>
              <a:rPr lang="cs-CZ" b="1" dirty="0" err="1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week</a:t>
            </a:r>
            <a:r>
              <a:rPr lang="cs-CZ" b="1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.</a:t>
            </a:r>
          </a:p>
          <a:p>
            <a:pPr>
              <a:buFont typeface="Wingdings" pitchFamily="2" charset="2"/>
              <a:buChar char="§"/>
            </a:pPr>
            <a:r>
              <a:rPr lang="cs-CZ" b="1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2 </a:t>
            </a:r>
            <a:r>
              <a:rPr lang="cs-CZ" b="1" dirty="0" err="1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We</a:t>
            </a:r>
            <a:r>
              <a:rPr lang="cs-CZ" b="1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 </a:t>
            </a:r>
            <a:r>
              <a:rPr lang="cs-CZ" b="1" dirty="0" err="1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were</a:t>
            </a:r>
            <a:r>
              <a:rPr lang="cs-CZ" b="1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 on </a:t>
            </a:r>
            <a:r>
              <a:rPr lang="cs-CZ" b="1" dirty="0" err="1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holiday</a:t>
            </a:r>
            <a:r>
              <a:rPr lang="cs-CZ" b="1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 in Great </a:t>
            </a:r>
            <a:r>
              <a:rPr lang="cs-CZ" b="1" dirty="0" err="1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Britain</a:t>
            </a:r>
            <a:r>
              <a:rPr lang="cs-CZ" b="1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 last </a:t>
            </a:r>
            <a:r>
              <a:rPr lang="cs-CZ" b="1" dirty="0" err="1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month</a:t>
            </a:r>
            <a:r>
              <a:rPr lang="cs-CZ" b="1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. </a:t>
            </a:r>
          </a:p>
          <a:p>
            <a:pPr>
              <a:buFont typeface="Wingdings" pitchFamily="2" charset="2"/>
              <a:buChar char="§"/>
            </a:pPr>
            <a:r>
              <a:rPr lang="cs-CZ" b="1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3 </a:t>
            </a:r>
            <a:r>
              <a:rPr lang="cs-CZ" b="1" dirty="0" err="1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Were</a:t>
            </a:r>
            <a:r>
              <a:rPr lang="cs-CZ" b="1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 </a:t>
            </a:r>
            <a:r>
              <a:rPr lang="cs-CZ" b="1" dirty="0" err="1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you</a:t>
            </a:r>
            <a:r>
              <a:rPr lang="cs-CZ" b="1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 </a:t>
            </a:r>
            <a:r>
              <a:rPr lang="cs-CZ" b="1" dirty="0" err="1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afraid</a:t>
            </a:r>
            <a:r>
              <a:rPr lang="cs-CZ" b="1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 </a:t>
            </a:r>
            <a:r>
              <a:rPr lang="cs-CZ" b="1" dirty="0" err="1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of</a:t>
            </a:r>
            <a:r>
              <a:rPr lang="cs-CZ" b="1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 </a:t>
            </a:r>
            <a:r>
              <a:rPr lang="cs-CZ" b="1" dirty="0" err="1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the</a:t>
            </a:r>
            <a:r>
              <a:rPr lang="cs-CZ" b="1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 </a:t>
            </a:r>
            <a:r>
              <a:rPr lang="cs-CZ" b="1" dirty="0" err="1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math</a:t>
            </a:r>
            <a:r>
              <a:rPr lang="cs-CZ" b="1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 test?</a:t>
            </a:r>
          </a:p>
          <a:p>
            <a:pPr>
              <a:buFont typeface="Wingdings" pitchFamily="2" charset="2"/>
              <a:buChar char="§"/>
            </a:pPr>
            <a:r>
              <a:rPr lang="cs-CZ" b="1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4 </a:t>
            </a:r>
            <a:r>
              <a:rPr lang="cs-CZ" b="1" dirty="0" err="1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When</a:t>
            </a:r>
            <a:r>
              <a:rPr lang="cs-CZ" b="1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 </a:t>
            </a:r>
            <a:r>
              <a:rPr lang="cs-CZ" b="1" dirty="0" err="1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were</a:t>
            </a:r>
            <a:r>
              <a:rPr lang="cs-CZ" b="1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 </a:t>
            </a:r>
            <a:r>
              <a:rPr lang="cs-CZ" b="1" dirty="0" err="1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you</a:t>
            </a:r>
            <a:r>
              <a:rPr lang="cs-CZ" b="1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 </a:t>
            </a:r>
            <a:r>
              <a:rPr lang="cs-CZ" b="1" dirty="0" err="1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born</a:t>
            </a:r>
            <a:r>
              <a:rPr lang="cs-CZ" b="1" dirty="0">
                <a:solidFill>
                  <a:schemeClr val="bg1">
                    <a:lumMod val="95000"/>
                    <a:lumOff val="5000"/>
                  </a:schemeClr>
                </a:solidFill>
              </a:rPr>
              <a:t>?</a:t>
            </a:r>
            <a:endParaRPr lang="cs-CZ" b="1" dirty="0" smtClean="0">
              <a:solidFill>
                <a:schemeClr val="bg1">
                  <a:lumMod val="95000"/>
                  <a:lumOff val="5000"/>
                </a:schemeClr>
              </a:solidFill>
            </a:endParaRPr>
          </a:p>
          <a:p>
            <a:pPr>
              <a:buFont typeface="Wingdings" pitchFamily="2" charset="2"/>
              <a:buChar char="§"/>
            </a:pPr>
            <a:r>
              <a:rPr lang="cs-CZ" b="1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5 </a:t>
            </a:r>
            <a:r>
              <a:rPr lang="cs-CZ" b="1" dirty="0" err="1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Wasn´t</a:t>
            </a:r>
            <a:r>
              <a:rPr lang="cs-CZ" b="1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 </a:t>
            </a:r>
            <a:r>
              <a:rPr lang="cs-CZ" b="1" dirty="0" err="1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your</a:t>
            </a:r>
            <a:r>
              <a:rPr lang="cs-CZ" b="1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 </a:t>
            </a:r>
            <a:r>
              <a:rPr lang="cs-CZ" b="1" dirty="0" err="1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mum</a:t>
            </a:r>
            <a:r>
              <a:rPr lang="cs-CZ" b="1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 </a:t>
            </a:r>
            <a:r>
              <a:rPr lang="cs-CZ" b="1" dirty="0" err="1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angry</a:t>
            </a:r>
            <a:r>
              <a:rPr lang="cs-CZ" b="1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 </a:t>
            </a:r>
            <a:r>
              <a:rPr lang="cs-CZ" b="1" dirty="0" err="1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yesterday</a:t>
            </a:r>
            <a:r>
              <a:rPr lang="cs-CZ" b="1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?</a:t>
            </a:r>
          </a:p>
          <a:p>
            <a:pPr>
              <a:buFont typeface="Wingdings" pitchFamily="2" charset="2"/>
              <a:buChar char="§"/>
            </a:pPr>
            <a:r>
              <a:rPr lang="cs-CZ" b="1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6 </a:t>
            </a:r>
            <a:r>
              <a:rPr lang="cs-CZ" b="1" dirty="0" err="1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What</a:t>
            </a:r>
            <a:r>
              <a:rPr lang="cs-CZ" b="1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 </a:t>
            </a:r>
            <a:r>
              <a:rPr lang="cs-CZ" b="1" dirty="0" err="1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was</a:t>
            </a:r>
            <a:r>
              <a:rPr lang="cs-CZ" b="1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 </a:t>
            </a:r>
            <a:r>
              <a:rPr lang="cs-CZ" b="1" dirty="0" err="1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the</a:t>
            </a:r>
            <a:r>
              <a:rPr lang="cs-CZ" b="1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 </a:t>
            </a:r>
            <a:r>
              <a:rPr lang="cs-CZ" b="1" dirty="0" err="1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matter</a:t>
            </a:r>
            <a:r>
              <a:rPr lang="cs-CZ" b="1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 </a:t>
            </a:r>
            <a:r>
              <a:rPr lang="cs-CZ" b="1" dirty="0" err="1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with</a:t>
            </a:r>
            <a:r>
              <a:rPr lang="cs-CZ" b="1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 James last </a:t>
            </a:r>
            <a:r>
              <a:rPr lang="cs-CZ" b="1" dirty="0" err="1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lesson</a:t>
            </a:r>
            <a:r>
              <a:rPr lang="cs-CZ" b="1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?</a:t>
            </a:r>
          </a:p>
          <a:p>
            <a:pPr>
              <a:buFont typeface="Wingdings" pitchFamily="2" charset="2"/>
              <a:buChar char="§"/>
            </a:pPr>
            <a:r>
              <a:rPr lang="cs-CZ" b="1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7 </a:t>
            </a:r>
            <a:r>
              <a:rPr lang="cs-CZ" b="1" dirty="0" err="1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It</a:t>
            </a:r>
            <a:r>
              <a:rPr lang="cs-CZ" b="1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 </a:t>
            </a:r>
            <a:r>
              <a:rPr lang="cs-CZ" b="1" dirty="0" err="1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was</a:t>
            </a:r>
            <a:r>
              <a:rPr lang="cs-CZ" b="1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 nice </a:t>
            </a:r>
            <a:r>
              <a:rPr lang="cs-CZ" b="1" dirty="0" err="1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weather</a:t>
            </a:r>
            <a:r>
              <a:rPr lang="cs-CZ" b="1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 </a:t>
            </a:r>
            <a:r>
              <a:rPr lang="cs-CZ" b="1" dirty="0" err="1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yesterday</a:t>
            </a:r>
            <a:r>
              <a:rPr lang="cs-CZ" b="1" dirty="0">
                <a:solidFill>
                  <a:schemeClr val="bg1">
                    <a:lumMod val="95000"/>
                    <a:lumOff val="5000"/>
                  </a:schemeClr>
                </a:solidFill>
              </a:rPr>
              <a:t>.</a:t>
            </a:r>
            <a:endParaRPr lang="cs-CZ" b="1" dirty="0" smtClean="0">
              <a:solidFill>
                <a:schemeClr val="bg1">
                  <a:lumMod val="95000"/>
                  <a:lumOff val="5000"/>
                </a:schemeClr>
              </a:solidFill>
            </a:endParaRPr>
          </a:p>
          <a:p>
            <a:pPr>
              <a:buFont typeface="Wingdings" pitchFamily="2" charset="2"/>
              <a:buChar char="§"/>
            </a:pPr>
            <a:r>
              <a:rPr lang="cs-CZ" b="1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8 I </a:t>
            </a:r>
            <a:r>
              <a:rPr lang="cs-CZ" b="1" dirty="0" err="1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was</a:t>
            </a:r>
            <a:r>
              <a:rPr lang="cs-CZ" b="1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 very </a:t>
            </a:r>
            <a:r>
              <a:rPr lang="cs-CZ" b="1" dirty="0" err="1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tired</a:t>
            </a:r>
            <a:r>
              <a:rPr lang="cs-CZ" b="1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 last </a:t>
            </a:r>
            <a:r>
              <a:rPr lang="cs-CZ" b="1" dirty="0" err="1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afternoon</a:t>
            </a:r>
            <a:r>
              <a:rPr lang="cs-CZ" b="1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144888768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3568" y="836712"/>
            <a:ext cx="2736304" cy="1143000"/>
          </a:xfrm>
        </p:spPr>
        <p:txBody>
          <a:bodyPr/>
          <a:lstStyle/>
          <a:p>
            <a:r>
              <a:rPr lang="cs-CZ" dirty="0" smtClean="0">
                <a:solidFill>
                  <a:schemeClr val="tx1">
                    <a:lumMod val="65000"/>
                    <a:lumOff val="35000"/>
                  </a:schemeClr>
                </a:solidFill>
              </a:rPr>
              <a:t>Citace</a:t>
            </a:r>
            <a:r>
              <a:rPr lang="cs-CZ" dirty="0" smtClean="0"/>
              <a:t>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2492896"/>
            <a:ext cx="8229600" cy="2088232"/>
          </a:xfrm>
        </p:spPr>
        <p:txBody>
          <a:bodyPr>
            <a:normAutofit lnSpcReduction="10000"/>
          </a:bodyPr>
          <a:lstStyle/>
          <a:p>
            <a:r>
              <a:rPr lang="cs-CZ" dirty="0" smtClean="0"/>
              <a:t>Celý materiál byl vytvořen autorem dne 16.1.2012.</a:t>
            </a:r>
          </a:p>
          <a:p>
            <a:r>
              <a:rPr lang="cs-CZ" dirty="0"/>
              <a:t>Obrázek byl použit z otevřené galérie Office.microsoft.com </a:t>
            </a:r>
            <a:r>
              <a:rPr lang="cs-CZ"/>
              <a:t>dne </a:t>
            </a:r>
            <a:r>
              <a:rPr lang="cs-CZ" smtClean="0"/>
              <a:t>16.1.2012</a:t>
            </a:r>
            <a:r>
              <a:rPr lang="cs-CZ" dirty="0"/>
              <a:t>.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07731489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Austin">
      <a:dk1>
        <a:sysClr val="windowText" lastClr="000000"/>
      </a:dk1>
      <a:lt1>
        <a:sysClr val="window" lastClr="FFFFFF"/>
      </a:lt1>
      <a:dk2>
        <a:srgbClr val="3E3D2D"/>
      </a:dk2>
      <a:lt2>
        <a:srgbClr val="CAF278"/>
      </a:lt2>
      <a:accent1>
        <a:srgbClr val="94C600"/>
      </a:accent1>
      <a:accent2>
        <a:srgbClr val="71685A"/>
      </a:accent2>
      <a:accent3>
        <a:srgbClr val="FF6700"/>
      </a:accent3>
      <a:accent4>
        <a:srgbClr val="909465"/>
      </a:accent4>
      <a:accent5>
        <a:srgbClr val="956B43"/>
      </a:accent5>
      <a:accent6>
        <a:srgbClr val="FEA022"/>
      </a:accent6>
      <a:hlink>
        <a:srgbClr val="E68200"/>
      </a:hlink>
      <a:folHlink>
        <a:srgbClr val="FFA94A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248</TotalTime>
  <Words>258</Words>
  <Application>Microsoft Office PowerPoint</Application>
  <PresentationFormat>Předvádění na obrazovce (4:3)</PresentationFormat>
  <Paragraphs>47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Motiv systému Office</vt:lpstr>
      <vt:lpstr>Prezentace aplikace PowerPoint</vt:lpstr>
      <vt:lpstr>Anotace</vt:lpstr>
      <vt:lpstr>Order of the words-past tense</vt:lpstr>
      <vt:lpstr>Translate the sentences. Put the verbs  be into the past simple.</vt:lpstr>
      <vt:lpstr>Minulý čas prostý</vt:lpstr>
      <vt:lpstr> Past simle</vt:lpstr>
      <vt:lpstr>Citace: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08FQ</dc:creator>
  <cp:lastModifiedBy>08FQ</cp:lastModifiedBy>
  <cp:revision>62</cp:revision>
  <dcterms:created xsi:type="dcterms:W3CDTF">2011-09-10T16:31:29Z</dcterms:created>
  <dcterms:modified xsi:type="dcterms:W3CDTF">2012-06-11T19:56:42Z</dcterms:modified>
</cp:coreProperties>
</file>