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VY_32_INOVACE_05_ Jednotky délky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délky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VY_32_INOVACE_05_ Jednotky délky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Jednotky délky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3E5BC-CE53-4945-8A96-6B24E12A19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67C8DC-343B-4C63-B0AD-7D7703034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116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doplňují.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7C8DC-343B-4C63-B0AD-7D770303467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981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chodí k tabuli a převádějí, zapisují fixem, do poslední tabulky doplní jednotky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7C8DC-343B-4C63-B0AD-7D770303467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20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vypočítají a doplní.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7C8DC-343B-4C63-B0AD-7D770303467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0279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znaménka a </a:t>
            </a:r>
            <a:r>
              <a:rPr lang="cs-CZ" smtClean="0"/>
              <a:t>odůvodňují</a:t>
            </a:r>
            <a:r>
              <a:rPr lang="cs-CZ" baseline="0" smtClean="0"/>
              <a:t> proč.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7C8DC-343B-4C63-B0AD-7D770303467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1320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 vytvářejí dvojice.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7C8DC-343B-4C63-B0AD-7D770303467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1993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7C8DC-343B-4C63-B0AD-7D770303467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199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69798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 smtClean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 smtClean="0"/>
          </a:p>
          <a:p>
            <a:r>
              <a:rPr lang="cs-CZ" sz="2400" dirty="0" smtClean="0"/>
              <a:t>Je vhodný </a:t>
            </a:r>
            <a:r>
              <a:rPr lang="cs-CZ" sz="2400" dirty="0" smtClean="0"/>
              <a:t>pro </a:t>
            </a:r>
            <a:r>
              <a:rPr lang="cs-CZ" sz="2400" dirty="0" smtClean="0"/>
              <a:t>společnou práci s učitelem </a:t>
            </a:r>
            <a:r>
              <a:rPr lang="cs-CZ" sz="2400" dirty="0" smtClean="0"/>
              <a:t>i </a:t>
            </a:r>
            <a:r>
              <a:rPr lang="cs-CZ" sz="2400" dirty="0" smtClean="0"/>
              <a:t>pro </a:t>
            </a:r>
            <a:r>
              <a:rPr lang="cs-CZ" sz="2400" dirty="0" smtClean="0"/>
              <a:t>samostatnou práci v tištěné </a:t>
            </a:r>
            <a:r>
              <a:rPr lang="cs-CZ" sz="2400" dirty="0" smtClean="0"/>
              <a:t>podobě.</a:t>
            </a:r>
            <a:endParaRPr lang="cs-CZ" sz="2400" dirty="0"/>
          </a:p>
          <a:p>
            <a:r>
              <a:rPr lang="cs-CZ" sz="2400" dirty="0"/>
              <a:t>Pomůcky: </a:t>
            </a:r>
            <a:r>
              <a:rPr lang="cs-CZ" sz="2400" dirty="0" smtClean="0"/>
              <a:t>i</a:t>
            </a:r>
            <a:r>
              <a:rPr lang="cs-CZ" sz="2400" dirty="0" smtClean="0"/>
              <a:t>nteraktivní </a:t>
            </a:r>
            <a:r>
              <a:rPr lang="cs-CZ" sz="2400" dirty="0" smtClean="0"/>
              <a:t>pero,  </a:t>
            </a:r>
            <a:r>
              <a:rPr lang="cs-CZ" sz="2400" dirty="0"/>
              <a:t>fixy</a:t>
            </a:r>
          </a:p>
          <a:p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r>
              <a:rPr lang="cs-CZ" sz="2400" dirty="0"/>
              <a:t>Metodické pokyny</a:t>
            </a:r>
            <a:r>
              <a:rPr lang="cs-CZ" sz="2400" dirty="0" smtClean="0"/>
              <a:t>: </a:t>
            </a:r>
            <a:r>
              <a:rPr lang="cs-CZ" sz="2400" dirty="0" smtClean="0"/>
              <a:t>Převáděj </a:t>
            </a:r>
            <a:r>
              <a:rPr lang="cs-CZ" sz="2400" dirty="0" smtClean="0"/>
              <a:t>jednotky délky, porovnej, vytvoř </a:t>
            </a:r>
            <a:r>
              <a:rPr lang="cs-CZ" sz="2400" dirty="0" smtClean="0"/>
              <a:t>dvojice. 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  <a:ln w="38100"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Jednotky délky, přehled délkových jednotek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 m	                            dm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cm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mm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 dm                          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  mm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 cm                          mm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 km                          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10 dm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100 cm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1 000 mm</a:t>
            </a:r>
          </a:p>
          <a:p>
            <a:r>
              <a:rPr lang="cs-CZ" dirty="0" smtClean="0"/>
              <a:t>10 cm</a:t>
            </a:r>
          </a:p>
          <a:p>
            <a:r>
              <a:rPr lang="cs-CZ" dirty="0" smtClean="0"/>
              <a:t>100 mm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10 mm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1 000 m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32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Procvičuj převádění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985502"/>
              </p:ext>
            </p:extLst>
          </p:nvPr>
        </p:nvGraphicFramePr>
        <p:xfrm>
          <a:off x="971600" y="1844824"/>
          <a:ext cx="7056786" cy="347077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76131"/>
                <a:gridCol w="1176131"/>
                <a:gridCol w="1176131"/>
                <a:gridCol w="1176131"/>
                <a:gridCol w="1176131"/>
                <a:gridCol w="1176131"/>
              </a:tblGrid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500 cm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 cm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4 000 mm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dm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7 000 cm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dm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3dm7cm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370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3600 dm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 dm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9m3dm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baseline="0" dirty="0" smtClean="0"/>
                        <a:t> 000 mm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 cm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dm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7m2dm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720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baseline="0" dirty="0" smtClean="0"/>
                        <a:t> 3</a:t>
                      </a:r>
                      <a:r>
                        <a:rPr lang="cs-CZ" dirty="0" smtClean="0"/>
                        <a:t>00 cm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250 mm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5m12cm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980 dm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7 000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3847">
                <a:tc>
                  <a:txBody>
                    <a:bodyPr/>
                    <a:lstStyle/>
                    <a:p>
                      <a:r>
                        <a:rPr lang="cs-CZ" dirty="0" smtClean="0"/>
                        <a:t>8100cm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560 dm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2cm3mm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160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2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Jednotky délky a zlomky</a:t>
            </a:r>
            <a:endParaRPr lang="cs-CZ" sz="28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se zakulaceným příčným rohem 3"/>
              <p:cNvSpPr/>
              <p:nvPr/>
            </p:nvSpPr>
            <p:spPr>
              <a:xfrm>
                <a:off x="535507" y="1880173"/>
                <a:ext cx="1728192" cy="914400"/>
              </a:xfrm>
              <a:prstGeom prst="round2Diag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m =        cm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Obdélník se zakulaceným příčným rohem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07" y="1880173"/>
                <a:ext cx="1728192" cy="914400"/>
              </a:xfrm>
              <a:prstGeom prst="round2Diag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se zakulaceným příčným rohem 4"/>
              <p:cNvSpPr/>
              <p:nvPr/>
            </p:nvSpPr>
            <p:spPr>
              <a:xfrm>
                <a:off x="3554025" y="3118552"/>
                <a:ext cx="1728192" cy="914400"/>
              </a:xfrm>
              <a:prstGeom prst="round2Diag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m=          cm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Obdélník se zakulaceným příčným rohem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4025" y="3118552"/>
                <a:ext cx="1728192" cy="914400"/>
              </a:xfrm>
              <a:prstGeom prst="round2Diag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se zakulaceným příčným rohem 5"/>
              <p:cNvSpPr/>
              <p:nvPr/>
            </p:nvSpPr>
            <p:spPr>
              <a:xfrm>
                <a:off x="535507" y="3125479"/>
                <a:ext cx="1728192" cy="914400"/>
              </a:xfrm>
              <a:prstGeom prst="round2Diag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m=        cm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Obdélník se zakulaceným příčným rohem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07" y="3125479"/>
                <a:ext cx="1728192" cy="914400"/>
              </a:xfrm>
              <a:prstGeom prst="round2Diag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se zakulaceným příčným rohem 6"/>
              <p:cNvSpPr/>
              <p:nvPr/>
            </p:nvSpPr>
            <p:spPr>
              <a:xfrm>
                <a:off x="3554025" y="1880173"/>
                <a:ext cx="1728192" cy="914400"/>
              </a:xfrm>
              <a:prstGeom prst="round2Diag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cm=      mm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Obdélník se zakulaceným příčným rohem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4025" y="1880173"/>
                <a:ext cx="1728192" cy="914400"/>
              </a:xfrm>
              <a:prstGeom prst="round2Diag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se zakulaceným příčným rohem 7"/>
              <p:cNvSpPr/>
              <p:nvPr/>
            </p:nvSpPr>
            <p:spPr>
              <a:xfrm>
                <a:off x="6627294" y="1880173"/>
                <a:ext cx="1728192" cy="914400"/>
              </a:xfrm>
              <a:prstGeom prst="round2Diag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km=       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8" name="Obdélník se zakulaceným příčným rohem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7294" y="1880173"/>
                <a:ext cx="1728192" cy="914400"/>
              </a:xfrm>
              <a:prstGeom prst="round2Diag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se zakulaceným příčným rohem 8"/>
              <p:cNvSpPr/>
              <p:nvPr/>
            </p:nvSpPr>
            <p:spPr>
              <a:xfrm>
                <a:off x="6627294" y="5589240"/>
                <a:ext cx="1728192" cy="914400"/>
              </a:xfrm>
              <a:prstGeom prst="round2Diag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dm=        mm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Obdélník se zakulaceným příčným rohem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7294" y="5589240"/>
                <a:ext cx="1728192" cy="914400"/>
              </a:xfrm>
              <a:prstGeom prst="round2DiagRect">
                <a:avLst/>
              </a:prstGeom>
              <a:blipFill rotWithShape="1">
                <a:blip r:embed="rId8"/>
                <a:stretch>
                  <a:fillRect r="-3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se zakulaceným příčným rohem 9"/>
              <p:cNvSpPr/>
              <p:nvPr/>
            </p:nvSpPr>
            <p:spPr>
              <a:xfrm>
                <a:off x="535507" y="5589240"/>
                <a:ext cx="1728192" cy="914400"/>
              </a:xfrm>
              <a:prstGeom prst="round2Diag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dm=       cm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Obdélník se zakulaceným příčným rohem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07" y="5589240"/>
                <a:ext cx="1728192" cy="914400"/>
              </a:xfrm>
              <a:prstGeom prst="round2Diag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se zakulaceným příčným rohem 10"/>
              <p:cNvSpPr/>
              <p:nvPr/>
            </p:nvSpPr>
            <p:spPr>
              <a:xfrm>
                <a:off x="535507" y="4380950"/>
                <a:ext cx="1728192" cy="914400"/>
              </a:xfrm>
              <a:prstGeom prst="round2Diag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km=      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Obdélník se zakulaceným příčným rohem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07" y="4380950"/>
                <a:ext cx="1728192" cy="914400"/>
              </a:xfrm>
              <a:prstGeom prst="round2Diag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se zakulaceným příčným rohem 11"/>
              <p:cNvSpPr/>
              <p:nvPr/>
            </p:nvSpPr>
            <p:spPr>
              <a:xfrm>
                <a:off x="6627294" y="4362369"/>
                <a:ext cx="1728192" cy="914400"/>
              </a:xfrm>
              <a:prstGeom prst="round2Diag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m=         dm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" name="Obdélník se zakulaceným příčným rohem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7294" y="4362369"/>
                <a:ext cx="1728192" cy="914400"/>
              </a:xfrm>
              <a:prstGeom prst="round2Diag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se zakulaceným příčným rohem 12"/>
              <p:cNvSpPr/>
              <p:nvPr/>
            </p:nvSpPr>
            <p:spPr>
              <a:xfrm>
                <a:off x="6627294" y="3106332"/>
                <a:ext cx="1728192" cy="914400"/>
              </a:xfrm>
              <a:prstGeom prst="round2Diag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000" b="1" i="0" smtClean="0">
                        <a:solidFill>
                          <a:schemeClr val="tx1"/>
                        </a:solidFill>
                        <a:latin typeface="Cambria Math"/>
                      </a:rPr>
                      <m:t>𝐤</m:t>
                    </m:r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m =    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3" name="Obdélník se zakulaceným příčným rohem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7294" y="3106332"/>
                <a:ext cx="1728192" cy="914400"/>
              </a:xfrm>
              <a:prstGeom prst="round2Diag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se zakulaceným příčným rohem 13"/>
              <p:cNvSpPr/>
              <p:nvPr/>
            </p:nvSpPr>
            <p:spPr>
              <a:xfrm>
                <a:off x="3554025" y="4380950"/>
                <a:ext cx="1728192" cy="914400"/>
              </a:xfrm>
              <a:prstGeom prst="round2Diag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m=          dm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4" name="Obdélník se zakulaceným příčným rohem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4025" y="4380950"/>
                <a:ext cx="1728192" cy="914400"/>
              </a:xfrm>
              <a:prstGeom prst="round2Diag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se zakulaceným příčným rohem 14"/>
              <p:cNvSpPr/>
              <p:nvPr/>
            </p:nvSpPr>
            <p:spPr>
              <a:xfrm>
                <a:off x="3554025" y="5589240"/>
                <a:ext cx="1728192" cy="914400"/>
              </a:xfrm>
              <a:prstGeom prst="round2Diag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cm=   mm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5" name="Obdélník se zakulaceným příčným rohem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4025" y="5589240"/>
                <a:ext cx="1728192" cy="914400"/>
              </a:xfrm>
              <a:prstGeom prst="round2Diag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811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3"/>
          </a:solidFill>
          <a:ln w="38100">
            <a:solidFill>
              <a:schemeClr val="accent3">
                <a:lumMod val="50000"/>
              </a:schemeClr>
            </a:solidFill>
          </a:ln>
          <a:effectLst>
            <a:softEdge rad="31750"/>
          </a:effectLst>
        </p:spPr>
        <p:txBody>
          <a:bodyPr>
            <a:normAutofit/>
          </a:bodyPr>
          <a:lstStyle/>
          <a:p>
            <a:r>
              <a:rPr lang="cs-CZ" sz="2800" b="1" u="sng" dirty="0" smtClean="0"/>
              <a:t>Porovnej</a:t>
            </a:r>
            <a:endParaRPr lang="cs-CZ" sz="28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602177"/>
              </p:ext>
            </p:extLst>
          </p:nvPr>
        </p:nvGraphicFramePr>
        <p:xfrm>
          <a:off x="1043608" y="1628800"/>
          <a:ext cx="6840759" cy="411879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280253"/>
                <a:gridCol w="2280253"/>
                <a:gridCol w="2280253"/>
              </a:tblGrid>
              <a:tr h="4068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  &lt;         &gt;    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5 dm   20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 cm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6 dm 3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63O cm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850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m 50mm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750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 cm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721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7 210 mm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48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450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m 5 dm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1m 34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134 mm</a:t>
                      </a:r>
                      <a:endParaRPr lang="cs-CZ" dirty="0"/>
                    </a:p>
                  </a:txBody>
                  <a:tcPr/>
                </a:tc>
              </a:tr>
              <a:tr h="406844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r>
                        <a:rPr lang="cs-CZ" baseline="0" dirty="0" smtClean="0"/>
                        <a:t> km 67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567 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2148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Utvoř dvojice</a:t>
            </a:r>
            <a:endParaRPr lang="cs-CZ" sz="28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58028" y="1495636"/>
            <a:ext cx="1584176" cy="792088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063547" y="1642623"/>
            <a:ext cx="1584176" cy="792088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 dm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54874" y="2588510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633165" y="3117807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320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26909" y="1556792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524328" y="3661792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4 000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217341" y="5490592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8 520 dm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724751" y="4709267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600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855635" y="4118992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852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42204" y="5576633"/>
            <a:ext cx="1665700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3 020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8314" y="4118992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 dm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292080" y="3416602"/>
            <a:ext cx="1584176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4 000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282439" y="1723791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852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093030" y="4280241"/>
            <a:ext cx="1665700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6 000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524328" y="5166467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4 000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56152" y="3045710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302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68314" y="5245402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372200" y="2626060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km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475656" y="2287724"/>
            <a:ext cx="1656184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 m 52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120172" y="5910420"/>
            <a:ext cx="1512168" cy="914400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400 dm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38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Utvoř dvojice - řešení</a:t>
            </a:r>
            <a:endParaRPr lang="cs-CZ" sz="28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58028" y="1495636"/>
            <a:ext cx="1584176" cy="792088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633165" y="1617948"/>
            <a:ext cx="1584176" cy="792088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 dm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54874" y="2588510"/>
            <a:ext cx="1512168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633165" y="3117807"/>
            <a:ext cx="151216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320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26909" y="1556792"/>
            <a:ext cx="1512168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524328" y="3661792"/>
            <a:ext cx="1512168" cy="914400"/>
          </a:xfrm>
          <a:prstGeom prst="ellipse">
            <a:avLst/>
          </a:prstGeom>
          <a:solidFill>
            <a:srgbClr val="C0000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4 000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217341" y="5490592"/>
            <a:ext cx="1512168" cy="914400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8 520 dm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724751" y="4709267"/>
            <a:ext cx="1512168" cy="914400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600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855635" y="4118992"/>
            <a:ext cx="1512168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852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42204" y="5576633"/>
            <a:ext cx="1665700" cy="914400"/>
          </a:xfrm>
          <a:prstGeom prst="ellipse">
            <a:avLst/>
          </a:prstGeom>
          <a:solidFill>
            <a:schemeClr val="accent6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3 020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8314" y="4118992"/>
            <a:ext cx="151216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32 dm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292080" y="3416602"/>
            <a:ext cx="1584176" cy="914400"/>
          </a:xfrm>
          <a:prstGeom prst="ellipse">
            <a:avLst/>
          </a:prstGeom>
          <a:solidFill>
            <a:srgbClr val="0070C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4 000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282439" y="1723791"/>
            <a:ext cx="1512168" cy="914400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852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042204" y="4141230"/>
            <a:ext cx="1665700" cy="9144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6 000 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524328" y="5166467"/>
            <a:ext cx="1512168" cy="914400"/>
          </a:xfrm>
          <a:prstGeom prst="ellipse">
            <a:avLst/>
          </a:prstGeom>
          <a:solidFill>
            <a:srgbClr val="00B05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4 000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56152" y="3045710"/>
            <a:ext cx="1512168" cy="914400"/>
          </a:xfrm>
          <a:prstGeom prst="ellipse">
            <a:avLst/>
          </a:prstGeom>
          <a:solidFill>
            <a:schemeClr val="accent6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302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68314" y="5245402"/>
            <a:ext cx="1512168" cy="914400"/>
          </a:xfrm>
          <a:prstGeom prst="ellipse">
            <a:avLst/>
          </a:prstGeom>
          <a:solidFill>
            <a:srgbClr val="0070C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372200" y="2626060"/>
            <a:ext cx="1512168" cy="914400"/>
          </a:xfrm>
          <a:prstGeom prst="ellipse">
            <a:avLst/>
          </a:prstGeom>
          <a:solidFill>
            <a:srgbClr val="C00000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 km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475656" y="2287724"/>
            <a:ext cx="1656184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 m 52 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120172" y="5910420"/>
            <a:ext cx="1512168" cy="914400"/>
          </a:xfrm>
          <a:prstGeom prst="ellipse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400 dm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66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480</Words>
  <Application>Microsoft Office PowerPoint</Application>
  <PresentationFormat>Předvádění na obrazovce (4:3)</PresentationFormat>
  <Paragraphs>164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Jednotky délky, přehled délkových jednotek</vt:lpstr>
      <vt:lpstr>Procvičuj převádění</vt:lpstr>
      <vt:lpstr>Jednotky délky a zlomky</vt:lpstr>
      <vt:lpstr>Porovnej</vt:lpstr>
      <vt:lpstr> Utvoř dvojice</vt:lpstr>
      <vt:lpstr> Utvoř dvojice -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30</cp:revision>
  <dcterms:created xsi:type="dcterms:W3CDTF">2011-08-21T15:31:45Z</dcterms:created>
  <dcterms:modified xsi:type="dcterms:W3CDTF">2012-03-12T09:08:57Z</dcterms:modified>
</cp:coreProperties>
</file>