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28" r:id="rId1"/>
  </p:sldMasterIdLst>
  <p:notesMasterIdLst>
    <p:notesMasterId r:id="rId11"/>
  </p:notesMasterIdLst>
  <p:sldIdLst>
    <p:sldId id="256" r:id="rId2"/>
    <p:sldId id="257" r:id="rId3"/>
    <p:sldId id="264" r:id="rId4"/>
    <p:sldId id="261" r:id="rId5"/>
    <p:sldId id="258" r:id="rId6"/>
    <p:sldId id="259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242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60"/>
  </p:normalViewPr>
  <p:slideViewPr>
    <p:cSldViewPr>
      <p:cViewPr>
        <p:scale>
          <a:sx n="80" d="100"/>
          <a:sy n="80" d="100"/>
        </p:scale>
        <p:origin x="-1086" y="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278631-5040-4356-B66F-C6EA0A3CFFA7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92DEEB-2D74-4B17-96DF-200B7EFE422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29274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92DEEB-2D74-4B17-96DF-200B7EFE4224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22481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13.2.2013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9" r:id="rId1"/>
    <p:sldLayoutId id="2147484130" r:id="rId2"/>
    <p:sldLayoutId id="2147484131" r:id="rId3"/>
    <p:sldLayoutId id="2147484132" r:id="rId4"/>
    <p:sldLayoutId id="2147484133" r:id="rId5"/>
    <p:sldLayoutId id="2147484134" r:id="rId6"/>
    <p:sldLayoutId id="2147484135" r:id="rId7"/>
    <p:sldLayoutId id="2147484136" r:id="rId8"/>
    <p:sldLayoutId id="2147484137" r:id="rId9"/>
    <p:sldLayoutId id="2147484138" r:id="rId10"/>
    <p:sldLayoutId id="214748413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img.onlineomalovanky.cz/oblak-s-v%C4%9Btrem-v%C3%ADtr-fouk%C3%A1_4a703275a0d1a-p.gif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hyperlink" Target="http://www.office.microsoft.com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hyperlink" Target="http://www.youtube.com/watch?v=Xv-bZOU8CGw" TargetMode="Externa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novinky.cz/zahranicni/evropa/258838-madarsko-vysila-na-dunaj-ledoborec-reka-poprve-po-ctvrtstoleti-zamrzla.html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4901951"/>
              </p:ext>
            </p:extLst>
          </p:nvPr>
        </p:nvGraphicFramePr>
        <p:xfrm>
          <a:off x="323528" y="1412776"/>
          <a:ext cx="8352928" cy="5089336"/>
        </p:xfrm>
        <a:graphic>
          <a:graphicData uri="http://schemas.openxmlformats.org/drawingml/2006/table">
            <a:tbl>
              <a:tblPr firstRow="1" firstCol="1" bandRow="1" bandCol="1">
                <a:tableStyleId>{5940675A-B579-460E-94D1-54222C63F5DA}</a:tableStyleId>
              </a:tblPr>
              <a:tblGrid>
                <a:gridCol w="1648338"/>
                <a:gridCol w="6704590"/>
              </a:tblGrid>
              <a:tr h="0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i="1" kern="1200" dirty="0" smtClean="0">
                          <a:solidFill>
                            <a:schemeClr val="accen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VY_32_INOVACE_021_Lidová</a:t>
                      </a:r>
                      <a:r>
                        <a:rPr lang="cs-CZ" sz="1400" b="1" i="1" kern="1200" baseline="0" dirty="0" smtClean="0">
                          <a:solidFill>
                            <a:schemeClr val="accen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píseň</a:t>
                      </a:r>
                      <a:r>
                        <a:rPr lang="cs-CZ" sz="1400" b="1" i="1" kern="1200" dirty="0" smtClean="0">
                          <a:solidFill>
                            <a:schemeClr val="accen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_HV_CUP</a:t>
                      </a:r>
                      <a:endParaRPr lang="cs-CZ" sz="1400" dirty="0" smtClean="0">
                        <a:solidFill>
                          <a:schemeClr val="accent1"/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</a:txBody>
                  <a:tcPr marL="52322" marR="52322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2322" marR="52322" marT="0" marB="0"/>
                </a:tc>
              </a:tr>
              <a:tr h="379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Název školy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Střední škola, Základní škola a Mateřská škola, Karviná, p. o.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</a:tr>
              <a:tr h="26250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Autor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100" dirty="0" smtClean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ea typeface="Calibri"/>
                          <a:cs typeface="Times New Roman"/>
                        </a:rPr>
                        <a:t>Bc. Cuperová</a:t>
                      </a:r>
                    </a:p>
                  </a:txBody>
                  <a:tcPr marL="68580" marR="68580" marT="0" marB="0"/>
                </a:tc>
              </a:tr>
              <a:tr h="3990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  <a:endParaRPr lang="cs-CZ" sz="1100" dirty="0" smtClean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Anotace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200" b="0" kern="1200" dirty="0" smtClean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0" kern="12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Aktivitou si žáci prohloubí</a:t>
                      </a:r>
                      <a:r>
                        <a:rPr lang="cs-CZ" sz="1200" b="0" kern="1200" baseline="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 informace o původu lidové písně,  naučí se obsah písně s pochopením</a:t>
                      </a:r>
                      <a:endParaRPr lang="cs-CZ" sz="1200" b="0" dirty="0" smtClean="0">
                        <a:effectLst/>
                        <a:latin typeface="Calibri" pitchFamily="34" charset="0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Sada</a:t>
                      </a:r>
                      <a:r>
                        <a:rPr lang="cs-CZ" sz="1100" baseline="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  DUM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Umění</a:t>
                      </a: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a kultura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5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Předmět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Hudební výchova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59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Očekávaný výstup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Zpívat písně v přiměřeném rozsahu k individuálním schopnostem. Naučit se správně hospodařit s dechem při interpretaci písní-frázování</a:t>
                      </a:r>
                      <a:endParaRPr kumimoji="0" lang="cs-CZ" sz="1200" kern="1200" dirty="0" smtClean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253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Klíčová </a:t>
                      </a:r>
                      <a:r>
                        <a:rPr lang="cs-CZ" sz="1100" dirty="0">
                          <a:effectLst/>
                          <a:latin typeface="Calibri" pitchFamily="34" charset="0"/>
                          <a:cs typeface="Calibri" pitchFamily="34" charset="0"/>
                        </a:rPr>
                        <a:t>slova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Lidová píseň, skupina  Čechomor, řeka Dunaj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Druh učebního materiálu</a:t>
                      </a:r>
                      <a:endParaRPr lang="cs-CZ" sz="1100" dirty="0" smtClean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PPT prezentace</a:t>
                      </a:r>
                      <a:endParaRPr lang="cs-CZ" sz="1050" dirty="0" smtClean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344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Druh interaktivity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aktivita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041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Cílová skupina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Žák ZŠ praktické -  8. ročník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20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Stupeň a typ vzdělávání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ZŠ praktická – základní vzdělávání – druhý stupeň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/>
                          <a:cs typeface="Calibri" pitchFamily="34" charset="0"/>
                        </a:rPr>
                        <a:t>Věková skupina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12</a:t>
                      </a:r>
                      <a:r>
                        <a:rPr lang="cs-CZ" sz="1100" baseline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– 15 let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242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Calibri" pitchFamily="34" charset="0"/>
                          <a:cs typeface="Calibri" pitchFamily="34" charset="0"/>
                        </a:rPr>
                        <a:t>Ověřeno</a:t>
                      </a:r>
                      <a:endParaRPr lang="cs-CZ" sz="1100" dirty="0"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: 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5. 2. 2013                           </a:t>
                      </a:r>
                      <a:r>
                        <a:rPr lang="cs-CZ" sz="12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Třída: </a:t>
                      </a:r>
                      <a:r>
                        <a:rPr lang="cs-CZ" sz="12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VIII.E.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475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chemeClr val="bg2">
                            <a:lumMod val="75000"/>
                          </a:schemeClr>
                        </a:solidFill>
                        <a:effectLst/>
                        <a:latin typeface="Calibri" pitchFamily="34" charset="0"/>
                        <a:cs typeface="Calibri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chemeClr val="bg2">
                              <a:lumMod val="90000"/>
                            </a:schemeClr>
                          </a:solidFill>
                          <a:effectLst/>
                          <a:latin typeface="Calibri" pitchFamily="34" charset="0"/>
                          <a:cs typeface="Calibri" pitchFamily="34" charset="0"/>
                        </a:rPr>
                        <a:t>Zdroj</a:t>
                      </a:r>
                      <a:endParaRPr lang="cs-CZ" sz="1100" dirty="0">
                        <a:solidFill>
                          <a:schemeClr val="bg2">
                            <a:lumMod val="90000"/>
                          </a:schemeClr>
                        </a:solidFill>
                        <a:effectLst/>
                        <a:latin typeface="Calibri" pitchFamily="34" charset="0"/>
                        <a:ea typeface="Calibri"/>
                        <a:cs typeface="Calibri" pitchFamily="34" charset="0"/>
                      </a:endParaRPr>
                    </a:p>
                  </a:txBody>
                  <a:tcPr marL="52322" marR="52322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45720" indent="0">
                        <a:buNone/>
                      </a:pPr>
                      <a:r>
                        <a:rPr lang="cs-CZ" sz="1100" dirty="0" smtClean="0">
                          <a:hlinkClick r:id="rId3"/>
                        </a:rPr>
                        <a:t>http://cs.wikipedia.org/wiki/%C4%8Cechomor</a:t>
                      </a:r>
                    </a:p>
                    <a:p>
                      <a:pPr marL="45720" indent="0">
                        <a:buNone/>
                      </a:pPr>
                      <a:r>
                        <a:rPr lang="cs-CZ" sz="1100" dirty="0" smtClean="0">
                          <a:hlinkClick r:id="rId3"/>
                        </a:rPr>
                        <a:t>http://img.onlineomalovanky.cz/oblak-s-v%C4%9Btrem-v%C3%ADtr-fouk%C3%A1_4a703275a0d1a-p.gif</a:t>
                      </a:r>
                      <a:endParaRPr lang="cs-CZ" sz="800" dirty="0" smtClean="0"/>
                    </a:p>
                    <a:p>
                      <a:pPr marL="45720" indent="0">
                        <a:buNone/>
                      </a:pPr>
                      <a:r>
                        <a:rPr lang="cs-CZ" sz="1100" b="0" i="0" u="sng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www.office.microsoft.com</a:t>
                      </a:r>
                      <a:endParaRPr lang="cs-CZ" sz="1100" dirty="0" smtClean="0"/>
                    </a:p>
                    <a:p>
                      <a:pPr marL="45720" indent="0">
                        <a:buNone/>
                      </a:pPr>
                      <a:endParaRPr lang="cs-CZ" sz="800" dirty="0" smtClean="0"/>
                    </a:p>
                  </a:txBody>
                  <a:tcPr marL="68580" marR="68580" marT="0" marB="0">
                    <a:solidFill>
                      <a:schemeClr val="accent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88640"/>
            <a:ext cx="5261767" cy="864096"/>
          </a:xfrm>
          <a:prstGeom prst="rect">
            <a:avLst/>
          </a:prstGeom>
          <a:noFill/>
          <a:ln w="9525">
            <a:solidFill>
              <a:schemeClr val="bg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4793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772816"/>
            <a:ext cx="8352928" cy="272701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9600" i="1" dirty="0" smtClean="0">
                <a:solidFill>
                  <a:schemeClr val="bg2">
                    <a:lumMod val="50000"/>
                  </a:schemeClr>
                </a:solidFill>
              </a:rPr>
              <a:t>Lidová p</a:t>
            </a:r>
            <a:r>
              <a:rPr lang="cs-CZ" sz="9600" b="1" i="1" dirty="0" smtClean="0">
                <a:solidFill>
                  <a:schemeClr val="bg2">
                    <a:lumMod val="50000"/>
                  </a:schemeClr>
                </a:solidFill>
              </a:rPr>
              <a:t>íseň</a:t>
            </a:r>
            <a:r>
              <a:rPr lang="cs-CZ" sz="9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cs-CZ" sz="9600" b="1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cs-CZ" sz="9600" b="1" i="1" dirty="0" smtClean="0">
                <a:solidFill>
                  <a:srgbClr val="0070C0"/>
                </a:solidFill>
              </a:rPr>
              <a:t>Větříček</a:t>
            </a:r>
            <a:r>
              <a:rPr lang="cs-CZ" sz="8000" b="1" i="1" dirty="0" smtClean="0">
                <a:solidFill>
                  <a:srgbClr val="0070C0"/>
                </a:solidFill>
              </a:rPr>
              <a:t/>
            </a:r>
            <a:br>
              <a:rPr lang="cs-CZ" sz="8000" b="1" i="1" dirty="0" smtClean="0">
                <a:solidFill>
                  <a:srgbClr val="0070C0"/>
                </a:solidFill>
              </a:rPr>
            </a:br>
            <a:endParaRPr lang="cs-CZ" sz="80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41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31640" y="692696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Co je to lidová píseň?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539552" y="2060848"/>
            <a:ext cx="8136904" cy="4626848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b="1" dirty="0"/>
              <a:t>Lidové písně</a:t>
            </a:r>
            <a:r>
              <a:rPr lang="cs-CZ" dirty="0"/>
              <a:t> jsou takové písně, u kterých není </a:t>
            </a:r>
            <a:r>
              <a:rPr lang="cs-CZ" dirty="0" smtClean="0"/>
              <a:t>známý </a:t>
            </a:r>
            <a:r>
              <a:rPr lang="cs-CZ" dirty="0"/>
              <a:t>jejich původní </a:t>
            </a:r>
            <a:r>
              <a:rPr lang="cs-CZ" dirty="0" smtClean="0"/>
              <a:t>autor.</a:t>
            </a:r>
          </a:p>
          <a:p>
            <a:pPr marL="45720" indent="0">
              <a:buNone/>
            </a:pPr>
            <a:r>
              <a:rPr lang="cs-CZ" dirty="0"/>
              <a:t>J</a:t>
            </a:r>
            <a:r>
              <a:rPr lang="cs-CZ" dirty="0" smtClean="0"/>
              <a:t>edná </a:t>
            </a:r>
            <a:r>
              <a:rPr lang="cs-CZ" dirty="0"/>
              <a:t>se vždy o písně plně anonymní. </a:t>
            </a: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Písně </a:t>
            </a:r>
            <a:r>
              <a:rPr lang="cs-CZ" dirty="0"/>
              <a:t>byly většinou šířeny ústním </a:t>
            </a:r>
            <a:r>
              <a:rPr lang="cs-CZ" dirty="0" smtClean="0"/>
              <a:t>podáním z generace na generaci, </a:t>
            </a:r>
            <a:r>
              <a:rPr lang="cs-CZ" dirty="0"/>
              <a:t>často tak, že </a:t>
            </a:r>
            <a:r>
              <a:rPr lang="cs-CZ" dirty="0" smtClean="0"/>
              <a:t>matka je</a:t>
            </a:r>
            <a:r>
              <a:rPr lang="cs-CZ" dirty="0"/>
              <a:t> doma </a:t>
            </a:r>
            <a:r>
              <a:rPr lang="cs-CZ" dirty="0" smtClean="0"/>
              <a:t>zpívala </a:t>
            </a:r>
            <a:r>
              <a:rPr lang="cs-CZ" dirty="0"/>
              <a:t>svým </a:t>
            </a:r>
            <a:r>
              <a:rPr lang="cs-CZ" dirty="0" smtClean="0"/>
              <a:t>dětem</a:t>
            </a:r>
            <a:r>
              <a:rPr lang="cs-CZ" dirty="0"/>
              <a:t> </a:t>
            </a:r>
            <a:r>
              <a:rPr lang="cs-CZ" dirty="0" smtClean="0"/>
              <a:t>a </a:t>
            </a:r>
            <a:r>
              <a:rPr lang="cs-CZ" dirty="0"/>
              <a:t>ty její písně odposlouchaly. </a:t>
            </a:r>
            <a:endParaRPr lang="cs-CZ" dirty="0" smtClean="0"/>
          </a:p>
          <a:p>
            <a:pPr marL="45720" indent="0">
              <a:buNone/>
            </a:pPr>
            <a:r>
              <a:rPr lang="cs-CZ" dirty="0" smtClean="0"/>
              <a:t>Dalším </a:t>
            </a:r>
            <a:r>
              <a:rPr lang="cs-CZ" dirty="0"/>
              <a:t>pravděpodobným způsobem šíření pak byl společný zpěv lidových písní venkovských lidí při práci na poli</a:t>
            </a:r>
            <a:r>
              <a:rPr lang="cs-CZ" dirty="0" smtClean="0"/>
              <a:t>, </a:t>
            </a:r>
            <a:r>
              <a:rPr lang="cs-CZ" dirty="0"/>
              <a:t>na zahradě či při </a:t>
            </a:r>
            <a:r>
              <a:rPr lang="cs-CZ" dirty="0" smtClean="0"/>
              <a:t>společné práci za dlouhých zimních večerů doma.</a:t>
            </a:r>
          </a:p>
          <a:p>
            <a:pPr marL="45720" indent="0">
              <a:buNone/>
            </a:pPr>
            <a:r>
              <a:rPr lang="cs-CZ" dirty="0" smtClean="0"/>
              <a:t>Tímto </a:t>
            </a:r>
            <a:r>
              <a:rPr lang="cs-CZ" dirty="0"/>
              <a:t>způsobem se dochovaly až dodnes. </a:t>
            </a:r>
          </a:p>
        </p:txBody>
      </p:sp>
    </p:spTree>
    <p:extLst>
      <p:ext uri="{BB962C8B-B14F-4D97-AF65-F5344CB8AC3E}">
        <p14:creationId xmlns:p14="http://schemas.microsoft.com/office/powerpoint/2010/main" val="2304023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8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3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1124744"/>
            <a:ext cx="5966666" cy="1008112"/>
          </a:xfrm>
        </p:spPr>
        <p:txBody>
          <a:bodyPr/>
          <a:lstStyle/>
          <a:p>
            <a:pPr marL="0" indent="0">
              <a:buNone/>
            </a:pPr>
            <a:r>
              <a:rPr lang="cs-CZ" i="1" dirty="0">
                <a:solidFill>
                  <a:srgbClr val="0070C0"/>
                </a:solidFill>
              </a:rPr>
              <a:t>Skupina Čechomor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1520" y="1556792"/>
            <a:ext cx="9073008" cy="2203612"/>
          </a:xfrm>
        </p:spPr>
        <p:txBody>
          <a:bodyPr>
            <a:normAutofit/>
          </a:bodyPr>
          <a:lstStyle/>
          <a:p>
            <a:pPr algn="l"/>
            <a:r>
              <a:rPr lang="cs-CZ" b="1" dirty="0"/>
              <a:t>Čechomor</a:t>
            </a:r>
            <a:r>
              <a:rPr lang="cs-CZ" dirty="0"/>
              <a:t> je hudební skupina hrající české, moravské, slezské a slovenské </a:t>
            </a:r>
            <a:r>
              <a:rPr lang="cs-CZ" sz="3200" b="1" dirty="0">
                <a:solidFill>
                  <a:schemeClr val="bg2">
                    <a:lumMod val="50000"/>
                  </a:schemeClr>
                </a:solidFill>
              </a:rPr>
              <a:t>lidové písně</a:t>
            </a:r>
            <a:r>
              <a:rPr lang="cs-CZ" dirty="0" smtClean="0"/>
              <a:t>.</a:t>
            </a:r>
          </a:p>
          <a:p>
            <a:pPr algn="l"/>
            <a:r>
              <a:rPr lang="cs-CZ" dirty="0" smtClean="0"/>
              <a:t>Procestovali celou Evropu</a:t>
            </a:r>
            <a:r>
              <a:rPr lang="cs-CZ" dirty="0"/>
              <a:t>, Severní Ameriku a </a:t>
            </a:r>
            <a:r>
              <a:rPr lang="cs-CZ" dirty="0" smtClean="0"/>
              <a:t>Rusko</a:t>
            </a:r>
          </a:p>
          <a:p>
            <a:pPr algn="l"/>
            <a:r>
              <a:rPr lang="cs-CZ" dirty="0" smtClean="0"/>
              <a:t>V </a:t>
            </a:r>
            <a:r>
              <a:rPr lang="cs-CZ" dirty="0"/>
              <a:t>roce 2001 získali tři ceny Anděl.</a:t>
            </a:r>
          </a:p>
        </p:txBody>
      </p:sp>
      <p:pic>
        <p:nvPicPr>
          <p:cNvPr id="3074" name="Picture 2" descr="Karel Holas a František Čern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284984"/>
            <a:ext cx="4738402" cy="3166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452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481779" y="4221088"/>
            <a:ext cx="8352928" cy="720080"/>
          </a:xfrm>
          <a:solidFill>
            <a:schemeClr val="accent1">
              <a:lumMod val="75000"/>
            </a:schemeClr>
          </a:solidFill>
        </p:spPr>
        <p:txBody>
          <a:bodyPr>
            <a:normAutofit/>
          </a:bodyPr>
          <a:lstStyle/>
          <a:p>
            <a:pPr algn="l"/>
            <a:r>
              <a:rPr lang="cs-CZ" sz="2800" dirty="0">
                <a:solidFill>
                  <a:srgbClr val="0070C0"/>
                </a:solidFill>
                <a:hlinkClick r:id="rId2"/>
              </a:rPr>
              <a:t>http://</a:t>
            </a:r>
            <a:r>
              <a:rPr lang="cs-CZ" sz="2800" dirty="0" smtClean="0">
                <a:solidFill>
                  <a:srgbClr val="0070C0"/>
                </a:solidFill>
                <a:hlinkClick r:id="rId2"/>
              </a:rPr>
              <a:t>www.youtube.com/watch?v=Xv-bZOU8CGw</a:t>
            </a:r>
            <a:endParaRPr lang="cs-CZ" sz="2800" dirty="0" smtClean="0">
              <a:solidFill>
                <a:srgbClr val="0070C0"/>
              </a:solidFill>
            </a:endParaRPr>
          </a:p>
          <a:p>
            <a:pPr algn="l"/>
            <a:endParaRPr lang="cs-CZ" sz="28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39552" y="647610"/>
            <a:ext cx="78357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Internetový odkaz na píseň </a:t>
            </a:r>
            <a:r>
              <a:rPr lang="cs-CZ" sz="3600" b="1" dirty="0" smtClean="0">
                <a:solidFill>
                  <a:schemeClr val="accent1">
                    <a:lumMod val="75000"/>
                  </a:schemeClr>
                </a:solidFill>
              </a:rPr>
              <a:t>Větříček</a:t>
            </a:r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6" descr="http://img.onlineomalovanky.cz/oblak-s-v%C4%9Btrem-v%C3%ADtr-fouk%C3%A1_4a703275a0d1a-p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40033" y="1556792"/>
            <a:ext cx="2794101" cy="19901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9474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51521" y="260648"/>
            <a:ext cx="6840760" cy="1143000"/>
          </a:xfrm>
        </p:spPr>
        <p:txBody>
          <a:bodyPr/>
          <a:lstStyle/>
          <a:p>
            <a:pPr marL="0" indent="0" algn="l">
              <a:buNone/>
            </a:pPr>
            <a:r>
              <a:rPr lang="cs-CZ" sz="3200" dirty="0" smtClean="0"/>
              <a:t>Text písně   </a:t>
            </a:r>
            <a:r>
              <a:rPr lang="cs-CZ" dirty="0" smtClean="0">
                <a:solidFill>
                  <a:srgbClr val="009242"/>
                </a:solidFill>
              </a:rPr>
              <a:t>Větříček</a:t>
            </a:r>
            <a:endParaRPr lang="cs-CZ" dirty="0">
              <a:solidFill>
                <a:srgbClr val="009242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0" y="1412776"/>
            <a:ext cx="3960440" cy="4608512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2400" b="1" dirty="0">
                <a:solidFill>
                  <a:srgbClr val="009242"/>
                </a:solidFill>
              </a:rPr>
              <a:t>VĚJ VĚTŘÍČKU </a:t>
            </a:r>
            <a:r>
              <a:rPr lang="cs-CZ" sz="2400" b="1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Z DUNAJE</a:t>
            </a:r>
            <a:r>
              <a:rPr lang="cs-CZ" sz="2400" b="1" dirty="0">
                <a:solidFill>
                  <a:srgbClr val="009242"/>
                </a:solidFill>
              </a:rPr>
              <a:t/>
            </a:r>
            <a:br>
              <a:rPr lang="cs-CZ" sz="2400" b="1" dirty="0">
                <a:solidFill>
                  <a:srgbClr val="009242"/>
                </a:solidFill>
              </a:rPr>
            </a:br>
            <a:r>
              <a:rPr lang="cs-CZ" sz="2400" b="1" dirty="0">
                <a:solidFill>
                  <a:srgbClr val="009242"/>
                </a:solidFill>
              </a:rPr>
              <a:t>VĚJ VĚTŘÍČKU </a:t>
            </a:r>
            <a:r>
              <a:rPr lang="cs-CZ" sz="2400" b="1" u="sng" dirty="0">
                <a:solidFill>
                  <a:schemeClr val="tx2">
                    <a:lumMod val="60000"/>
                    <a:lumOff val="40000"/>
                  </a:schemeClr>
                </a:solidFill>
              </a:rPr>
              <a:t>Z </a:t>
            </a:r>
            <a:r>
              <a:rPr lang="cs-CZ" sz="24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DUNAJE</a:t>
            </a:r>
          </a:p>
          <a:p>
            <a:pPr marL="45720" indent="0">
              <a:buNone/>
            </a:pPr>
            <a:r>
              <a:rPr lang="cs-CZ" sz="2400" b="1" dirty="0">
                <a:solidFill>
                  <a:srgbClr val="009242"/>
                </a:solidFill>
              </a:rPr>
              <a:t/>
            </a:r>
            <a:br>
              <a:rPr lang="cs-CZ" sz="2400" b="1" dirty="0">
                <a:solidFill>
                  <a:srgbClr val="009242"/>
                </a:solidFill>
              </a:rPr>
            </a:br>
            <a:r>
              <a:rPr lang="cs-CZ" sz="2400" b="1" dirty="0">
                <a:solidFill>
                  <a:srgbClr val="009242"/>
                </a:solidFill>
              </a:rPr>
              <a:t>ŘEKNI MNĚ, KDE MILÁ JE</a:t>
            </a:r>
            <a:br>
              <a:rPr lang="cs-CZ" sz="2400" b="1" dirty="0">
                <a:solidFill>
                  <a:srgbClr val="009242"/>
                </a:solidFill>
              </a:rPr>
            </a:br>
            <a:r>
              <a:rPr lang="cs-CZ" sz="2400" b="1" dirty="0" smtClean="0">
                <a:solidFill>
                  <a:srgbClr val="009242"/>
                </a:solidFill>
              </a:rPr>
              <a:t>ŘEKNI MNĚ, KDE MILÁ JE</a:t>
            </a:r>
          </a:p>
          <a:p>
            <a:pPr marL="45720" indent="0">
              <a:buNone/>
            </a:pPr>
            <a:r>
              <a:rPr lang="cs-CZ" sz="2400" b="1" dirty="0">
                <a:solidFill>
                  <a:srgbClr val="009242"/>
                </a:solidFill>
              </a:rPr>
              <a:t/>
            </a:r>
            <a:br>
              <a:rPr lang="cs-CZ" sz="2400" b="1" dirty="0">
                <a:solidFill>
                  <a:srgbClr val="009242"/>
                </a:solidFill>
              </a:rPr>
            </a:br>
            <a:r>
              <a:rPr lang="cs-CZ" sz="2400" b="1" dirty="0">
                <a:solidFill>
                  <a:srgbClr val="009242"/>
                </a:solidFill>
              </a:rPr>
              <a:t>VĚJ VĚTŘÍČKU Z VEČERA</a:t>
            </a:r>
            <a:br>
              <a:rPr lang="cs-CZ" sz="2400" b="1" dirty="0">
                <a:solidFill>
                  <a:srgbClr val="009242"/>
                </a:solidFill>
              </a:rPr>
            </a:br>
            <a:r>
              <a:rPr lang="cs-CZ" sz="2400" b="1" dirty="0">
                <a:solidFill>
                  <a:srgbClr val="009242"/>
                </a:solidFill>
              </a:rPr>
              <a:t>VĚJ VĚTŘÍČKU Z </a:t>
            </a:r>
            <a:r>
              <a:rPr lang="cs-CZ" sz="2400" b="1" dirty="0" smtClean="0">
                <a:solidFill>
                  <a:srgbClr val="009242"/>
                </a:solidFill>
              </a:rPr>
              <a:t>VEČERA</a:t>
            </a:r>
          </a:p>
          <a:p>
            <a:pPr marL="45720" indent="0">
              <a:buNone/>
            </a:pPr>
            <a:r>
              <a:rPr lang="cs-CZ" sz="2400" b="1" dirty="0">
                <a:solidFill>
                  <a:srgbClr val="009242"/>
                </a:solidFill>
              </a:rPr>
              <a:t/>
            </a:r>
            <a:br>
              <a:rPr lang="cs-CZ" sz="2400" b="1" dirty="0">
                <a:solidFill>
                  <a:srgbClr val="009242"/>
                </a:solidFill>
              </a:rPr>
            </a:br>
            <a:r>
              <a:rPr lang="cs-CZ" sz="2400" b="1" dirty="0">
                <a:solidFill>
                  <a:srgbClr val="009242"/>
                </a:solidFill>
              </a:rPr>
              <a:t>ABY MILÁ VĚDĚLA</a:t>
            </a:r>
            <a:br>
              <a:rPr lang="cs-CZ" sz="2400" b="1" dirty="0">
                <a:solidFill>
                  <a:srgbClr val="009242"/>
                </a:solidFill>
              </a:rPr>
            </a:br>
            <a:r>
              <a:rPr lang="cs-CZ" sz="2400" b="1" dirty="0">
                <a:solidFill>
                  <a:srgbClr val="009242"/>
                </a:solidFill>
              </a:rPr>
              <a:t>ABY MILÁ VĚDĚLA</a:t>
            </a:r>
          </a:p>
        </p:txBody>
      </p:sp>
      <p:pic>
        <p:nvPicPr>
          <p:cNvPr id="11" name="Picture 2" descr="budovy,čluny,Don,doprava,fotografie,led,ledoborce,lodě,města,mráz,panorámata měst,průmysl,řeka Don,řeky,roční období,Rostov na Donu,Rusko,sněží,sníh,zamrzlý,zima,zim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115077"/>
            <a:ext cx="3429478" cy="270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doprava,kapitáni,kormidla,lodě,moře,muži,oceány,osoby,povolání,volant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179883"/>
            <a:ext cx="3178492" cy="2950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6030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0"/>
                            </p:stCondLst>
                            <p:childTnLst>
                              <p:par>
                                <p:cTn id="3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7000"/>
                            </p:stCondLst>
                            <p:childTnLst>
                              <p:par>
                                <p:cTn id="3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AutoShape 2" descr="data:image/jpeg;base64,/9j/4AAQSkZJRgABAQAAAQABAAD/2wBDAAkGBwgHBgkIBwgKCgkLDRYPDQwMDRsUFRAWIB0iIiAdHx8kKDQsJCYxJx8fLT0tMTU3Ojo6Iys/RD84QzQ5Ojf/2wBDAQoKCg0MDRoPDxo3JR8lNzc3Nzc3Nzc3Nzc3Nzc3Nzc3Nzc3Nzc3Nzc3Nzc3Nzc3Nzc3Nzc3Nzc3Nzc3Nzc3Nzf/wAARCAC9AQoDASIAAhEBAxEB/8QAGwABAQEAAwEBAAAAAAAAAAAAAAYFAQMEBwL/xABEEAABBAECAwQGBQoFAwUAAAABAAIDBAUGERIhMRNBUWEHFCJxgZEVMkJisRYjM1JTY3KSoaIkQ4LBwhc0sjVEw9Hx/8QAFQEBAQAAAAAAAAAAAAAAAAAAAAH/xAAUEQEAAAAAAAAAAAAAAAAAAAAA/9oADAMBAAIRAxEAPwD7eiIogiIgIiICIiAiIgIiICIuuxYhrRGWzNHFGOr5HBoHxKDsRY35Wac7Ts/p/Fdp+r67Hv8AiteORksbZIntexw3a5p3BHkUH6REQEREBERAREQEREBERAREQEREBERAREQEREBERARNwm4QEREBZWodQY/T1Rs+QkdxSO4IIIm8cs7+5rGjmT+HevdfuV8dRnu3JBHXrxukkefstA3JUto7GT5KydWZ2LbIWm7U4HcxTrn6rQO57hzcfPbkqrpEes9TRh8kzNL0XHcRRtE1t43+04+yzl4bn8F6ovR3pxx7TJ1pstZI9qfJWHzOPwJ4R8AFWIgwPyI0r2fZ/k9jOHbbb1Zv/wBLMs6EjoO9Y0dkJsFYB3MMf5ytL/HEeXxGyskQSuF1bJ9IMw2qKYxeWd+h9rir2x4xPPU/dPP3qqWfnMLj89QfSydds0TubSeTo3dzmnq1w8QprG5e/pfJwYPU9h1inYcI8blpD7Urv2U3g/nsHdHbeKC1REUQREQEREBERAREVUREUQREQEREBERARFw9zWMc97g1rRuSegCDK1HqGhp2k2xfdI58juCCvC3jlnf+qxveVhsZrjOHtHWKenabwCyNsYs2gPvF3sNPlsdk0bXOcvz6wvfnDYLosWxw/wC3rAkbjwc/mSfDYeSslVR40Tcf7VnWWpHv8Y7DIx8g1c/kjma5LsfrbMsd3C0yKw34hzVXooiImzWptLO7fVDKmRw24a+/QjdHJX7uOSMk7t8S08laQyx2IWTQSNkikaHMew7hwPQgrmRjJGOjka17HAhzXDcEHqCFFY3j0TnYMNLI52AyUhbjnO/9nN17Ek/Zd9nzGyqu7WhZm8zidJlpdDZd67f2HL1eI7hp/ifwj3A+KsQABsOQUjobjylzM6jsNG92y6vU577VoSWN+buN3xVcgIiKIIiIC8eWxlTMY6ehkIWzVp2Fr2n8Qe4juPcvYiCU0dbt0LtvS2VldLPRY2SlYkO7rNU8mk+LmkcJPuVWpLWTPUs5prONLh2F31OYg9Ypxw8/IPDCq1VRERRBERAREQEREBERAREQEREBERAU76Q7L62i8sYd+1mgNePY7HikIjG3nu5USk/SLJtUwdcjcWM5SYR4gSBx/wDFBR4ylFjcdVowACKtE2Jmw25NG3+y9KIgIiICzdRYatn8NZxlvcMmbs17frRuHNrx5ggFaSIIn0TXmP007DvJF3DTyU7LSNiSHEh3uI/Aq2XVFWghllmihjZLMQZXtYA6QgbDiPfyXagIiICIiAiIglvSex50LlZY9uOuxlhu/jHI1/8AxVLXlE9eKYDYSMDvmN1NelCR7NB5hsQ3fNCIGjzke1n/ACVJVi7CrDF+zja35DZVXaiIogiIgIiICIsHVGoX4d1Snj6Tr+WvOLatUP4AQ3m573fZaB3+5BvIo+S56QK7HTOxGBtjqIILkkbx5cTm8J/ovZgdX1Mld+i8hWnxWZDS40bY2c4frMcPZePcd+XRVVIiIogiIgIiICkPSDv63pPrw/T0PF/I/b+uyr1L+kau92nm5CKMySYm1DkQwdXNicHPH8vEqqoRdNK1DeqQ26sgkgnYJI3jo5pG4K7lEEREBERAREQEREBERAREQQeur+Qv5GlicZgMnfjqXIrVxzWCOKRjPaa1r3kNdu7h32/VK9knpDx1EhufxuXw5LuHjuVCYyf42cTf6qwUjc9ImmoY5Ynzzy22ymH6PbWcbD3DwjI3I5denmqqno3auQqstULMVivIN2SwvDmu9xC7186xWHp5qSzmNJR5XS+SY/hkZPV7OGc9fbhO7XA+I2IWzhdUW4cnFgtWVWUspI38xYhO9a5t+zceYd908+SCsREUQREQFIaZD8lrXUuVnaC2pJHjapPVjWtD5Nve57T8PJV6ktFzdhnNVYuZrmzx5I227/ailY0tI8ebXD5KqrVkam09S1FjjWttLZWHjr2GcpIJB0c13cQfmtdFET+h8tcyuEIyoY3J055KlwM6GRh24h7xs74qgUvpM8OpNXxAbNGRify8XV49/wAFUKqIiKIIimtQ6qNK6MRg6bsrm3AONWN/CyBp+3K/oweXUoKR72saXPcGtA3JJ2AWTDqXT9yd1WDNYyaboYm2o3E+W26w4dFWMtL6zrTKSZQkhwoQkxU4z/ADu/3u694WpLonSssAhfp7Gdm0bACs0bfEDdVWTgpH6Sz7dN2nj6JvF0mGk/ZHq+uT5b7t8uXkrVfOtQ+jSxNT7DTuet0oo3CSGpZe6aKKRv1XRuJ44yPEE/Lkq/SseahwdeLUkleXIxgtklrklrwDycdwOZHXYbINZERRBERAREQEREHzLIX9V19SingMrYztmCUOu13VoYqsEbjyY5/UP258iT37LYq47UOpZbN/IZXJ4KuJnMp0qnAxwY07cchc07lxBIHTbbxVVjsZSxjZxRrsh9YnfPMW7kySOO7nEnmT/wDnRetVUjRu6jwORgoZ1j8xRsyBkOTq1+F8LjyDZo29B98cvFVyIogsjP6axGoY2NytNsr4zvFM0lksZ+68bEfNa6IImSTUujx2kz5tRYVvJx4P8bWb+sduUoHfyDlr5aljdaaZ2rWI5Yp29rTtxnnFKPqPaRzBB/3BW+pLR4joai1NhazQypWnhswsA2EfbMLnNHlxNJ2+8qrR0Vlp8zp2tYvBrb8ZdBbYPszRuLX8u7cjf3ELcUhpYvp601XjSNonywX4h3fnGcL/AO5hVeoCIiIKW1fjL0VypqTAx9pkaLSyasOtyuTu6Pf9YHm3z38VUoglMdrmtlrtWnicZk55pHAWe0rOhbTHf2jnADcbdBvuqtFP6v1HHg6bYYGmxlrh7KjTjPtyvPf5NHUnoNlVebRBFi3qW+36ljLyMYfERMZFv82OVSsfSODbp3T1PGCTtZIml00p/wAyRxLnu+JJWwogiIgn9Z5izjMfDWxQa7LZGUVqTXjcB55l58mtBd8AvTpnT9TT2P8AV65dLPIe0tWpOclmQ9XuPUknu7llRtZlfSRNI7hczCUWsYNuYmnJJP8AIxo+JVYqoiIogiIgIiICIiAiIgIi6btqCjUmt25GxQQMMkj3dGtA3JQcXblbH1ZLV6xFXrxDifLK4Na0eZKn8RqubP5CH6ExNiXEHftcnYPYsPLl2bCOJ/PbnsAs7C4l2r7MWpNRMc+pxF+Kxz/0ccX2ZZG/akcNjz5AbK3ADQAAAANgAqrlSuft5XIaii0/hr7cc1lT1q3bEQkkDS7haxgdyBOziSd9tgqpYOf0zHlrsGQr5G7jchBGYm2ajwC5hO/C5rgQ4b8+YQdmnMBJhTYknzOTyc0/DxOuzBwZtv8AVaAA3rzW0pL8m9TcXLXV7h8Dj6xPz4UdpDJWOV3WedkHeIDFB/VjAUG1qDP43T1I28rZbC0nhjZ1fK7uaxo5uJ8lnaKpXWwXcvl4DXyGVn7d8BO5gjA4Y4z5ho3PmSpqHS9rRmdly1PGP1DTkaC6WaUyX655A8HFye3lvsNnc/JWGndT4nUcT3Yy0HSxkiWvIOCaI77e0w8x+CDwwt4PSXbI5CXCxF3mWzSbf+Sp/n8lK46Vtv0lZgs3IpY2tA7wDnOfIR8i1dOV9G+n8pfnuz+vsnneXyGK7I0Enry32CCw+B+S4JABLjsB1J5KF/6U6ePJ1jLuHgcg9eiL0X6Tj/SUrE48Jrszh8uJBuZTVGBxLC7I5ijX2+y+dvEfcBzKxG+kbF3fZwFDLZl55D1Sm8M+L38IA81s4zSmnsUQcfhaED9tuNsDeIj+Ijf+q12hrWhrQA0dAOgQR3ba7zTnMZUx+nazuXayyetWAPutbswH377LT07pOjhJn3Xy2MhlJRtLkLj+OUj9UdzW+QVBuiiCIsfUmpcbp2Bjr0jnzzHhr1IW8c07vBjRzPv6INhFP6YfqS0+e7qBtapDMB6tj4m8T4R+8k73bdwGyoEEbo0b6w1o55/O+uwDb7ohHD+JVkpEuZhPSKS/2YNQVmta7bkLEAPLf70buX8JVcqoiIogiIgIuiS5WitQ1JJ422Jg50URcOJ4b9Ygd+24XegIiICIpKhduYzXtzD25JJaWShN2i+Q/o3t2bLEDvzHRwHduUFapf0gj1nG4/FuH5nJ5KCrP5x7l7h8Qzb4qoU36QK8z9OuvVIzJaxk8d6FjRuXGN27h8W8Q+KCjAAAAGwHQDuXK8+PuQZGhXu1H8cFiJssbvFrhuPxXoQEREBF4M1av06Xa4vG/SNjiDRB27YuR6kuI7lPS5/V9SMzXNHMmhHNzaOSbJKB5NLBxfAoMDVmVyGRzs++Kyl/D4m0yF1LHnZ084b2hke5v2GgsAZy3J59NlsaGb9LyT63yNiuJrkBhjhhPsVIGu3LHkgEv3HtE9NthyX70PmMKZMqxmVj9ctX5bclSyz1eeEENHC5jufINHMclK2L30hntQYXTcjXVs/ZhjbNAd2MaGEW5m9x5cLdx1cfFVVl6O2i5QvagLdnZq4+y3ccxE32Ix/K3f8A1Lrmw2t5Lcro9WUoq7pHFjBi2uLGk8huTzICqqdaGlVhq1mCOCFjY42D7LQNgPksDM6ezdy9LYxurb2PZJttAK0UrGbDb2dxv59UHj/JrVrwRLrufb91jIG/1Rukc64Ht9c5dx/dwws/4ldDMBr2sQIta1rLe/1jFtB/tcvQIvSFXB4benLgH7SGaIn5EhBwNFZE78ettRH+GSIf8Fy3RFrn2ms9Tu8OG1G3/wCNG5bXNcbWdLY+3t1dUynB8g9n+663ayzldx9d0LmWs8a0kU5+TSg7DovIMdvX1rqJvLpLLFJ+LAjdN6rjG0OubBH77GwP/qn/AFCoQtDsjh8/QHebGMk4R8W7hd9X0iaQsnZueqREdRYJhI/nAQdDtNaqn9i1riwIj1FbHQxO28nc9lo6e0hiMDYlt1o5Z78w2lu25TLM/wD1HoPIbLSx+YxmSbxY7I1LQPfBO1/4Fe1RBERBk6owcWoMS+m+V1edrmy1rLB7deVp3a9vmD8wSFm6X1M+zYOEz8YpZ+BvtQuPs2mj/NiPe08zt1HMKoWXntPYrUEDIsrTZN2Z3ik5tkiPi145tPuKqtRFHDSmexzNsFrC9wjmIspE223r04uTh8yvxKPSTEB2TtL2AO8snYT/AHILReHNZjH4LHyX8raZWrM5F7+89wA6k+QUzEz0kWGls02maYPLjjimlc3zALtj8V7MXouvFfZlM7dsZvJs5xy2wBHAf3UQ9lnv5nzQT2nsjfy3pPjvZPGPoRy4aQUYpnbydmJm7vcPsk79O4BfSVMaxx14WKGfwsAs5HGF4NYnb1iF42ewH9bkC3zHmtbAZuhqDGx5DGy8cL9wQ4cLmOHVrh3EeCDRREUQXz3XeOnzms8RSxl11TI0KFi9BI3o1/HG1gd913tg/FfQlIaJeMzlczqfYmKzKKdJxG29eHccQ8nPLz8AqrT0nqBueoPM8BqZGq/sbtNx9qCQd3m09Qe8LcI3GxUrqfCXYr8eo9NMZ9Lwt4J67jwsvwj/AC3HucPsu7unRaem9RUNRU3T0nOZLG7gsVphwy13jq17e4oMPTrzpnUU2mJ3EUbZfaxDiNg0bkyQD+E8x90+Ss1m53C1s3XhisPlikgmZNDPAQ2SJ7Tvu0kHbcbg+IJC0kBERRBEU/qTVlPCTRUYYpL+XsD/AA+Prc5H+bu5jfFxQdGum6YrY8X9S42pcc0iOuySAPklkO/DGzluSfBdGg9NyY5kmWydWCtkrbAxtaAAR0oBzbCzbly6uPefcv3gNN3Jcg3Parljs5YNIggj516LT3Rg9X+L+vd0VWqopDJak1RRyNiGLRc9yoyQiKxBdj3ezx4T09yr0URHM1pk42g3NE6gj5c+wZFN+Dwv030hY1n/AHmMz1Pbr22Ll2HxaCFXoqqRb6S9H8+0zTISPszQyRn5Fq0Kes9MXuVbPY558DYa0/IkLblijmaWyxse09Q5oI/qsqfSunbDnOnwWLkc7qXU4yT8dt0GpDNFOzjglZIw/ajcCP6LqtUKdwbW6kE4/exNd+IU5N6NtJSO44sS2rJ1D6sr4SP5SF5p9LZvCNfa0rn7tiQHiNDLTGeGQfqhx9ph8Dug0LWgdJWuIyYCixxO/HCzsnA+Tm7EfBeCXQUtbY4DVGbxvCd2xOsesRD/AEv3/Fbml8/DqDHunZDJWswyGG1Ul+vBKOrT/se8LYQRk82u8HC6R0WO1FXjG5EQNayR3+zzY4+Q29yrqkxsVYZzFJEZI2vMcg2czcb7HzC7UUQREQEREBERAUrm9LWG5KTOaWtMx+YeAJmyNLq9sDukaO/745+9VSIIsa5sYzgh1Pp3KUpujp6sPrNdx8WuZz5+BC5f6SMW9wZQxedvSnpHXxsgP93CFZoqqIng1Tq4Gtcgbp/CSgtmZ2ofcnb4bj2Yweh6lWNOrBRqQ1KkbYoIWBkbGjYNaBsAu5FEFO5/SNPK3o8nVnnxuXibtHeqEBxHg9p5PHk5USIIxtzXOGLheoUc/WB5S0X+rz7eJjd7JPkCuY/SRhYyW5arlcQ9p2Iv0XtA/wBTdxt8VZIefVVU1Hr/AEjIzibqLHbecwB+RXls+knTLN2UbU2Un7ocdXfM4/IbfMqkkxePleXy0ar3HqXQtJ/BeiGGKBgZBGyNg6NY0NHyCCOdLrHUjgK8LdN4x24dJPtJde3xa0ezGfeSQtvTmmcZpyGRuPic6aZ3FPZneZJpneLnnmfd0WyiiCIiAiIgIiICIh6IMDUWrsZgJo6s/rFrISjiio0ojLM8ePCOg8yQtyF5lhZIWPjLmhxY8e03cdD5qT0DEZr2psrOA6zYy88AftzEUJ7Njd/DkVXoJDIQNw3pAx2RiPDFmo3UrLd+RlY0vift47Ne35KvUf6Q9zZ0oGfpTnq/D47bP4v7d1YKqIiKIIiICIiAiIgIiICIiAiIgIiICIiAiIgIiICIiAiIgIiICHoiIJDQk5r39R4iyBHbgys9lrD1fDM7jY8eI5ke8KvU9qfTRys9fJYy47H5qoCILbW8Qc08zHI37TD4d3ULIGU9IM/+BGnsbVmO7XZJ10Phb95sY9s+QPxVV6snM3L+kDF42H2mYeN960duTZHtMcTffs57vkq5Y2l9Pw6fpSRieS3csPMtq5N+knf4nyA5AdwWyogiIg+Xst61z+Z1H9F6gqY2rj7b61WF9dju0c0A7EnmB7TefPmeixMVrDI2pKsFzXognkrMll4aUPZxPdtvGXnYBw4uY8Gu6clXW/R/dZlcvbxOprFCPKvMk0PqkcvCT14XO5j3jY9PALwYj0YXsNX7DG6pdCzcn/0yFx3I2J3O/M7D5BVWNDqy0+JxPpGg4zxtja+tBH7TeP63ENw3kzZ2x4uI7Dw+maOyc+Z0ti8lb4O3s1mSScA2BcRz2C+dZX0KnL5CW/kdT2JrUxBfIabBvsNhyBA6AL6fgsXDhMNTxdZz3w1IWxNc/q4AdSg96IiiCIiAiIgIiICIiAiIgIiICIiAiIgIiICIiAiIgIiICIiAiIg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2052" name="AutoShape 4" descr="data:image/jpeg;base64,/9j/4AAQSkZJRgABAQAAAQABAAD/2wBDAAkGBwgHBgkIBwgKCgkLDRYPDQwMDRsUFRAWIB0iIiAdHx8kKDQsJCYxJx8fLT0tMTU3Ojo6Iys/RD84QzQ5Ojf/2wBDAQoKCg0MDRoPDxo3JR8lNzc3Nzc3Nzc3Nzc3Nzc3Nzc3Nzc3Nzc3Nzc3Nzc3Nzc3Nzc3Nzc3Nzc3Nzc3Nzc3Nzf/wAARCAC9AQoDASIAAhEBAxEB/8QAGwABAQEAAwEBAAAAAAAAAAAAAAYFAQMEBwL/xABEEAABBAECAwQGBQoFAwUAAAABAAIDBAUGERIhMRNBUWEHFCJxgZEVMkJisRYjM1JTY3KSoaIkQ4LBwhc0sjVEw9Hx/8QAFQEBAQAAAAAAAAAAAAAAAAAAAAH/xAAUEQEAAAAAAAAAAAAAAAAAAAAA/9oADAMBAAIRAxEAPwD7eiIogiIgIiICIiAiIgIiICIuuxYhrRGWzNHFGOr5HBoHxKDsRY35Wac7Ts/p/Fdp+r67Hv8AiteORksbZIntexw3a5p3BHkUH6REQEREBERAREQEREBERAREQEREBERAREQEREBERARNwm4QEREBZWodQY/T1Rs+QkdxSO4IIIm8cs7+5rGjmT+HevdfuV8dRnu3JBHXrxukkefstA3JUto7GT5KydWZ2LbIWm7U4HcxTrn6rQO57hzcfPbkqrpEes9TRh8kzNL0XHcRRtE1t43+04+yzl4bn8F6ovR3pxx7TJ1pstZI9qfJWHzOPwJ4R8AFWIgwPyI0r2fZ/k9jOHbbb1Zv/wBLMs6EjoO9Y0dkJsFYB3MMf5ytL/HEeXxGyskQSuF1bJ9IMw2qKYxeWd+h9rir2x4xPPU/dPP3qqWfnMLj89QfSydds0TubSeTo3dzmnq1w8QprG5e/pfJwYPU9h1inYcI8blpD7Urv2U3g/nsHdHbeKC1REUQREQEREBERAREVUREUQREQEREBERARFw9zWMc97g1rRuSegCDK1HqGhp2k2xfdI58juCCvC3jlnf+qxveVhsZrjOHtHWKenabwCyNsYs2gPvF3sNPlsdk0bXOcvz6wvfnDYLosWxw/wC3rAkbjwc/mSfDYeSslVR40Tcf7VnWWpHv8Y7DIx8g1c/kjma5LsfrbMsd3C0yKw34hzVXooiImzWptLO7fVDKmRw24a+/QjdHJX7uOSMk7t8S08laQyx2IWTQSNkikaHMew7hwPQgrmRjJGOjka17HAhzXDcEHqCFFY3j0TnYMNLI52AyUhbjnO/9nN17Ek/Zd9nzGyqu7WhZm8zidJlpdDZd67f2HL1eI7hp/ifwj3A+KsQABsOQUjobjylzM6jsNG92y6vU577VoSWN+buN3xVcgIiKIIiIC8eWxlTMY6ehkIWzVp2Fr2n8Qe4juPcvYiCU0dbt0LtvS2VldLPRY2SlYkO7rNU8mk+LmkcJPuVWpLWTPUs5prONLh2F31OYg9Ypxw8/IPDCq1VRERRBERAREQEREBERAREQEREBERAU76Q7L62i8sYd+1mgNePY7HikIjG3nu5USk/SLJtUwdcjcWM5SYR4gSBx/wDFBR4ylFjcdVowACKtE2Jmw25NG3+y9KIgIiICzdRYatn8NZxlvcMmbs17frRuHNrx5ggFaSIIn0TXmP007DvJF3DTyU7LSNiSHEh3uI/Aq2XVFWghllmihjZLMQZXtYA6QgbDiPfyXagIiICIiAiIglvSex50LlZY9uOuxlhu/jHI1/8AxVLXlE9eKYDYSMDvmN1NelCR7NB5hsQ3fNCIGjzke1n/ACVJVi7CrDF+zja35DZVXaiIogiIgIiICIsHVGoX4d1Snj6Tr+WvOLatUP4AQ3m573fZaB3+5BvIo+S56QK7HTOxGBtjqIILkkbx5cTm8J/ovZgdX1Mld+i8hWnxWZDS40bY2c4frMcPZePcd+XRVVIiIogiIgIiICkPSDv63pPrw/T0PF/I/b+uyr1L+kau92nm5CKMySYm1DkQwdXNicHPH8vEqqoRdNK1DeqQ26sgkgnYJI3jo5pG4K7lEEREBERAREQEREBERAREQQeur+Qv5GlicZgMnfjqXIrVxzWCOKRjPaa1r3kNdu7h32/VK9knpDx1EhufxuXw5LuHjuVCYyf42cTf6qwUjc9ImmoY5Ynzzy22ymH6PbWcbD3DwjI3I5denmqqno3auQqstULMVivIN2SwvDmu9xC7186xWHp5qSzmNJR5XS+SY/hkZPV7OGc9fbhO7XA+I2IWzhdUW4cnFgtWVWUspI38xYhO9a5t+zceYd908+SCsREUQREQFIaZD8lrXUuVnaC2pJHjapPVjWtD5Nve57T8PJV6ktFzdhnNVYuZrmzx5I227/ailY0tI8ebXD5KqrVkam09S1FjjWttLZWHjr2GcpIJB0c13cQfmtdFET+h8tcyuEIyoY3J055KlwM6GRh24h7xs74qgUvpM8OpNXxAbNGRify8XV49/wAFUKqIiKIIimtQ6qNK6MRg6bsrm3AONWN/CyBp+3K/oweXUoKR72saXPcGtA3JJ2AWTDqXT9yd1WDNYyaboYm2o3E+W26w4dFWMtL6zrTKSZQkhwoQkxU4z/ADu/3u694WpLonSssAhfp7Gdm0bACs0bfEDdVWTgpH6Sz7dN2nj6JvF0mGk/ZHq+uT5b7t8uXkrVfOtQ+jSxNT7DTuet0oo3CSGpZe6aKKRv1XRuJ44yPEE/Lkq/SseahwdeLUkleXIxgtklrklrwDycdwOZHXYbINZERRBERAREQEREHzLIX9V19SingMrYztmCUOu13VoYqsEbjyY5/UP258iT37LYq47UOpZbN/IZXJ4KuJnMp0qnAxwY07cchc07lxBIHTbbxVVjsZSxjZxRrsh9YnfPMW7kySOO7nEnmT/wDnRetVUjRu6jwORgoZ1j8xRsyBkOTq1+F8LjyDZo29B98cvFVyIogsjP6axGoY2NytNsr4zvFM0lksZ+68bEfNa6IImSTUujx2kz5tRYVvJx4P8bWb+sduUoHfyDlr5aljdaaZ2rWI5Yp29rTtxnnFKPqPaRzBB/3BW+pLR4joai1NhazQypWnhswsA2EfbMLnNHlxNJ2+8qrR0Vlp8zp2tYvBrb8ZdBbYPszRuLX8u7cjf3ELcUhpYvp601XjSNonywX4h3fnGcL/AO5hVeoCIiIKW1fjL0VypqTAx9pkaLSyasOtyuTu6Pf9YHm3z38VUoglMdrmtlrtWnicZk55pHAWe0rOhbTHf2jnADcbdBvuqtFP6v1HHg6bYYGmxlrh7KjTjPtyvPf5NHUnoNlVebRBFi3qW+36ljLyMYfERMZFv82OVSsfSODbp3T1PGCTtZIml00p/wAyRxLnu+JJWwogiIgn9Z5izjMfDWxQa7LZGUVqTXjcB55l58mtBd8AvTpnT9TT2P8AV65dLPIe0tWpOclmQ9XuPUknu7llRtZlfSRNI7hczCUWsYNuYmnJJP8AIxo+JVYqoiIogiIgIiICIiAiIgIi6btqCjUmt25GxQQMMkj3dGtA3JQcXblbH1ZLV6xFXrxDifLK4Na0eZKn8RqubP5CH6ExNiXEHftcnYPYsPLl2bCOJ/PbnsAs7C4l2r7MWpNRMc+pxF+Kxz/0ccX2ZZG/akcNjz5AbK3ADQAAAANgAqrlSuft5XIaii0/hr7cc1lT1q3bEQkkDS7haxgdyBOziSd9tgqpYOf0zHlrsGQr5G7jchBGYm2ajwC5hO/C5rgQ4b8+YQdmnMBJhTYknzOTyc0/DxOuzBwZtv8AVaAA3rzW0pL8m9TcXLXV7h8Dj6xPz4UdpDJWOV3WedkHeIDFB/VjAUG1qDP43T1I28rZbC0nhjZ1fK7uaxo5uJ8lnaKpXWwXcvl4DXyGVn7d8BO5gjA4Y4z5ho3PmSpqHS9rRmdly1PGP1DTkaC6WaUyX655A8HFye3lvsNnc/JWGndT4nUcT3Yy0HSxkiWvIOCaI77e0w8x+CDwwt4PSXbI5CXCxF3mWzSbf+Sp/n8lK46Vtv0lZgs3IpY2tA7wDnOfIR8i1dOV9G+n8pfnuz+vsnneXyGK7I0Enry32CCw+B+S4JABLjsB1J5KF/6U6ePJ1jLuHgcg9eiL0X6Tj/SUrE48Jrszh8uJBuZTVGBxLC7I5ijX2+y+dvEfcBzKxG+kbF3fZwFDLZl55D1Sm8M+L38IA81s4zSmnsUQcfhaED9tuNsDeIj+Ijf+q12hrWhrQA0dAOgQR3ba7zTnMZUx+nazuXayyetWAPutbswH377LT07pOjhJn3Xy2MhlJRtLkLj+OUj9UdzW+QVBuiiCIsfUmpcbp2Bjr0jnzzHhr1IW8c07vBjRzPv6INhFP6YfqS0+e7qBtapDMB6tj4m8T4R+8k73bdwGyoEEbo0b6w1o55/O+uwDb7ohHD+JVkpEuZhPSKS/2YNQVmta7bkLEAPLf70buX8JVcqoiIogiIgIuiS5WitQ1JJ422Jg50URcOJ4b9Ygd+24XegIiICIpKhduYzXtzD25JJaWShN2i+Q/o3t2bLEDvzHRwHduUFapf0gj1nG4/FuH5nJ5KCrP5x7l7h8Qzb4qoU36QK8z9OuvVIzJaxk8d6FjRuXGN27h8W8Q+KCjAAAAGwHQDuXK8+PuQZGhXu1H8cFiJssbvFrhuPxXoQEREBF4M1av06Xa4vG/SNjiDRB27YuR6kuI7lPS5/V9SMzXNHMmhHNzaOSbJKB5NLBxfAoMDVmVyGRzs++Kyl/D4m0yF1LHnZ084b2hke5v2GgsAZy3J59NlsaGb9LyT63yNiuJrkBhjhhPsVIGu3LHkgEv3HtE9NthyX70PmMKZMqxmVj9ctX5bclSyz1eeEENHC5jufINHMclK2L30hntQYXTcjXVs/ZhjbNAd2MaGEW5m9x5cLdx1cfFVVl6O2i5QvagLdnZq4+y3ccxE32Ix/K3f8A1Lrmw2t5Lcro9WUoq7pHFjBi2uLGk8huTzICqqdaGlVhq1mCOCFjY42D7LQNgPksDM6ezdy9LYxurb2PZJttAK0UrGbDb2dxv59UHj/JrVrwRLrufb91jIG/1Rukc64Ht9c5dx/dwws/4ldDMBr2sQIta1rLe/1jFtB/tcvQIvSFXB4benLgH7SGaIn5EhBwNFZE78ettRH+GSIf8Fy3RFrn2ms9Tu8OG1G3/wCNG5bXNcbWdLY+3t1dUynB8g9n+663ayzldx9d0LmWs8a0kU5+TSg7DovIMdvX1rqJvLpLLFJ+LAjdN6rjG0OubBH77GwP/qn/AFCoQtDsjh8/QHebGMk4R8W7hd9X0iaQsnZueqREdRYJhI/nAQdDtNaqn9i1riwIj1FbHQxO28nc9lo6e0hiMDYlt1o5Z78w2lu25TLM/wD1HoPIbLSx+YxmSbxY7I1LQPfBO1/4Fe1RBERBk6owcWoMS+m+V1edrmy1rLB7deVp3a9vmD8wSFm6X1M+zYOEz8YpZ+BvtQuPs2mj/NiPe08zt1HMKoWXntPYrUEDIsrTZN2Z3ik5tkiPi145tPuKqtRFHDSmexzNsFrC9wjmIspE223r04uTh8yvxKPSTEB2TtL2AO8snYT/AHILReHNZjH4LHyX8raZWrM5F7+89wA6k+QUzEz0kWGls02maYPLjjimlc3zALtj8V7MXouvFfZlM7dsZvJs5xy2wBHAf3UQ9lnv5nzQT2nsjfy3pPjvZPGPoRy4aQUYpnbydmJm7vcPsk79O4BfSVMaxx14WKGfwsAs5HGF4NYnb1iF42ewH9bkC3zHmtbAZuhqDGx5DGy8cL9wQ4cLmOHVrh3EeCDRREUQXz3XeOnzms8RSxl11TI0KFi9BI3o1/HG1gd913tg/FfQlIaJeMzlczqfYmKzKKdJxG29eHccQ8nPLz8AqrT0nqBueoPM8BqZGq/sbtNx9qCQd3m09Qe8LcI3GxUrqfCXYr8eo9NMZ9Lwt4J67jwsvwj/AC3HucPsu7unRaem9RUNRU3T0nOZLG7gsVphwy13jq17e4oMPTrzpnUU2mJ3EUbZfaxDiNg0bkyQD+E8x90+Ss1m53C1s3XhisPlikgmZNDPAQ2SJ7Tvu0kHbcbg+IJC0kBERRBEU/qTVlPCTRUYYpL+XsD/AA+Prc5H+bu5jfFxQdGum6YrY8X9S42pcc0iOuySAPklkO/DGzluSfBdGg9NyY5kmWydWCtkrbAxtaAAR0oBzbCzbly6uPefcv3gNN3Jcg3Parljs5YNIggj516LT3Rg9X+L+vd0VWqopDJak1RRyNiGLRc9yoyQiKxBdj3ezx4T09yr0URHM1pk42g3NE6gj5c+wZFN+Dwv030hY1n/AHmMz1Pbr22Ll2HxaCFXoqqRb6S9H8+0zTISPszQyRn5Fq0Kes9MXuVbPY558DYa0/IkLblijmaWyxse09Q5oI/qsqfSunbDnOnwWLkc7qXU4yT8dt0GpDNFOzjglZIw/ajcCP6LqtUKdwbW6kE4/exNd+IU5N6NtJSO44sS2rJ1D6sr4SP5SF5p9LZvCNfa0rn7tiQHiNDLTGeGQfqhx9ph8Dug0LWgdJWuIyYCixxO/HCzsnA+Tm7EfBeCXQUtbY4DVGbxvCd2xOsesRD/AEv3/Fbml8/DqDHunZDJWswyGG1Ul+vBKOrT/se8LYQRk82u8HC6R0WO1FXjG5EQNayR3+zzY4+Q29yrqkxsVYZzFJEZI2vMcg2czcb7HzC7UUQREQEREBERAUrm9LWG5KTOaWtMx+YeAJmyNLq9sDukaO/745+9VSIIsa5sYzgh1Pp3KUpujp6sPrNdx8WuZz5+BC5f6SMW9wZQxedvSnpHXxsgP93CFZoqqIng1Tq4Gtcgbp/CSgtmZ2ofcnb4bj2Yweh6lWNOrBRqQ1KkbYoIWBkbGjYNaBsAu5FEFO5/SNPK3o8nVnnxuXibtHeqEBxHg9p5PHk5USIIxtzXOGLheoUc/WB5S0X+rz7eJjd7JPkCuY/SRhYyW5arlcQ9p2Iv0XtA/wBTdxt8VZIefVVU1Hr/AEjIzibqLHbecwB+RXls+knTLN2UbU2Un7ocdXfM4/IbfMqkkxePleXy0ar3HqXQtJ/BeiGGKBgZBGyNg6NY0NHyCCOdLrHUjgK8LdN4x24dJPtJde3xa0ezGfeSQtvTmmcZpyGRuPic6aZ3FPZneZJpneLnnmfd0WyiiCIiAiIgIiICIh6IMDUWrsZgJo6s/rFrISjiio0ojLM8ePCOg8yQtyF5lhZIWPjLmhxY8e03cdD5qT0DEZr2psrOA6zYy88AftzEUJ7Njd/DkVXoJDIQNw3pAx2RiPDFmo3UrLd+RlY0vift47Ne35KvUf6Q9zZ0oGfpTnq/D47bP4v7d1YKqIiKIIiICIiAiIgIiICIiAiIgIiICIiAiIgIiICIiAiIgIiICHoiIJDQk5r39R4iyBHbgys9lrD1fDM7jY8eI5ke8KvU9qfTRys9fJYy47H5qoCILbW8Qc08zHI37TD4d3ULIGU9IM/+BGnsbVmO7XZJ10Phb95sY9s+QPxVV6snM3L+kDF42H2mYeN960duTZHtMcTffs57vkq5Y2l9Pw6fpSRieS3csPMtq5N+knf4nyA5AdwWyogiIg+Xst61z+Z1H9F6gqY2rj7b61WF9dju0c0A7EnmB7TefPmeixMVrDI2pKsFzXognkrMll4aUPZxPdtvGXnYBw4uY8Gu6clXW/R/dZlcvbxOprFCPKvMk0PqkcvCT14XO5j3jY9PALwYj0YXsNX7DG6pdCzcn/0yFx3I2J3O/M7D5BVWNDqy0+JxPpGg4zxtja+tBH7TeP63ENw3kzZ2x4uI7Dw+maOyc+Z0ti8lb4O3s1mSScA2BcRz2C+dZX0KnL5CW/kdT2JrUxBfIabBvsNhyBA6AL6fgsXDhMNTxdZz3w1IWxNc/q4AdSg96IiiCIiAiIgIiICIiAiIgIiICIiAiIgIiICIiAiIgIiICIiAiIg//9k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4860032" y="332656"/>
            <a:ext cx="4572000" cy="38164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800" b="1" dirty="0" smtClean="0">
                <a:solidFill>
                  <a:srgbClr val="009242"/>
                </a:solidFill>
              </a:rPr>
              <a:t>VĚJ VĚTŘÍČKU DO RÁNA</a:t>
            </a:r>
            <a:br>
              <a:rPr lang="cs-CZ" sz="2800" b="1" dirty="0" smtClean="0">
                <a:solidFill>
                  <a:srgbClr val="009242"/>
                </a:solidFill>
              </a:rPr>
            </a:br>
            <a:r>
              <a:rPr lang="cs-CZ" sz="2800" b="1" dirty="0" smtClean="0">
                <a:solidFill>
                  <a:srgbClr val="009242"/>
                </a:solidFill>
              </a:rPr>
              <a:t>POZDRAVUJ OD GALÁNA</a:t>
            </a:r>
            <a:br>
              <a:rPr lang="cs-CZ" sz="2800" b="1" dirty="0" smtClean="0">
                <a:solidFill>
                  <a:srgbClr val="009242"/>
                </a:solidFill>
              </a:rPr>
            </a:br>
            <a:r>
              <a:rPr lang="cs-CZ" sz="2800" b="1" dirty="0" smtClean="0">
                <a:solidFill>
                  <a:srgbClr val="009242"/>
                </a:solidFill>
              </a:rPr>
              <a:t/>
            </a:r>
            <a:br>
              <a:rPr lang="cs-CZ" sz="2800" b="1" dirty="0" smtClean="0">
                <a:solidFill>
                  <a:srgbClr val="009242"/>
                </a:solidFill>
              </a:rPr>
            </a:br>
            <a:r>
              <a:rPr lang="cs-CZ" sz="2800" b="1" dirty="0" smtClean="0">
                <a:solidFill>
                  <a:srgbClr val="009242"/>
                </a:solidFill>
              </a:rPr>
              <a:t>VĚJ VĚTŘÍČKU DO NOCI</a:t>
            </a:r>
            <a:br>
              <a:rPr lang="cs-CZ" sz="2800" b="1" dirty="0" smtClean="0">
                <a:solidFill>
                  <a:srgbClr val="009242"/>
                </a:solidFill>
              </a:rPr>
            </a:br>
            <a:r>
              <a:rPr lang="cs-CZ" sz="2800" b="1" dirty="0" smtClean="0">
                <a:solidFill>
                  <a:srgbClr val="009242"/>
                </a:solidFill>
              </a:rPr>
              <a:t>ŽE MNĚ NENÍ POMOCI</a:t>
            </a:r>
            <a:br>
              <a:rPr lang="cs-CZ" sz="2800" b="1" dirty="0" smtClean="0">
                <a:solidFill>
                  <a:srgbClr val="009242"/>
                </a:solidFill>
              </a:rPr>
            </a:br>
            <a:r>
              <a:rPr lang="cs-CZ" sz="2800" b="1" dirty="0" smtClean="0">
                <a:solidFill>
                  <a:srgbClr val="009242"/>
                </a:solidFill>
              </a:rPr>
              <a:t/>
            </a:r>
            <a:br>
              <a:rPr lang="cs-CZ" sz="2800" b="1" dirty="0" smtClean="0">
                <a:solidFill>
                  <a:srgbClr val="009242"/>
                </a:solidFill>
              </a:rPr>
            </a:br>
            <a:r>
              <a:rPr lang="cs-CZ" sz="2800" b="1" dirty="0" smtClean="0">
                <a:solidFill>
                  <a:srgbClr val="009242"/>
                </a:solidFill>
              </a:rPr>
              <a:t>VĚJ VĚTŘÍČKU Z DUNAJE</a:t>
            </a:r>
            <a:br>
              <a:rPr lang="cs-CZ" sz="2800" b="1" dirty="0" smtClean="0">
                <a:solidFill>
                  <a:srgbClr val="009242"/>
                </a:solidFill>
              </a:rPr>
            </a:br>
            <a:r>
              <a:rPr lang="cs-CZ" sz="2800" b="1" dirty="0" smtClean="0">
                <a:solidFill>
                  <a:srgbClr val="009242"/>
                </a:solidFill>
              </a:rPr>
              <a:t>AŤ TA ZIMA ROZTAJE</a:t>
            </a:r>
            <a:r>
              <a:rPr lang="cs-CZ" b="1" dirty="0" smtClean="0">
                <a:solidFill>
                  <a:srgbClr val="009242"/>
                </a:solidFill>
              </a:rPr>
              <a:t/>
            </a:r>
            <a:br>
              <a:rPr lang="cs-CZ" b="1" dirty="0" smtClean="0">
                <a:solidFill>
                  <a:srgbClr val="009242"/>
                </a:solidFill>
              </a:rPr>
            </a:b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95536" y="4221088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800" b="1" dirty="0" smtClean="0">
                <a:solidFill>
                  <a:srgbClr val="009242"/>
                </a:solidFill>
              </a:rPr>
              <a:t>VĚJ VĚTŘÍČKU DO JARA</a:t>
            </a:r>
            <a:br>
              <a:rPr lang="cs-CZ" sz="2800" b="1" dirty="0" smtClean="0">
                <a:solidFill>
                  <a:srgbClr val="009242"/>
                </a:solidFill>
              </a:rPr>
            </a:br>
            <a:r>
              <a:rPr lang="cs-CZ" sz="2800" b="1" dirty="0" smtClean="0">
                <a:solidFill>
                  <a:srgbClr val="009242"/>
                </a:solidFill>
              </a:rPr>
              <a:t>AŤ SE MILÁ NESTARÁ</a:t>
            </a:r>
            <a:br>
              <a:rPr lang="cs-CZ" sz="2800" b="1" dirty="0" smtClean="0">
                <a:solidFill>
                  <a:srgbClr val="009242"/>
                </a:solidFill>
              </a:rPr>
            </a:br>
            <a:r>
              <a:rPr lang="cs-CZ" sz="2800" b="1" dirty="0" smtClean="0">
                <a:solidFill>
                  <a:srgbClr val="009242"/>
                </a:solidFill>
              </a:rPr>
              <a:t/>
            </a:r>
            <a:br>
              <a:rPr lang="cs-CZ" sz="2800" b="1" dirty="0" smtClean="0">
                <a:solidFill>
                  <a:srgbClr val="009242"/>
                </a:solidFill>
              </a:rPr>
            </a:br>
            <a:r>
              <a:rPr lang="cs-CZ" sz="2800" b="1" dirty="0" smtClean="0">
                <a:solidFill>
                  <a:srgbClr val="009242"/>
                </a:solidFill>
              </a:rPr>
              <a:t>VĚJ VĚTŘÍČKU Z DUNAJE</a:t>
            </a:r>
            <a:br>
              <a:rPr lang="cs-CZ" sz="2800" b="1" dirty="0" smtClean="0">
                <a:solidFill>
                  <a:srgbClr val="009242"/>
                </a:solidFill>
              </a:rPr>
            </a:br>
            <a:r>
              <a:rPr lang="cs-CZ" sz="2800" b="1" dirty="0" smtClean="0">
                <a:solidFill>
                  <a:srgbClr val="009242"/>
                </a:solidFill>
              </a:rPr>
              <a:t>ŘEKNI MNĚ, KDE MILÁ JE</a:t>
            </a:r>
            <a:endParaRPr lang="cs-CZ" sz="2800" dirty="0"/>
          </a:p>
        </p:txBody>
      </p:sp>
      <p:pic>
        <p:nvPicPr>
          <p:cNvPr id="9" name="Picture 4" descr="hezká tmavovláska,uvažování,sklíčené,fotolia,bledé,zamyšlené,sedící,mládež,přemýšlející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186331"/>
            <a:ext cx="2592288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dalekohled,doprava,kapitáni,kormidla,metafory,muži,navigace,osoby,podnikání,podnikatelé,řízení,volanty,webové animac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" y="-21807"/>
            <a:ext cx="4587412" cy="4208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8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1259632" y="197768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cs-CZ" sz="6000" dirty="0" smtClean="0">
                <a:solidFill>
                  <a:srgbClr val="0070C0"/>
                </a:solidFill>
              </a:rPr>
              <a:t>Řeka Dunaj</a:t>
            </a:r>
            <a:endParaRPr lang="cs-CZ" sz="6000" dirty="0">
              <a:solidFill>
                <a:srgbClr val="0070C0"/>
              </a:solidFill>
            </a:endParaRPr>
          </a:p>
        </p:txBody>
      </p:sp>
      <p:sp>
        <p:nvSpPr>
          <p:cNvPr id="7" name="Zástupný symbol pro obsah 2"/>
          <p:cNvSpPr txBox="1">
            <a:spLocks/>
          </p:cNvSpPr>
          <p:nvPr/>
        </p:nvSpPr>
        <p:spPr>
          <a:xfrm>
            <a:off x="1331640" y="4437112"/>
            <a:ext cx="6408712" cy="2106568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" indent="0">
              <a:buFont typeface="Georgia" pitchFamily="18" charset="0"/>
              <a:buNone/>
            </a:pPr>
            <a:r>
              <a:rPr lang="cs-CZ" dirty="0" err="1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Videoodkaz</a:t>
            </a:r>
            <a:r>
              <a:rPr lang="cs-CZ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: </a:t>
            </a:r>
            <a:r>
              <a:rPr lang="cs-CZ" sz="2600" b="1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Zamrzlá řeka Dunaj</a:t>
            </a:r>
          </a:p>
          <a:p>
            <a:pPr marL="45720" indent="0">
              <a:buFont typeface="Georgia" pitchFamily="18" charset="0"/>
              <a:buNone/>
            </a:pPr>
            <a:r>
              <a:rPr lang="cs-CZ" dirty="0" smtClean="0">
                <a:hlinkClick r:id="rId2"/>
              </a:rPr>
              <a:t>http://www.novinky.cz/zahranicni/evropa/258838-madarsko-vysila-na-dunaj-ledoborec-reka-poprve-po-ctvrtstoleti-zamrzla.html</a:t>
            </a:r>
            <a:endParaRPr lang="cs-CZ" dirty="0" smtClean="0"/>
          </a:p>
          <a:p>
            <a:pPr marL="45720" indent="0">
              <a:buFont typeface="Georgia" pitchFamily="18" charset="0"/>
              <a:buNone/>
            </a:pPr>
            <a:endParaRPr lang="cs-CZ" dirty="0" smtClean="0"/>
          </a:p>
          <a:p>
            <a:pPr marL="45720" indent="0">
              <a:buFont typeface="Georgia" pitchFamily="18" charset="0"/>
              <a:buNone/>
            </a:pPr>
            <a:endParaRPr lang="cs-CZ" dirty="0" smtClean="0"/>
          </a:p>
          <a:p>
            <a:pPr marL="45720" indent="0">
              <a:buFont typeface="Georgia" pitchFamily="18" charset="0"/>
              <a:buNone/>
            </a:pPr>
            <a:endParaRPr lang="cs-CZ" dirty="0"/>
          </a:p>
        </p:txBody>
      </p:sp>
      <p:pic>
        <p:nvPicPr>
          <p:cNvPr id="4098" name="Picture 2" descr="Ledoborec na Dunaji u rumunského města Giurgiu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419" y="1340768"/>
            <a:ext cx="5120570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5568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415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1204</TotalTime>
  <Words>145</Words>
  <Application>Microsoft Office PowerPoint</Application>
  <PresentationFormat>Předvádění na obrazovce (4:3)</PresentationFormat>
  <Paragraphs>67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Lidová píseň Větříček </vt:lpstr>
      <vt:lpstr>Co je to lidová píseň?</vt:lpstr>
      <vt:lpstr>Skupina Čechomor </vt:lpstr>
      <vt:lpstr>Prezentace aplikace PowerPoint</vt:lpstr>
      <vt:lpstr>Text písně   Větříček</vt:lpstr>
      <vt:lpstr>Prezentace aplikace PowerPoint</vt:lpstr>
      <vt:lpstr>Řeka Dunaj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Důležitá místa v obci</dc:title>
  <dc:creator>pc</dc:creator>
  <cp:lastModifiedBy>pc</cp:lastModifiedBy>
  <cp:revision>139</cp:revision>
  <dcterms:created xsi:type="dcterms:W3CDTF">2012-11-07T15:42:34Z</dcterms:created>
  <dcterms:modified xsi:type="dcterms:W3CDTF">2013-02-13T20:52:03Z</dcterms:modified>
</cp:coreProperties>
</file>