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5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Anna </a:t>
          </a:r>
          <a:r>
            <a:rPr lang="cs-CZ" smtClean="0"/>
            <a:t>Dyková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CZ.1.07/1.4.00/21.2649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Jednotky času</a:t>
          </a:r>
          <a:endParaRPr lang="cs-CZ" dirty="0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</a:t>
          </a:r>
          <a:r>
            <a:rPr lang="cs-CZ" dirty="0" smtClean="0"/>
            <a:t>VY_32_INOVACE_06_Jednotky času</a:t>
          </a:r>
          <a:endParaRPr lang="cs-CZ" dirty="0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Anna </a:t>
          </a:r>
          <a:r>
            <a:rPr lang="cs-CZ" sz="1800" kern="1200" smtClean="0"/>
            <a:t>Dyková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</a:t>
          </a:r>
          <a:r>
            <a:rPr lang="cs-CZ" sz="1800" kern="1200" dirty="0" smtClean="0"/>
            <a:t>VY_32_INOVACE_06_Jednotky času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Jednotky času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CZ.1.07/1.4.00/21.2649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6C2FCD-EFBA-485B-A277-5201B96AA513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C8186D8-1C2B-46BC-84C8-B9D6F474D8D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17309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Opakujeme.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C8186D8-1C2B-46BC-84C8-B9D6F474D8D2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561104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</a:t>
            </a:r>
            <a:r>
              <a:rPr lang="cs-CZ" baseline="0" dirty="0" smtClean="0"/>
              <a:t> převádějí na uvedené jednotky.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C8186D8-1C2B-46BC-84C8-B9D6F474D8D2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940803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Žáci</a:t>
            </a:r>
            <a:r>
              <a:rPr lang="cs-CZ" baseline="0" dirty="0" smtClean="0"/>
              <a:t> převádějí na uvedené jednotky.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C8186D8-1C2B-46BC-84C8-B9D6F474D8D2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90178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Žáci</a:t>
            </a:r>
            <a:r>
              <a:rPr lang="cs-CZ" baseline="0" dirty="0" smtClean="0"/>
              <a:t> převádějí na uvedené jednotky.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C8186D8-1C2B-46BC-84C8-B9D6F474D8D2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482218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Vypočítej.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C8186D8-1C2B-46BC-84C8-B9D6F474D8D2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279110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4.wmf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png"/><Relationship Id="rId5" Type="http://schemas.openxmlformats.org/officeDocument/2006/relationships/image" Target="../media/image4.png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80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904289235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Materiál je pro žáky 5.ročníku, pro výuku </a:t>
            </a:r>
            <a:r>
              <a:rPr lang="cs-CZ" sz="2400" dirty="0" smtClean="0"/>
              <a:t>matematiky.</a:t>
            </a:r>
            <a:endParaRPr lang="cs-CZ" sz="2400" dirty="0" smtClean="0"/>
          </a:p>
          <a:p>
            <a:r>
              <a:rPr lang="cs-CZ" sz="2400" dirty="0"/>
              <a:t>Prezentace na interaktivní </a:t>
            </a:r>
            <a:r>
              <a:rPr lang="cs-CZ" sz="2400" dirty="0" smtClean="0"/>
              <a:t>tabuli.</a:t>
            </a:r>
            <a:endParaRPr lang="cs-CZ" sz="2400" dirty="0" smtClean="0"/>
          </a:p>
          <a:p>
            <a:r>
              <a:rPr lang="cs-CZ" sz="2400" dirty="0" smtClean="0"/>
              <a:t>Je vhodný jak pro společnou práci s učitelem tak pro samostatnou práci v tištěné </a:t>
            </a:r>
            <a:r>
              <a:rPr lang="cs-CZ" sz="2400" dirty="0" smtClean="0"/>
              <a:t>podobě.</a:t>
            </a:r>
            <a:endParaRPr lang="cs-CZ" sz="2400" dirty="0"/>
          </a:p>
          <a:p>
            <a:r>
              <a:rPr lang="cs-CZ" sz="2400" dirty="0"/>
              <a:t>Pomůcky: </a:t>
            </a:r>
            <a:r>
              <a:rPr lang="cs-CZ" sz="2400" dirty="0" smtClean="0"/>
              <a:t>interaktivní pero,  </a:t>
            </a:r>
            <a:r>
              <a:rPr lang="cs-CZ" sz="2400" dirty="0" smtClean="0"/>
              <a:t>fixy.</a:t>
            </a:r>
            <a:endParaRPr lang="cs-CZ" sz="2400" dirty="0"/>
          </a:p>
          <a:p>
            <a:r>
              <a:rPr lang="cs-CZ" sz="2400" dirty="0"/>
              <a:t>Inovace: interaktivní způsob </a:t>
            </a:r>
            <a:r>
              <a:rPr lang="cs-CZ" sz="2400" dirty="0" smtClean="0"/>
              <a:t>učení.</a:t>
            </a:r>
            <a:endParaRPr lang="cs-CZ" sz="2400" dirty="0"/>
          </a:p>
          <a:p>
            <a:r>
              <a:rPr lang="cs-CZ" sz="2400" dirty="0"/>
              <a:t>Metodické pokyny</a:t>
            </a:r>
            <a:r>
              <a:rPr lang="cs-CZ" sz="2400" dirty="0" smtClean="0"/>
              <a:t>: převáděj jednotky času, vypočítej, určuj </a:t>
            </a:r>
            <a:r>
              <a:rPr lang="cs-CZ" sz="2400" dirty="0" smtClean="0"/>
              <a:t>čas.</a:t>
            </a:r>
            <a:endParaRPr lang="cs-CZ" sz="2400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40000"/>
              <a:lumOff val="60000"/>
            </a:schemeClr>
          </a:solidFill>
          <a:ln w="57150">
            <a:solidFill>
              <a:schemeClr val="accent5">
                <a:lumMod val="50000"/>
              </a:schemeClr>
            </a:solidFill>
          </a:ln>
          <a:scene3d>
            <a:camera prst="perspectiveBelow"/>
            <a:lightRig rig="threePt" dir="t"/>
          </a:scene3d>
        </p:spPr>
        <p:txBody>
          <a:bodyPr>
            <a:normAutofit/>
          </a:bodyPr>
          <a:lstStyle/>
          <a:p>
            <a:r>
              <a:rPr lang="cs-CZ" sz="2400" b="1" dirty="0" smtClean="0"/>
              <a:t>Jednotky času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2400" b="1" dirty="0" smtClean="0"/>
              <a:t>Čas můžeme měřit různými jednotkami:</a:t>
            </a:r>
          </a:p>
          <a:p>
            <a:r>
              <a:rPr lang="cs-CZ" sz="2400" b="1" dirty="0" smtClean="0"/>
              <a:t>Rok</a:t>
            </a:r>
          </a:p>
          <a:p>
            <a:r>
              <a:rPr lang="cs-CZ" sz="2400" b="1" dirty="0" smtClean="0"/>
              <a:t>Měsíc</a:t>
            </a:r>
          </a:p>
          <a:p>
            <a:r>
              <a:rPr lang="cs-CZ" sz="2400" b="1" dirty="0" smtClean="0"/>
              <a:t>Týden</a:t>
            </a:r>
          </a:p>
          <a:p>
            <a:r>
              <a:rPr lang="cs-CZ" sz="2400" b="1" dirty="0" smtClean="0"/>
              <a:t>Den</a:t>
            </a:r>
          </a:p>
          <a:p>
            <a:r>
              <a:rPr lang="cs-CZ" sz="2400" b="1" dirty="0" smtClean="0"/>
              <a:t>Hodina</a:t>
            </a:r>
          </a:p>
          <a:p>
            <a:r>
              <a:rPr lang="cs-CZ" sz="2400" b="1" dirty="0" smtClean="0"/>
              <a:t>Minuta</a:t>
            </a:r>
          </a:p>
          <a:p>
            <a:r>
              <a:rPr lang="cs-CZ" sz="2400" b="1" dirty="0" smtClean="0"/>
              <a:t>Sekunda</a:t>
            </a:r>
          </a:p>
          <a:p>
            <a:pPr marL="0" indent="0">
              <a:buNone/>
            </a:pPr>
            <a:endParaRPr lang="cs-CZ" sz="24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solidFill>
            <a:schemeClr val="accent3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2400" b="1" dirty="0" smtClean="0"/>
              <a:t>Musíme si uvědomit, že při převádění nebudeme počítat s deseti, stem</a:t>
            </a:r>
            <a:r>
              <a:rPr lang="cs-CZ" sz="2400" b="1" dirty="0"/>
              <a:t> </a:t>
            </a:r>
            <a:r>
              <a:rPr lang="cs-CZ" sz="2400" b="1" dirty="0" smtClean="0"/>
              <a:t>ani tisícem, ale použijeme </a:t>
            </a:r>
            <a:r>
              <a:rPr lang="cs-CZ" sz="2400" b="1" dirty="0"/>
              <a:t>ú</a:t>
            </a:r>
            <a:r>
              <a:rPr lang="cs-CZ" sz="2400" b="1" dirty="0" smtClean="0"/>
              <a:t>plně jiné převodní  jednotky. </a:t>
            </a:r>
          </a:p>
          <a:p>
            <a:r>
              <a:rPr lang="cs-CZ" sz="2400" b="1" dirty="0" smtClean="0"/>
              <a:t>Čas nás provází neustále, proto bychom jeho jednotky měli opravdu umět dobře převádět. </a:t>
            </a:r>
            <a:endParaRPr lang="cs-CZ" sz="2400" b="1" dirty="0"/>
          </a:p>
        </p:txBody>
      </p:sp>
      <p:pic>
        <p:nvPicPr>
          <p:cNvPr id="1026" name="Picture 2" descr="C:\Users\DykovaA\AppData\Local\Microsoft\Windows\Temporary Internet Files\Content.IE5\AJXPIPX0\MP90043095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3789040"/>
            <a:ext cx="1460554" cy="1988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DykovaA\AppData\Local\Microsoft\Windows\Temporary Internet Files\Content.IE5\ITUKT1GT\MP90040543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02134" y="5661248"/>
            <a:ext cx="1296144" cy="9258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DykovaA\AppData\Local\Microsoft\Windows\Temporary Internet Files\Content.IE5\AJXPIPX0\MC90033572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30593" y="22164"/>
            <a:ext cx="1571541" cy="15411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479389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6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  <p:bldP spid="4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  <a:ln w="57150">
            <a:solidFill>
              <a:srgbClr val="002060"/>
            </a:solidFill>
          </a:ln>
          <a:scene3d>
            <a:camera prst="perspectiveAbove"/>
            <a:lightRig rig="threePt" dir="t"/>
          </a:scene3d>
        </p:spPr>
        <p:txBody>
          <a:bodyPr>
            <a:normAutofit/>
          </a:bodyPr>
          <a:lstStyle/>
          <a:p>
            <a:r>
              <a:rPr lang="cs-CZ" sz="2800" b="1" dirty="0" smtClean="0"/>
              <a:t>Vyjádři v uvedených jednotkách</a:t>
            </a:r>
            <a:endParaRPr lang="cs-CZ" sz="2800" b="1" dirty="0"/>
          </a:p>
        </p:txBody>
      </p:sp>
      <p:sp>
        <p:nvSpPr>
          <p:cNvPr id="3" name="Zaoblený obdélník 2"/>
          <p:cNvSpPr/>
          <p:nvPr/>
        </p:nvSpPr>
        <p:spPr>
          <a:xfrm>
            <a:off x="539552" y="1866869"/>
            <a:ext cx="2664296" cy="864096"/>
          </a:xfrm>
          <a:prstGeom prst="roundRect">
            <a:avLst>
              <a:gd name="adj" fmla="val 50000"/>
            </a:avLst>
          </a:prstGeom>
          <a:solidFill>
            <a:schemeClr val="accent5">
              <a:lumMod val="40000"/>
              <a:lumOff val="60000"/>
            </a:schemeClr>
          </a:solidFill>
          <a:ln w="38100"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4 </a:t>
            </a:r>
            <a:r>
              <a:rPr lang="cs-CZ" sz="2000" b="1" dirty="0" smtClean="0">
                <a:solidFill>
                  <a:schemeClr val="tx1"/>
                </a:solidFill>
              </a:rPr>
              <a:t>h =      </a:t>
            </a:r>
            <a:r>
              <a:rPr lang="cs-CZ" sz="2000" b="1" dirty="0" smtClean="0">
                <a:solidFill>
                  <a:schemeClr val="tx1"/>
                </a:solidFill>
              </a:rPr>
              <a:t>min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539552" y="3334307"/>
            <a:ext cx="2664296" cy="864096"/>
          </a:xfrm>
          <a:prstGeom prst="roundRect">
            <a:avLst>
              <a:gd name="adj" fmla="val 50000"/>
            </a:avLst>
          </a:prstGeom>
          <a:solidFill>
            <a:schemeClr val="accent5">
              <a:lumMod val="40000"/>
              <a:lumOff val="60000"/>
            </a:schemeClr>
          </a:solidFill>
          <a:ln w="38100"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2 h 15 min </a:t>
            </a:r>
            <a:r>
              <a:rPr lang="cs-CZ" sz="2000" b="1" dirty="0" smtClean="0">
                <a:solidFill>
                  <a:schemeClr val="tx1"/>
                </a:solidFill>
              </a:rPr>
              <a:t>=     min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539552" y="4913176"/>
            <a:ext cx="2664296" cy="864096"/>
          </a:xfrm>
          <a:prstGeom prst="roundRect">
            <a:avLst>
              <a:gd name="adj" fmla="val 50000"/>
            </a:avLst>
          </a:prstGeom>
          <a:solidFill>
            <a:schemeClr val="accent5">
              <a:lumMod val="40000"/>
              <a:lumOff val="60000"/>
            </a:schemeClr>
          </a:solidFill>
          <a:ln w="38100"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6 min 20 s </a:t>
            </a:r>
            <a:r>
              <a:rPr lang="cs-CZ" sz="2000" b="1" dirty="0" smtClean="0">
                <a:solidFill>
                  <a:schemeClr val="tx1"/>
                </a:solidFill>
              </a:rPr>
              <a:t>=       s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3364632" y="4913176"/>
            <a:ext cx="2664296" cy="864096"/>
          </a:xfrm>
          <a:prstGeom prst="roundRect">
            <a:avLst>
              <a:gd name="adj" fmla="val 50000"/>
            </a:avLst>
          </a:prstGeom>
          <a:solidFill>
            <a:schemeClr val="accent5">
              <a:lumMod val="40000"/>
              <a:lumOff val="60000"/>
            </a:schemeClr>
          </a:solidFill>
          <a:ln w="38100"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420 min </a:t>
            </a:r>
            <a:r>
              <a:rPr lang="cs-CZ" sz="2000" b="1" dirty="0" smtClean="0">
                <a:solidFill>
                  <a:schemeClr val="tx1"/>
                </a:solidFill>
              </a:rPr>
              <a:t>=        h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3364632" y="3334307"/>
            <a:ext cx="2664296" cy="864096"/>
          </a:xfrm>
          <a:prstGeom prst="roundRect">
            <a:avLst>
              <a:gd name="adj" fmla="val 50000"/>
            </a:avLst>
          </a:prstGeom>
          <a:solidFill>
            <a:schemeClr val="accent5">
              <a:lumMod val="40000"/>
              <a:lumOff val="60000"/>
            </a:schemeClr>
          </a:solidFill>
          <a:ln w="38100"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2 h </a:t>
            </a:r>
            <a:r>
              <a:rPr lang="cs-CZ" sz="2000" b="1" dirty="0" smtClean="0">
                <a:solidFill>
                  <a:schemeClr val="tx1"/>
                </a:solidFill>
              </a:rPr>
              <a:t>=       s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3364632" y="1866869"/>
            <a:ext cx="2664296" cy="864096"/>
          </a:xfrm>
          <a:prstGeom prst="roundRect">
            <a:avLst>
              <a:gd name="adj" fmla="val 50000"/>
            </a:avLst>
          </a:prstGeom>
          <a:solidFill>
            <a:schemeClr val="accent5">
              <a:lumMod val="40000"/>
              <a:lumOff val="60000"/>
            </a:schemeClr>
          </a:solidFill>
          <a:ln w="38100"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5 min </a:t>
            </a:r>
            <a:r>
              <a:rPr lang="cs-CZ" sz="2000" b="1" dirty="0" smtClean="0">
                <a:solidFill>
                  <a:schemeClr val="tx1"/>
                </a:solidFill>
              </a:rPr>
              <a:t>=       s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6300192" y="4913176"/>
            <a:ext cx="2664296" cy="864096"/>
          </a:xfrm>
          <a:prstGeom prst="roundRect">
            <a:avLst>
              <a:gd name="adj" fmla="val 50000"/>
            </a:avLst>
          </a:prstGeom>
          <a:solidFill>
            <a:schemeClr val="accent5">
              <a:lumMod val="40000"/>
              <a:lumOff val="60000"/>
            </a:schemeClr>
          </a:solidFill>
          <a:ln w="38100"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2 týdny </a:t>
            </a:r>
            <a:r>
              <a:rPr lang="cs-CZ" sz="2000" b="1" dirty="0" smtClean="0">
                <a:solidFill>
                  <a:schemeClr val="tx1"/>
                </a:solidFill>
              </a:rPr>
              <a:t>=         h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6300192" y="3334307"/>
            <a:ext cx="2664296" cy="864096"/>
          </a:xfrm>
          <a:prstGeom prst="roundRect">
            <a:avLst>
              <a:gd name="adj" fmla="val 50000"/>
            </a:avLst>
          </a:prstGeom>
          <a:solidFill>
            <a:schemeClr val="accent5">
              <a:lumMod val="40000"/>
              <a:lumOff val="60000"/>
            </a:schemeClr>
          </a:solidFill>
          <a:ln w="38100"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6 dnů </a:t>
            </a:r>
            <a:r>
              <a:rPr lang="cs-CZ" sz="2000" b="1" dirty="0" smtClean="0">
                <a:solidFill>
                  <a:schemeClr val="tx1"/>
                </a:solidFill>
              </a:rPr>
              <a:t>=     h</a:t>
            </a:r>
          </a:p>
        </p:txBody>
      </p:sp>
      <p:sp>
        <p:nvSpPr>
          <p:cNvPr id="14" name="Zaoblený obdélník 13"/>
          <p:cNvSpPr/>
          <p:nvPr/>
        </p:nvSpPr>
        <p:spPr>
          <a:xfrm>
            <a:off x="6300192" y="1866869"/>
            <a:ext cx="2664296" cy="864096"/>
          </a:xfrm>
          <a:prstGeom prst="roundRect">
            <a:avLst>
              <a:gd name="adj" fmla="val 50000"/>
            </a:avLst>
          </a:prstGeom>
          <a:solidFill>
            <a:schemeClr val="accent5">
              <a:lumMod val="40000"/>
              <a:lumOff val="60000"/>
            </a:schemeClr>
          </a:solidFill>
          <a:ln w="38100"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300 min </a:t>
            </a:r>
            <a:r>
              <a:rPr lang="cs-CZ" sz="2000" b="1" dirty="0" smtClean="0">
                <a:solidFill>
                  <a:schemeClr val="tx1"/>
                </a:solidFill>
              </a:rPr>
              <a:t>=      h</a:t>
            </a:r>
            <a:endParaRPr lang="cs-CZ" sz="20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687452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1000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9" dur="1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allAtOnce" animBg="1"/>
      <p:bldP spid="7" grpId="0" build="allAtOnce" animBg="1"/>
      <p:bldP spid="8" grpId="0" build="allAtOnce" animBg="1"/>
      <p:bldP spid="9" grpId="0" build="allAtOnce" animBg="1"/>
      <p:bldP spid="10" grpId="0" build="allAtOnce" animBg="1"/>
      <p:bldP spid="11" grpId="0" build="allAtOnce" animBg="1"/>
      <p:bldP spid="12" grpId="0" build="allAtOnce" animBg="1"/>
      <p:bldP spid="13" grpId="0" build="allAtOnce" animBg="1"/>
      <p:bldP spid="14" grpId="0" build="allAtOnce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  <a:ln w="57150">
            <a:solidFill>
              <a:srgbClr val="002060"/>
            </a:solidFill>
          </a:ln>
          <a:scene3d>
            <a:camera prst="perspectiveAbove"/>
            <a:lightRig rig="threePt" dir="t"/>
          </a:scene3d>
        </p:spPr>
        <p:txBody>
          <a:bodyPr>
            <a:normAutofit/>
          </a:bodyPr>
          <a:lstStyle/>
          <a:p>
            <a:r>
              <a:rPr lang="cs-CZ" sz="2800" b="1" dirty="0" smtClean="0"/>
              <a:t>Vyjádři v uvedených jednotkách</a:t>
            </a:r>
            <a:endParaRPr lang="cs-CZ" sz="2800" b="1" dirty="0"/>
          </a:p>
        </p:txBody>
      </p:sp>
      <p:sp>
        <p:nvSpPr>
          <p:cNvPr id="3" name="Zaoblený obdélník 2"/>
          <p:cNvSpPr/>
          <p:nvPr/>
        </p:nvSpPr>
        <p:spPr>
          <a:xfrm>
            <a:off x="539552" y="1866869"/>
            <a:ext cx="2520280" cy="864096"/>
          </a:xfrm>
          <a:prstGeom prst="roundRect">
            <a:avLst>
              <a:gd name="adj" fmla="val 50000"/>
            </a:avLst>
          </a:prstGeom>
          <a:solidFill>
            <a:schemeClr val="accent5">
              <a:lumMod val="40000"/>
              <a:lumOff val="60000"/>
            </a:schemeClr>
          </a:solidFill>
          <a:ln w="38100"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4 roky </a:t>
            </a:r>
            <a:r>
              <a:rPr lang="cs-CZ" sz="2000" b="1" dirty="0" smtClean="0">
                <a:solidFill>
                  <a:schemeClr val="tx1"/>
                </a:solidFill>
              </a:rPr>
              <a:t>=       dnů</a:t>
            </a:r>
            <a:endParaRPr lang="cs-CZ" sz="2000" b="1" dirty="0">
              <a:solidFill>
                <a:schemeClr val="tx1"/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7" name="Zaoblený obdélník 6"/>
              <p:cNvSpPr/>
              <p:nvPr/>
            </p:nvSpPr>
            <p:spPr>
              <a:xfrm>
                <a:off x="539552" y="3334307"/>
                <a:ext cx="2520280" cy="864096"/>
              </a:xfrm>
              <a:prstGeom prst="roundRect">
                <a:avLst>
                  <a:gd name="adj" fmla="val 50000"/>
                </a:avLst>
              </a:prstGeom>
              <a:solidFill>
                <a:schemeClr val="accent5">
                  <a:lumMod val="40000"/>
                  <a:lumOff val="60000"/>
                </a:schemeClr>
              </a:solidFill>
              <a:ln w="38100">
                <a:solidFill>
                  <a:schemeClr val="accent5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 xmlns:m="http://schemas.openxmlformats.org/officeDocument/2006/math">
                    <m:f>
                      <m:fPr>
                        <m:ctrlPr>
                          <a:rPr lang="cs-CZ" sz="20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𝟏</m:t>
                        </m:r>
                        <m:r>
                          <a:rPr lang="cs-CZ" sz="20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 </m:t>
                        </m:r>
                      </m:num>
                      <m:den>
                        <m:r>
                          <a:rPr lang="cs-CZ" sz="20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𝟑</m:t>
                        </m:r>
                      </m:den>
                    </m:f>
                  </m:oMath>
                </a14:m>
                <a:r>
                  <a:rPr lang="cs-CZ" sz="2000" b="1" dirty="0" smtClean="0">
                    <a:solidFill>
                      <a:schemeClr val="tx1"/>
                    </a:solidFill>
                  </a:rPr>
                  <a:t> </a:t>
                </a:r>
                <a:r>
                  <a:rPr lang="cs-CZ" sz="2000" b="1" dirty="0" smtClean="0">
                    <a:solidFill>
                      <a:schemeClr val="tx1"/>
                    </a:solidFill>
                  </a:rPr>
                  <a:t>h =     min</a:t>
                </a:r>
                <a:endParaRPr lang="cs-CZ" sz="2000" b="1" dirty="0">
                  <a:solidFill>
                    <a:schemeClr val="tx1"/>
                  </a:solidFill>
                </a:endParaRPr>
              </a:p>
            </p:txBody>
          </p:sp>
        </mc:Choice>
        <mc:Fallback>
          <p:sp>
            <p:nvSpPr>
              <p:cNvPr id="7" name="Zaoblený obdélník 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9552" y="3334307"/>
                <a:ext cx="2520280" cy="864096"/>
              </a:xfrm>
              <a:prstGeom prst="roundRect">
                <a:avLst>
                  <a:gd name="adj" fmla="val 50000"/>
                </a:avLst>
              </a:prstGeom>
              <a:blipFill rotWithShape="1">
                <a:blip r:embed="rId3"/>
                <a:stretch>
                  <a:fillRect/>
                </a:stretch>
              </a:blipFill>
              <a:ln w="38100">
                <a:solidFill>
                  <a:schemeClr val="accent5">
                    <a:lumMod val="75000"/>
                  </a:schemeClr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8" name="Zaoblený obdélník 7"/>
              <p:cNvSpPr/>
              <p:nvPr/>
            </p:nvSpPr>
            <p:spPr>
              <a:xfrm>
                <a:off x="539552" y="4913176"/>
                <a:ext cx="2520280" cy="864096"/>
              </a:xfrm>
              <a:prstGeom prst="roundRect">
                <a:avLst>
                  <a:gd name="adj" fmla="val 50000"/>
                </a:avLst>
              </a:prstGeom>
              <a:solidFill>
                <a:schemeClr val="accent5">
                  <a:lumMod val="40000"/>
                  <a:lumOff val="60000"/>
                </a:schemeClr>
              </a:solidFill>
              <a:ln w="38100">
                <a:solidFill>
                  <a:schemeClr val="accent5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 xmlns:m="http://schemas.openxmlformats.org/officeDocument/2006/math">
                    <m:f>
                      <m:fPr>
                        <m:ctrlPr>
                          <a:rPr lang="cs-CZ" sz="20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𝟑</m:t>
                        </m:r>
                      </m:num>
                      <m:den>
                        <m:r>
                          <a:rPr lang="cs-CZ" sz="20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𝟒</m:t>
                        </m:r>
                      </m:den>
                    </m:f>
                  </m:oMath>
                </a14:m>
                <a:r>
                  <a:rPr lang="cs-CZ" sz="2000" b="1" dirty="0" smtClean="0">
                    <a:solidFill>
                      <a:schemeClr val="tx1"/>
                    </a:solidFill>
                  </a:rPr>
                  <a:t> </a:t>
                </a:r>
                <a:r>
                  <a:rPr lang="cs-CZ" sz="2000" b="1" dirty="0" smtClean="0">
                    <a:solidFill>
                      <a:schemeClr val="tx1"/>
                    </a:solidFill>
                  </a:rPr>
                  <a:t>min =       s</a:t>
                </a:r>
                <a:endParaRPr lang="cs-CZ" sz="2000" b="1" dirty="0">
                  <a:solidFill>
                    <a:schemeClr val="tx1"/>
                  </a:solidFill>
                </a:endParaRPr>
              </a:p>
            </p:txBody>
          </p:sp>
        </mc:Choice>
        <mc:Fallback>
          <p:sp>
            <p:nvSpPr>
              <p:cNvPr id="8" name="Zaoblený obdélník 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9552" y="4913176"/>
                <a:ext cx="2520280" cy="864096"/>
              </a:xfrm>
              <a:prstGeom prst="roundRect">
                <a:avLst>
                  <a:gd name="adj" fmla="val 50000"/>
                </a:avLst>
              </a:prstGeom>
              <a:blipFill rotWithShape="1">
                <a:blip r:embed="rId4"/>
                <a:stretch>
                  <a:fillRect/>
                </a:stretch>
              </a:blipFill>
              <a:ln w="38100">
                <a:solidFill>
                  <a:schemeClr val="accent5">
                    <a:lumMod val="75000"/>
                  </a:schemeClr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Zaoblený obdélník 8"/>
              <p:cNvSpPr/>
              <p:nvPr/>
            </p:nvSpPr>
            <p:spPr>
              <a:xfrm>
                <a:off x="3364632" y="4913176"/>
                <a:ext cx="2520280" cy="864096"/>
              </a:xfrm>
              <a:prstGeom prst="roundRect">
                <a:avLst>
                  <a:gd name="adj" fmla="val 50000"/>
                </a:avLst>
              </a:prstGeom>
              <a:solidFill>
                <a:schemeClr val="accent5">
                  <a:lumMod val="40000"/>
                  <a:lumOff val="60000"/>
                </a:schemeClr>
              </a:solidFill>
              <a:ln w="38100">
                <a:solidFill>
                  <a:schemeClr val="accent5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 xmlns:m="http://schemas.openxmlformats.org/officeDocument/2006/math">
                    <m:f>
                      <m:fPr>
                        <m:ctrlPr>
                          <a:rPr lang="cs-CZ" sz="20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𝟓</m:t>
                        </m:r>
                      </m:num>
                      <m:den>
                        <m:r>
                          <a:rPr lang="cs-CZ" sz="20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𝟔</m:t>
                        </m:r>
                      </m:den>
                    </m:f>
                  </m:oMath>
                </a14:m>
                <a:r>
                  <a:rPr lang="cs-CZ" sz="2000" b="1" dirty="0" smtClean="0">
                    <a:solidFill>
                      <a:schemeClr val="tx1"/>
                    </a:solidFill>
                  </a:rPr>
                  <a:t> dne=        h</a:t>
                </a:r>
                <a:endParaRPr lang="cs-CZ" sz="2000" b="1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9" name="Zaoblený obdélník 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64632" y="4913176"/>
                <a:ext cx="2520280" cy="864096"/>
              </a:xfrm>
              <a:prstGeom prst="roundRect">
                <a:avLst>
                  <a:gd name="adj" fmla="val 50000"/>
                </a:avLst>
              </a:prstGeom>
              <a:blipFill rotWithShape="1">
                <a:blip r:embed="rId5"/>
                <a:stretch>
                  <a:fillRect/>
                </a:stretch>
              </a:blipFill>
              <a:ln w="38100">
                <a:solidFill>
                  <a:schemeClr val="accent5">
                    <a:lumMod val="75000"/>
                  </a:schemeClr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0" name="Zaoblený obdélník 9"/>
              <p:cNvSpPr/>
              <p:nvPr/>
            </p:nvSpPr>
            <p:spPr>
              <a:xfrm>
                <a:off x="3364632" y="3334307"/>
                <a:ext cx="2520280" cy="864096"/>
              </a:xfrm>
              <a:prstGeom prst="roundRect">
                <a:avLst>
                  <a:gd name="adj" fmla="val 50000"/>
                </a:avLst>
              </a:prstGeom>
              <a:solidFill>
                <a:schemeClr val="accent5">
                  <a:lumMod val="40000"/>
                  <a:lumOff val="60000"/>
                </a:schemeClr>
              </a:solidFill>
              <a:ln w="38100">
                <a:solidFill>
                  <a:schemeClr val="accent5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 xmlns:m="http://schemas.openxmlformats.org/officeDocument/2006/math">
                    <m:f>
                      <m:fPr>
                        <m:ctrlPr>
                          <a:rPr lang="cs-CZ" sz="20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𝟒</m:t>
                        </m:r>
                      </m:num>
                      <m:den>
                        <m:r>
                          <a:rPr lang="cs-CZ" sz="20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𝟏𝟎</m:t>
                        </m:r>
                      </m:den>
                    </m:f>
                  </m:oMath>
                </a14:m>
                <a:r>
                  <a:rPr lang="cs-CZ" sz="2000" b="1" dirty="0" smtClean="0">
                    <a:solidFill>
                      <a:schemeClr val="tx1"/>
                    </a:solidFill>
                  </a:rPr>
                  <a:t> </a:t>
                </a:r>
                <a:r>
                  <a:rPr lang="cs-CZ" sz="2000" b="1" dirty="0" smtClean="0">
                    <a:solidFill>
                      <a:schemeClr val="tx1"/>
                    </a:solidFill>
                  </a:rPr>
                  <a:t>h =       min</a:t>
                </a:r>
                <a:endParaRPr lang="cs-CZ" sz="2000" b="1" dirty="0">
                  <a:solidFill>
                    <a:schemeClr val="tx1"/>
                  </a:solidFill>
                </a:endParaRPr>
              </a:p>
            </p:txBody>
          </p:sp>
        </mc:Choice>
        <mc:Fallback>
          <p:sp>
            <p:nvSpPr>
              <p:cNvPr id="10" name="Zaoblený obdélník 9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64632" y="3334307"/>
                <a:ext cx="2520280" cy="864096"/>
              </a:xfrm>
              <a:prstGeom prst="roundRect">
                <a:avLst>
                  <a:gd name="adj" fmla="val 50000"/>
                </a:avLst>
              </a:prstGeom>
              <a:blipFill rotWithShape="1">
                <a:blip r:embed="rId6"/>
                <a:stretch>
                  <a:fillRect/>
                </a:stretch>
              </a:blipFill>
              <a:ln w="38100">
                <a:solidFill>
                  <a:schemeClr val="accent5">
                    <a:lumMod val="75000"/>
                  </a:schemeClr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Zaoblený obdélník 10"/>
          <p:cNvSpPr/>
          <p:nvPr/>
        </p:nvSpPr>
        <p:spPr>
          <a:xfrm>
            <a:off x="3364632" y="1866869"/>
            <a:ext cx="2520280" cy="864096"/>
          </a:xfrm>
          <a:prstGeom prst="roundRect">
            <a:avLst>
              <a:gd name="adj" fmla="val 50000"/>
            </a:avLst>
          </a:prstGeom>
          <a:solidFill>
            <a:schemeClr val="accent5">
              <a:lumMod val="40000"/>
              <a:lumOff val="60000"/>
            </a:schemeClr>
          </a:solidFill>
          <a:ln w="38100"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5 min 20 s </a:t>
            </a:r>
            <a:r>
              <a:rPr lang="cs-CZ" sz="2000" b="1" dirty="0" smtClean="0">
                <a:solidFill>
                  <a:schemeClr val="tx1"/>
                </a:solidFill>
              </a:rPr>
              <a:t>=       s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6300192" y="4913176"/>
            <a:ext cx="2520280" cy="864096"/>
          </a:xfrm>
          <a:prstGeom prst="roundRect">
            <a:avLst>
              <a:gd name="adj" fmla="val 50000"/>
            </a:avLst>
          </a:prstGeom>
          <a:solidFill>
            <a:schemeClr val="accent5">
              <a:lumMod val="40000"/>
              <a:lumOff val="60000"/>
            </a:schemeClr>
          </a:solidFill>
          <a:ln w="38100"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240 s </a:t>
            </a:r>
            <a:r>
              <a:rPr lang="cs-CZ" sz="2000" b="1" dirty="0" smtClean="0">
                <a:solidFill>
                  <a:schemeClr val="tx1"/>
                </a:solidFill>
              </a:rPr>
              <a:t>=         min</a:t>
            </a:r>
            <a:endParaRPr lang="cs-CZ" sz="2000" b="1" dirty="0">
              <a:solidFill>
                <a:schemeClr val="tx1"/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13" name="Zaoblený obdélník 12"/>
              <p:cNvSpPr/>
              <p:nvPr/>
            </p:nvSpPr>
            <p:spPr>
              <a:xfrm>
                <a:off x="6300192" y="3334307"/>
                <a:ext cx="2520280" cy="864096"/>
              </a:xfrm>
              <a:prstGeom prst="roundRect">
                <a:avLst>
                  <a:gd name="adj" fmla="val 50000"/>
                </a:avLst>
              </a:prstGeom>
              <a:solidFill>
                <a:schemeClr val="accent5">
                  <a:lumMod val="40000"/>
                  <a:lumOff val="60000"/>
                </a:schemeClr>
              </a:solidFill>
              <a:ln w="38100">
                <a:solidFill>
                  <a:schemeClr val="accent5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 xmlns:m="http://schemas.openxmlformats.org/officeDocument/2006/math">
                    <m:f>
                      <m:fPr>
                        <m:ctrlPr>
                          <a:rPr lang="cs-CZ" sz="20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𝟐</m:t>
                        </m:r>
                      </m:num>
                      <m:den>
                        <m:r>
                          <a:rPr lang="cs-CZ" sz="20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𝟑</m:t>
                        </m:r>
                      </m:den>
                    </m:f>
                  </m:oMath>
                </a14:m>
                <a:r>
                  <a:rPr lang="cs-CZ" sz="2000" b="1" dirty="0" smtClean="0">
                    <a:solidFill>
                      <a:schemeClr val="tx1"/>
                    </a:solidFill>
                  </a:rPr>
                  <a:t> </a:t>
                </a:r>
                <a:r>
                  <a:rPr lang="cs-CZ" sz="2000" b="1" dirty="0" smtClean="0">
                    <a:solidFill>
                      <a:schemeClr val="tx1"/>
                    </a:solidFill>
                  </a:rPr>
                  <a:t>dne =     h</a:t>
                </a:r>
              </a:p>
            </p:txBody>
          </p:sp>
        </mc:Choice>
        <mc:Fallback>
          <p:sp>
            <p:nvSpPr>
              <p:cNvPr id="13" name="Zaoblený obdélník 1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00192" y="3334307"/>
                <a:ext cx="2520280" cy="864096"/>
              </a:xfrm>
              <a:prstGeom prst="roundRect">
                <a:avLst>
                  <a:gd name="adj" fmla="val 50000"/>
                </a:avLst>
              </a:prstGeom>
              <a:blipFill rotWithShape="1">
                <a:blip r:embed="rId7"/>
                <a:stretch>
                  <a:fillRect/>
                </a:stretch>
              </a:blipFill>
              <a:ln w="38100">
                <a:solidFill>
                  <a:schemeClr val="accent5">
                    <a:lumMod val="75000"/>
                  </a:schemeClr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4" name="Zaoblený obdélník 13"/>
          <p:cNvSpPr/>
          <p:nvPr/>
        </p:nvSpPr>
        <p:spPr>
          <a:xfrm>
            <a:off x="6300192" y="1866869"/>
            <a:ext cx="2520280" cy="864096"/>
          </a:xfrm>
          <a:prstGeom prst="roundRect">
            <a:avLst>
              <a:gd name="adj" fmla="val 50000"/>
            </a:avLst>
          </a:prstGeom>
          <a:solidFill>
            <a:schemeClr val="accent5">
              <a:lumMod val="40000"/>
              <a:lumOff val="60000"/>
            </a:schemeClr>
          </a:solidFill>
          <a:ln w="38100"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30 min </a:t>
            </a:r>
            <a:r>
              <a:rPr lang="cs-CZ" sz="2000" b="1" dirty="0" smtClean="0">
                <a:solidFill>
                  <a:schemeClr val="tx1"/>
                </a:solidFill>
              </a:rPr>
              <a:t>=      s</a:t>
            </a:r>
            <a:endParaRPr lang="cs-CZ" sz="20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245331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  <a:ln w="57150">
            <a:solidFill>
              <a:srgbClr val="002060"/>
            </a:solidFill>
          </a:ln>
          <a:scene3d>
            <a:camera prst="perspectiveAbove"/>
            <a:lightRig rig="threePt" dir="t"/>
          </a:scene3d>
        </p:spPr>
        <p:txBody>
          <a:bodyPr>
            <a:normAutofit/>
          </a:bodyPr>
          <a:lstStyle/>
          <a:p>
            <a:r>
              <a:rPr lang="cs-CZ" sz="2800" b="1" dirty="0" smtClean="0"/>
              <a:t>Vyjádři v uvedených jednotkách</a:t>
            </a:r>
            <a:endParaRPr lang="cs-CZ" sz="2800" b="1" dirty="0"/>
          </a:p>
        </p:txBody>
      </p:sp>
      <p:sp>
        <p:nvSpPr>
          <p:cNvPr id="3" name="Zaoblený obdélník 2"/>
          <p:cNvSpPr/>
          <p:nvPr/>
        </p:nvSpPr>
        <p:spPr>
          <a:xfrm>
            <a:off x="539552" y="1866869"/>
            <a:ext cx="2520280" cy="864096"/>
          </a:xfrm>
          <a:prstGeom prst="roundRect">
            <a:avLst>
              <a:gd name="adj" fmla="val 50000"/>
            </a:avLst>
          </a:prstGeom>
          <a:solidFill>
            <a:schemeClr val="accent5">
              <a:lumMod val="40000"/>
              <a:lumOff val="60000"/>
            </a:schemeClr>
          </a:solidFill>
          <a:ln w="38100"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86 min</a:t>
            </a:r>
            <a:r>
              <a:rPr lang="cs-CZ" sz="2000" b="1" dirty="0" smtClean="0">
                <a:solidFill>
                  <a:schemeClr val="tx1"/>
                </a:solidFill>
              </a:rPr>
              <a:t>=     h   min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539552" y="3334307"/>
            <a:ext cx="2520280" cy="864096"/>
          </a:xfrm>
          <a:prstGeom prst="roundRect">
            <a:avLst>
              <a:gd name="adj" fmla="val 50000"/>
            </a:avLst>
          </a:prstGeom>
          <a:solidFill>
            <a:schemeClr val="accent5">
              <a:lumMod val="40000"/>
              <a:lumOff val="60000"/>
            </a:schemeClr>
          </a:solidFill>
          <a:ln w="38100"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100 s</a:t>
            </a:r>
            <a:r>
              <a:rPr lang="cs-CZ" sz="2000" b="1" dirty="0" smtClean="0">
                <a:solidFill>
                  <a:schemeClr val="tx1"/>
                </a:solidFill>
              </a:rPr>
              <a:t>=   min     s</a:t>
            </a:r>
            <a:endParaRPr lang="cs-CZ" sz="2000" b="1" dirty="0">
              <a:solidFill>
                <a:schemeClr val="tx1"/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8" name="Zaoblený obdélník 7"/>
              <p:cNvSpPr/>
              <p:nvPr/>
            </p:nvSpPr>
            <p:spPr>
              <a:xfrm>
                <a:off x="539552" y="4913176"/>
                <a:ext cx="2520280" cy="864096"/>
              </a:xfrm>
              <a:prstGeom prst="roundRect">
                <a:avLst>
                  <a:gd name="adj" fmla="val 50000"/>
                </a:avLst>
              </a:prstGeom>
              <a:solidFill>
                <a:schemeClr val="accent5">
                  <a:lumMod val="40000"/>
                  <a:lumOff val="60000"/>
                </a:schemeClr>
              </a:solidFill>
              <a:ln w="38100">
                <a:solidFill>
                  <a:schemeClr val="accent5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 xmlns:m="http://schemas.openxmlformats.org/officeDocument/2006/math">
                    <m:f>
                      <m:fPr>
                        <m:ctrlPr>
                          <a:rPr lang="cs-CZ" sz="20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20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𝟐</m:t>
                        </m:r>
                      </m:den>
                    </m:f>
                  </m:oMath>
                </a14:m>
                <a:r>
                  <a:rPr lang="cs-CZ" sz="2000" b="1" dirty="0" smtClean="0">
                    <a:solidFill>
                      <a:schemeClr val="tx1"/>
                    </a:solidFill>
                  </a:rPr>
                  <a:t> </a:t>
                </a:r>
                <a:r>
                  <a:rPr lang="cs-CZ" sz="2000" b="1" dirty="0" smtClean="0">
                    <a:solidFill>
                      <a:schemeClr val="tx1"/>
                    </a:solidFill>
                  </a:rPr>
                  <a:t>roku =     </a:t>
                </a:r>
                <a:r>
                  <a:rPr lang="cs-CZ" sz="2000" b="1" dirty="0" err="1" smtClean="0">
                    <a:solidFill>
                      <a:schemeClr val="tx1"/>
                    </a:solidFill>
                  </a:rPr>
                  <a:t>měs</a:t>
                </a:r>
                <a:r>
                  <a:rPr lang="cs-CZ" sz="2000" b="1" dirty="0" smtClean="0">
                    <a:solidFill>
                      <a:schemeClr val="tx1"/>
                    </a:solidFill>
                  </a:rPr>
                  <a:t>.</a:t>
                </a:r>
                <a:endParaRPr lang="cs-CZ" sz="2000" b="1" dirty="0">
                  <a:solidFill>
                    <a:schemeClr val="tx1"/>
                  </a:solidFill>
                </a:endParaRPr>
              </a:p>
            </p:txBody>
          </p:sp>
        </mc:Choice>
        <mc:Fallback>
          <p:sp>
            <p:nvSpPr>
              <p:cNvPr id="8" name="Zaoblený obdélník 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9552" y="4913176"/>
                <a:ext cx="2520280" cy="864096"/>
              </a:xfrm>
              <a:prstGeom prst="roundRect">
                <a:avLst>
                  <a:gd name="adj" fmla="val 50000"/>
                </a:avLst>
              </a:prstGeom>
              <a:blipFill rotWithShape="1">
                <a:blip r:embed="rId3"/>
                <a:stretch>
                  <a:fillRect/>
                </a:stretch>
              </a:blipFill>
              <a:ln w="38100">
                <a:solidFill>
                  <a:schemeClr val="accent5">
                    <a:lumMod val="75000"/>
                  </a:schemeClr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Zaoblený obdélník 8"/>
              <p:cNvSpPr/>
              <p:nvPr/>
            </p:nvSpPr>
            <p:spPr>
              <a:xfrm>
                <a:off x="3364632" y="4913176"/>
                <a:ext cx="2520280" cy="864096"/>
              </a:xfrm>
              <a:prstGeom prst="roundRect">
                <a:avLst>
                  <a:gd name="adj" fmla="val 50000"/>
                </a:avLst>
              </a:prstGeom>
              <a:solidFill>
                <a:schemeClr val="accent5">
                  <a:lumMod val="40000"/>
                  <a:lumOff val="60000"/>
                </a:schemeClr>
              </a:solidFill>
              <a:ln w="38100">
                <a:solidFill>
                  <a:schemeClr val="accent5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 xmlns:m="http://schemas.openxmlformats.org/officeDocument/2006/math">
                    <m:f>
                      <m:fPr>
                        <m:ctrlPr>
                          <a:rPr lang="cs-CZ" sz="20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20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𝟐</m:t>
                        </m:r>
                      </m:den>
                    </m:f>
                  </m:oMath>
                </a14:m>
                <a:r>
                  <a:rPr lang="cs-CZ" sz="2000" b="1" dirty="0" smtClean="0">
                    <a:solidFill>
                      <a:schemeClr val="tx1"/>
                    </a:solidFill>
                  </a:rPr>
                  <a:t> dubna=      dnů</a:t>
                </a:r>
                <a:endParaRPr lang="cs-CZ" sz="2000" b="1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9" name="Zaoblený obdélník 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64632" y="4913176"/>
                <a:ext cx="2520280" cy="864096"/>
              </a:xfrm>
              <a:prstGeom prst="roundRect">
                <a:avLst>
                  <a:gd name="adj" fmla="val 50000"/>
                </a:avLst>
              </a:prstGeom>
              <a:blipFill rotWithShape="1">
                <a:blip r:embed="rId4"/>
                <a:stretch>
                  <a:fillRect/>
                </a:stretch>
              </a:blipFill>
              <a:ln w="38100">
                <a:solidFill>
                  <a:schemeClr val="accent5">
                    <a:lumMod val="75000"/>
                  </a:schemeClr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Zaoblený obdélník 9"/>
          <p:cNvSpPr/>
          <p:nvPr/>
        </p:nvSpPr>
        <p:spPr>
          <a:xfrm>
            <a:off x="3364632" y="3334307"/>
            <a:ext cx="2520280" cy="864096"/>
          </a:xfrm>
          <a:prstGeom prst="roundRect">
            <a:avLst>
              <a:gd name="adj" fmla="val 50000"/>
            </a:avLst>
          </a:prstGeom>
          <a:solidFill>
            <a:schemeClr val="accent5">
              <a:lumMod val="40000"/>
              <a:lumOff val="60000"/>
            </a:schemeClr>
          </a:solidFill>
          <a:ln w="38100"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400 s</a:t>
            </a:r>
            <a:r>
              <a:rPr lang="cs-CZ" sz="2000" b="1" dirty="0" smtClean="0">
                <a:solidFill>
                  <a:schemeClr val="tx1"/>
                </a:solidFill>
              </a:rPr>
              <a:t>=    min     s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3364632" y="1866869"/>
            <a:ext cx="2520280" cy="864096"/>
          </a:xfrm>
          <a:prstGeom prst="roundRect">
            <a:avLst>
              <a:gd name="adj" fmla="val 50000"/>
            </a:avLst>
          </a:prstGeom>
          <a:solidFill>
            <a:schemeClr val="accent5">
              <a:lumMod val="40000"/>
              <a:lumOff val="60000"/>
            </a:schemeClr>
          </a:solidFill>
          <a:ln w="38100"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342 min </a:t>
            </a:r>
            <a:r>
              <a:rPr lang="cs-CZ" sz="2000" b="1" dirty="0" smtClean="0">
                <a:solidFill>
                  <a:schemeClr val="tx1"/>
                </a:solidFill>
              </a:rPr>
              <a:t>=    h    min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6300192" y="4913176"/>
            <a:ext cx="2520280" cy="864096"/>
          </a:xfrm>
          <a:prstGeom prst="roundRect">
            <a:avLst>
              <a:gd name="adj" fmla="val 50000"/>
            </a:avLst>
          </a:prstGeom>
          <a:solidFill>
            <a:schemeClr val="accent5">
              <a:lumMod val="40000"/>
              <a:lumOff val="60000"/>
            </a:schemeClr>
          </a:solidFill>
          <a:ln w="38100"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222 s </a:t>
            </a:r>
            <a:r>
              <a:rPr lang="cs-CZ" sz="2000" b="1" dirty="0" smtClean="0">
                <a:solidFill>
                  <a:schemeClr val="tx1"/>
                </a:solidFill>
              </a:rPr>
              <a:t>=     min    s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6300192" y="3334307"/>
            <a:ext cx="2520280" cy="864096"/>
          </a:xfrm>
          <a:prstGeom prst="roundRect">
            <a:avLst>
              <a:gd name="adj" fmla="val 50000"/>
            </a:avLst>
          </a:prstGeom>
          <a:solidFill>
            <a:schemeClr val="accent5">
              <a:lumMod val="40000"/>
              <a:lumOff val="60000"/>
            </a:schemeClr>
          </a:solidFill>
          <a:ln w="38100"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121 min</a:t>
            </a:r>
            <a:r>
              <a:rPr lang="cs-CZ" sz="2000" b="1" dirty="0" smtClean="0">
                <a:solidFill>
                  <a:schemeClr val="tx1"/>
                </a:solidFill>
              </a:rPr>
              <a:t>=  h     min</a:t>
            </a:r>
          </a:p>
        </p:txBody>
      </p:sp>
      <p:sp>
        <p:nvSpPr>
          <p:cNvPr id="14" name="Zaoblený obdélník 13"/>
          <p:cNvSpPr/>
          <p:nvPr/>
        </p:nvSpPr>
        <p:spPr>
          <a:xfrm>
            <a:off x="6300192" y="1866869"/>
            <a:ext cx="2520280" cy="864096"/>
          </a:xfrm>
          <a:prstGeom prst="roundRect">
            <a:avLst>
              <a:gd name="adj" fmla="val 50000"/>
            </a:avLst>
          </a:prstGeom>
          <a:solidFill>
            <a:schemeClr val="accent5">
              <a:lumMod val="40000"/>
              <a:lumOff val="60000"/>
            </a:schemeClr>
          </a:solidFill>
          <a:ln w="38100"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520 min </a:t>
            </a:r>
            <a:r>
              <a:rPr lang="cs-CZ" sz="2000" b="1" dirty="0" smtClean="0">
                <a:solidFill>
                  <a:schemeClr val="tx1"/>
                </a:solidFill>
              </a:rPr>
              <a:t>=   h    min</a:t>
            </a:r>
            <a:endParaRPr lang="cs-CZ" sz="20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59508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  <a:ln w="57150">
            <a:solidFill>
              <a:schemeClr val="accent6">
                <a:lumMod val="50000"/>
              </a:schemeClr>
            </a:solidFill>
          </a:ln>
          <a:effectLst>
            <a:glow rad="101600">
              <a:schemeClr val="accent6">
                <a:satMod val="175000"/>
                <a:alpha val="40000"/>
              </a:schemeClr>
            </a:glow>
          </a:effectLst>
          <a:scene3d>
            <a:camera prst="perspectiveBelow"/>
            <a:lightRig rig="threePt" dir="t"/>
          </a:scene3d>
        </p:spPr>
        <p:txBody>
          <a:bodyPr>
            <a:normAutofit/>
          </a:bodyPr>
          <a:lstStyle/>
          <a:p>
            <a:r>
              <a:rPr lang="cs-CZ" sz="2800" b="1" dirty="0" smtClean="0"/>
              <a:t>Vypočítej</a:t>
            </a:r>
            <a:endParaRPr lang="cs-CZ" sz="28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452924" y="1772816"/>
            <a:ext cx="8238153" cy="230832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pPr marL="342900" indent="-342900">
              <a:buFont typeface="Wingdings" pitchFamily="2" charset="2"/>
              <a:buChar char="q"/>
            </a:pPr>
            <a:r>
              <a:rPr lang="cs-CZ" sz="2400" dirty="0" smtClean="0"/>
              <a:t>Počítej zpaměti kolik minut uplyne:</a:t>
            </a:r>
          </a:p>
          <a:p>
            <a:pPr marL="457200" indent="-457200">
              <a:buFont typeface="+mj-lt"/>
              <a:buAutoNum type="alphaLcParenR"/>
            </a:pPr>
            <a:r>
              <a:rPr lang="cs-CZ" sz="2400" dirty="0" smtClean="0"/>
              <a:t>Od 9 h 16 min do 9 h 57 min __________________________</a:t>
            </a:r>
          </a:p>
          <a:p>
            <a:pPr marL="457200" indent="-457200">
              <a:buFont typeface="+mj-lt"/>
              <a:buAutoNum type="alphaLcParenR"/>
            </a:pPr>
            <a:r>
              <a:rPr lang="cs-CZ" sz="2400" dirty="0" smtClean="0"/>
              <a:t>Od 6 h 40 min do 7 h 36 min __________________________</a:t>
            </a:r>
          </a:p>
          <a:p>
            <a:pPr marL="457200" indent="-457200">
              <a:buFont typeface="+mj-lt"/>
              <a:buAutoNum type="alphaLcParenR"/>
            </a:pPr>
            <a:r>
              <a:rPr lang="cs-CZ" sz="2400" dirty="0" smtClean="0"/>
              <a:t>Od 17 h 9 min do 18 h 5 min __________________________</a:t>
            </a:r>
          </a:p>
          <a:p>
            <a:pPr marL="457200" indent="-457200">
              <a:buFont typeface="+mj-lt"/>
              <a:buAutoNum type="alphaLcParenR"/>
            </a:pPr>
            <a:r>
              <a:rPr lang="cs-CZ" sz="2400" dirty="0" smtClean="0"/>
              <a:t>Od 9 h 4 min do 12 h 20 min __________________________</a:t>
            </a:r>
          </a:p>
          <a:p>
            <a:pPr marL="457200" indent="-457200">
              <a:buFont typeface="+mj-lt"/>
              <a:buAutoNum type="alphaLcParenR"/>
            </a:pPr>
            <a:r>
              <a:rPr lang="cs-CZ" sz="2400" dirty="0" smtClean="0"/>
              <a:t>Od 12 h 12 min do 15 h 15 min ________________________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68258" y="4695527"/>
            <a:ext cx="8607485" cy="156966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Náš celodenní </a:t>
            </a:r>
            <a:r>
              <a:rPr lang="cs-CZ" sz="2400" b="1" dirty="0" smtClean="0"/>
              <a:t>výlet: </a:t>
            </a:r>
            <a:r>
              <a:rPr lang="cs-CZ" sz="2400" b="1" dirty="0" smtClean="0"/>
              <a:t>25 min cesta k vlaku, cesta vlakem 1h 12 min,</a:t>
            </a:r>
          </a:p>
          <a:p>
            <a:r>
              <a:rPr lang="cs-CZ" sz="2400" b="1" dirty="0"/>
              <a:t>c</a:t>
            </a:r>
            <a:r>
              <a:rPr lang="cs-CZ" sz="2400" b="1" dirty="0" smtClean="0"/>
              <a:t>esta na hrad 20 min, prohlídka 45 min, prohlídka náměstí 55 min, </a:t>
            </a:r>
          </a:p>
          <a:p>
            <a:r>
              <a:rPr lang="cs-CZ" sz="2400" b="1" dirty="0" smtClean="0"/>
              <a:t>cesta na autobus 16 min,  zpět autobusem 57 min </a:t>
            </a:r>
            <a:r>
              <a:rPr lang="cs-CZ" sz="2400" b="1" dirty="0"/>
              <a:t>a</a:t>
            </a:r>
            <a:r>
              <a:rPr lang="cs-CZ" sz="2400" b="1" dirty="0" smtClean="0"/>
              <a:t> znovu 25 min </a:t>
            </a:r>
          </a:p>
          <a:p>
            <a:r>
              <a:rPr lang="cs-CZ" sz="2400" b="1" dirty="0" smtClean="0"/>
              <a:t>cesta ke škole. Jak dlouho jsme byli na výletě?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1084090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http://microsoft.com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101</TotalTime>
  <Words>446</Words>
  <Application>Microsoft Office PowerPoint</Application>
  <PresentationFormat>Předvádění na obrazovce (4:3)</PresentationFormat>
  <Paragraphs>76</Paragraphs>
  <Slides>8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Anotace</vt:lpstr>
      <vt:lpstr>Jednotky času</vt:lpstr>
      <vt:lpstr>Vyjádři v uvedených jednotkách</vt:lpstr>
      <vt:lpstr>Vyjádři v uvedených jednotkách</vt:lpstr>
      <vt:lpstr>Vyjádři v uvedených jednotkách</vt:lpstr>
      <vt:lpstr>Vypočítej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Martin Králík</cp:lastModifiedBy>
  <cp:revision>21</cp:revision>
  <dcterms:created xsi:type="dcterms:W3CDTF">2011-08-21T15:31:45Z</dcterms:created>
  <dcterms:modified xsi:type="dcterms:W3CDTF">2012-03-11T21:25:24Z</dcterms:modified>
</cp:coreProperties>
</file>