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7" r:id="rId2"/>
    <p:sldId id="266" r:id="rId3"/>
    <p:sldId id="265" r:id="rId4"/>
    <p:sldId id="260" r:id="rId5"/>
    <p:sldId id="261" r:id="rId6"/>
    <p:sldId id="26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smtClean="0"/>
            <a:t>NÁZEV:VY_32_INOVACE_10: </a:t>
          </a:r>
          <a:r>
            <a:rPr lang="cs-CZ" sz="2000" dirty="0" smtClean="0"/>
            <a:t>Verb </a:t>
          </a:r>
          <a:r>
            <a:rPr lang="cs-CZ" sz="2000" dirty="0" err="1" smtClean="0"/>
            <a:t>tenses</a:t>
          </a:r>
          <a:r>
            <a:rPr lang="cs-CZ" sz="2000" dirty="0" smtClean="0"/>
            <a:t>, 8.roč.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organ.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et Bc. Michaela Bumbová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</a:t>
          </a:r>
          <a:r>
            <a:rPr lang="cs-CZ" sz="2000" b="1" dirty="0" err="1" smtClean="0"/>
            <a:t>Present</a:t>
          </a:r>
          <a:r>
            <a:rPr lang="cs-CZ" sz="2000" b="1" dirty="0" smtClean="0"/>
            <a:t> </a:t>
          </a:r>
          <a:r>
            <a:rPr lang="cs-CZ" sz="2000" b="1" dirty="0" err="1" smtClean="0"/>
            <a:t>simple</a:t>
          </a:r>
          <a:r>
            <a:rPr lang="cs-CZ" sz="2000" b="1" dirty="0" smtClean="0"/>
            <a:t>, </a:t>
          </a:r>
          <a:r>
            <a:rPr lang="cs-CZ" sz="2000" b="1" dirty="0" err="1" smtClean="0"/>
            <a:t>continuous</a:t>
          </a:r>
          <a:r>
            <a:rPr lang="cs-CZ" sz="2000" b="1" dirty="0" smtClean="0"/>
            <a:t>, past tense</a:t>
          </a:r>
          <a:endParaRPr lang="cs-CZ" sz="2000" b="1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LinFactNeighborX="-765" custLinFactNeighborY="121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 custLinFactNeighborX="-765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1B9E4C8-7A17-4499-A21A-958A622848EF}" type="presOf" srcId="{D1D4F407-5343-4D3F-B5B9-D407B03CAEB4}" destId="{AED2198E-93D5-4001-81B4-73124B309672}" srcOrd="1" destOrd="0" presId="urn:microsoft.com/office/officeart/2005/8/layout/target3"/>
    <dgm:cxn modelId="{3B05F62E-99A0-4663-94DA-CC0343B260A6}" type="presOf" srcId="{B651F6E3-6281-48DB-9319-2AEAFDAE7572}" destId="{619D679B-A015-4ECF-8348-D1034C574F40}" srcOrd="0" destOrd="0" presId="urn:microsoft.com/office/officeart/2005/8/layout/target3"/>
    <dgm:cxn modelId="{4F7DB0BC-71B5-49A2-9B63-49FF59FFD6BF}" type="presOf" srcId="{D8197B8C-B260-4A16-BDF4-0947B075E274}" destId="{25B08C86-7E15-44DC-BE7F-FFB55DD49D12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152EC2A4-F1A8-4F85-B6F1-7D765608FFFE}" type="presOf" srcId="{D8197B8C-B260-4A16-BDF4-0947B075E274}" destId="{5A5FFA88-C948-4069-8E93-59FA12366E83}" srcOrd="1" destOrd="0" presId="urn:microsoft.com/office/officeart/2005/8/layout/target3"/>
    <dgm:cxn modelId="{4C3B027F-2404-4CAB-B7A8-50EF65CA611B}" type="presOf" srcId="{B651F6E3-6281-48DB-9319-2AEAFDAE7572}" destId="{6BB5E863-4638-4E1D-BFDE-399D028AC4ED}" srcOrd="1" destOrd="0" presId="urn:microsoft.com/office/officeart/2005/8/layout/target3"/>
    <dgm:cxn modelId="{B0DEE932-45D0-4891-AFC7-DB940E800433}" type="presOf" srcId="{D1D4F407-5343-4D3F-B5B9-D407B03CAEB4}" destId="{D005CE8C-CC26-4C3E-AC11-E15060ECD759}" srcOrd="0" destOrd="0" presId="urn:microsoft.com/office/officeart/2005/8/layout/target3"/>
    <dgm:cxn modelId="{E8CFC131-08BC-4384-A040-5D1C8DD5B2B8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4CEA0389-3FBA-45C5-8D27-C470185FD5FF}" type="presOf" srcId="{D1B46980-6531-4606-95E6-44980827E919}" destId="{6140AFEC-043D-4C43-A2F9-D0F5331DF3A3}" srcOrd="0" destOrd="0" presId="urn:microsoft.com/office/officeart/2005/8/layout/target3"/>
    <dgm:cxn modelId="{65042600-0A2C-40AC-9260-53A33F522F36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510B69FD-6045-4FF7-BE57-4920448A135F}" type="presOf" srcId="{4C35D32F-0EAB-4CD7-82EE-45574DC2A586}" destId="{8BEBB6EC-1DAA-4CAC-8A25-BC0FCBD5DBD5}" srcOrd="0" destOrd="0" presId="urn:microsoft.com/office/officeart/2005/8/layout/target3"/>
    <dgm:cxn modelId="{1F56388F-1EBD-4501-9719-A6AD698B3CDD}" type="presOf" srcId="{757F3AB3-0718-4624-B441-E567A8F0AB56}" destId="{333A1088-737F-45CB-B68E-254E46348037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1469F4C-E154-4386-9F9A-C08A9DF67914}" type="presParOf" srcId="{333A1088-737F-45CB-B68E-254E46348037}" destId="{F5ABB229-8D3B-4694-996A-96F23CF14429}" srcOrd="0" destOrd="0" presId="urn:microsoft.com/office/officeart/2005/8/layout/target3"/>
    <dgm:cxn modelId="{FAF84B57-0D44-47FF-803D-F27BD3A31858}" type="presParOf" srcId="{333A1088-737F-45CB-B68E-254E46348037}" destId="{F41139FD-01EE-4571-8B17-4FB00FC51163}" srcOrd="1" destOrd="0" presId="urn:microsoft.com/office/officeart/2005/8/layout/target3"/>
    <dgm:cxn modelId="{92BDE242-FD35-453E-8E44-8A6230141A40}" type="presParOf" srcId="{333A1088-737F-45CB-B68E-254E46348037}" destId="{D005CE8C-CC26-4C3E-AC11-E15060ECD759}" srcOrd="2" destOrd="0" presId="urn:microsoft.com/office/officeart/2005/8/layout/target3"/>
    <dgm:cxn modelId="{D2987361-F579-48B8-AEBB-B162970ED4F9}" type="presParOf" srcId="{333A1088-737F-45CB-B68E-254E46348037}" destId="{2C702D82-9B77-49B7-9568-BB8EB47C3372}" srcOrd="3" destOrd="0" presId="urn:microsoft.com/office/officeart/2005/8/layout/target3"/>
    <dgm:cxn modelId="{DF87A09A-2EC0-4C5D-9A57-0AC93E0870E7}" type="presParOf" srcId="{333A1088-737F-45CB-B68E-254E46348037}" destId="{A52A0455-90FF-4808-ABD0-F02540D31D5A}" srcOrd="4" destOrd="0" presId="urn:microsoft.com/office/officeart/2005/8/layout/target3"/>
    <dgm:cxn modelId="{9992E71F-FD2F-49CB-A486-D32C9346247F}" type="presParOf" srcId="{333A1088-737F-45CB-B68E-254E46348037}" destId="{6140AFEC-043D-4C43-A2F9-D0F5331DF3A3}" srcOrd="5" destOrd="0" presId="urn:microsoft.com/office/officeart/2005/8/layout/target3"/>
    <dgm:cxn modelId="{BD9152E2-6C4B-4C7B-9166-37FA93192A6E}" type="presParOf" srcId="{333A1088-737F-45CB-B68E-254E46348037}" destId="{9358AC05-5D7D-4327-9F80-1AD486AEA664}" srcOrd="6" destOrd="0" presId="urn:microsoft.com/office/officeart/2005/8/layout/target3"/>
    <dgm:cxn modelId="{ED99A4E0-C46B-4066-8060-DAF48690C472}" type="presParOf" srcId="{333A1088-737F-45CB-B68E-254E46348037}" destId="{313FC574-E1CD-4FB4-B054-0B805CE0447D}" srcOrd="7" destOrd="0" presId="urn:microsoft.com/office/officeart/2005/8/layout/target3"/>
    <dgm:cxn modelId="{BD73A0C0-32C8-4C52-B5A1-A744DFEAF19A}" type="presParOf" srcId="{333A1088-737F-45CB-B68E-254E46348037}" destId="{619D679B-A015-4ECF-8348-D1034C574F40}" srcOrd="8" destOrd="0" presId="urn:microsoft.com/office/officeart/2005/8/layout/target3"/>
    <dgm:cxn modelId="{E5C4B56F-1BD4-4876-9750-F2557541E954}" type="presParOf" srcId="{333A1088-737F-45CB-B68E-254E46348037}" destId="{322283A8-4A27-4CDA-BAE3-F381106A9174}" srcOrd="9" destOrd="0" presId="urn:microsoft.com/office/officeart/2005/8/layout/target3"/>
    <dgm:cxn modelId="{D93A19CF-90AA-4B2D-A432-BD45E0268580}" type="presParOf" srcId="{333A1088-737F-45CB-B68E-254E46348037}" destId="{FFC9F71D-1B4F-4AD9-A4A6-86ADEFC8AF5C}" srcOrd="10" destOrd="0" presId="urn:microsoft.com/office/officeart/2005/8/layout/target3"/>
    <dgm:cxn modelId="{473A018A-658D-4D12-8400-8621AB128275}" type="presParOf" srcId="{333A1088-737F-45CB-B68E-254E46348037}" destId="{25B08C86-7E15-44DC-BE7F-FFB55DD49D12}" srcOrd="11" destOrd="0" presId="urn:microsoft.com/office/officeart/2005/8/layout/target3"/>
    <dgm:cxn modelId="{32D96266-B4B4-4B27-BEA8-6BC507BAA386}" type="presParOf" srcId="{333A1088-737F-45CB-B68E-254E46348037}" destId="{76644BE8-9D7C-4C09-B250-3D10AF48CBB7}" srcOrd="12" destOrd="0" presId="urn:microsoft.com/office/officeart/2005/8/layout/target3"/>
    <dgm:cxn modelId="{4FA7C342-8034-4AC1-8FB6-E7A1123BFCF4}" type="presParOf" srcId="{333A1088-737F-45CB-B68E-254E46348037}" destId="{EE85B701-7295-41C0-BA7A-34D3756A2AE6}" srcOrd="13" destOrd="0" presId="urn:microsoft.com/office/officeart/2005/8/layout/target3"/>
    <dgm:cxn modelId="{25ADCBF1-72C1-4376-ABDA-8F74FCBA6F21}" type="presParOf" srcId="{333A1088-737F-45CB-B68E-254E46348037}" destId="{8BEBB6EC-1DAA-4CAC-8A25-BC0FCBD5DBD5}" srcOrd="14" destOrd="0" presId="urn:microsoft.com/office/officeart/2005/8/layout/target3"/>
    <dgm:cxn modelId="{4B813D2E-1BE6-4428-AA14-29714997F9EF}" type="presParOf" srcId="{333A1088-737F-45CB-B68E-254E46348037}" destId="{AED2198E-93D5-4001-81B4-73124B309672}" srcOrd="15" destOrd="0" presId="urn:microsoft.com/office/officeart/2005/8/layout/target3"/>
    <dgm:cxn modelId="{58FA6B89-803F-4B9E-BDE4-17AB61FF96D6}" type="presParOf" srcId="{333A1088-737F-45CB-B68E-254E46348037}" destId="{2BE915AB-18AA-4053-B92C-3BFC9ED204BB}" srcOrd="16" destOrd="0" presId="urn:microsoft.com/office/officeart/2005/8/layout/target3"/>
    <dgm:cxn modelId="{7EB2D82D-9BDC-4A3A-B7BF-CC065C5E31DB}" type="presParOf" srcId="{333A1088-737F-45CB-B68E-254E46348037}" destId="{6BB5E863-4638-4E1D-BFDE-399D028AC4ED}" srcOrd="17" destOrd="0" presId="urn:microsoft.com/office/officeart/2005/8/layout/target3"/>
    <dgm:cxn modelId="{826145DB-C8A9-43A2-95AA-21597863A691}" type="presParOf" srcId="{333A1088-737F-45CB-B68E-254E46348037}" destId="{5A5FFA88-C948-4069-8E93-59FA12366E83}" srcOrd="18" destOrd="0" presId="urn:microsoft.com/office/officeart/2005/8/layout/target3"/>
    <dgm:cxn modelId="{1340BCFE-223F-44A1-A395-76A06E2D211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organ.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24143" y="432048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et Bc. Michaela Bumbová</a:t>
          </a:r>
          <a:endParaRPr lang="cs-CZ" sz="2000" kern="1200" dirty="0"/>
        </a:p>
      </dsp:txBody>
      <dsp:txXfrm>
        <a:off x="1224143" y="432048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24143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NÁZEV:VY_32_INOVACE_10: </a:t>
          </a:r>
          <a:r>
            <a:rPr lang="cs-CZ" sz="2000" kern="1200" dirty="0" smtClean="0"/>
            <a:t>Verb </a:t>
          </a:r>
          <a:r>
            <a:rPr lang="cs-CZ" sz="2000" kern="1200" dirty="0" err="1" smtClean="0"/>
            <a:t>tenses</a:t>
          </a:r>
          <a:r>
            <a:rPr lang="cs-CZ" sz="2000" kern="1200" dirty="0" smtClean="0"/>
            <a:t>, 8.roč.</a:t>
          </a:r>
          <a:endParaRPr lang="cs-CZ" sz="2000" kern="1200" dirty="0"/>
        </a:p>
      </dsp:txBody>
      <dsp:txXfrm>
        <a:off x="1224143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</a:t>
          </a:r>
          <a:r>
            <a:rPr lang="cs-CZ" sz="2000" b="1" kern="1200" dirty="0" err="1" smtClean="0"/>
            <a:t>Present</a:t>
          </a:r>
          <a:r>
            <a:rPr lang="cs-CZ" sz="2000" b="1" kern="1200" dirty="0" smtClean="0"/>
            <a:t> </a:t>
          </a:r>
          <a:r>
            <a:rPr lang="cs-CZ" sz="2000" b="1" kern="1200" dirty="0" err="1" smtClean="0"/>
            <a:t>simple</a:t>
          </a:r>
          <a:r>
            <a:rPr lang="cs-CZ" sz="2000" b="1" kern="1200" dirty="0" smtClean="0"/>
            <a:t>, </a:t>
          </a:r>
          <a:r>
            <a:rPr lang="cs-CZ" sz="2000" b="1" kern="1200" dirty="0" err="1" smtClean="0"/>
            <a:t>continuous</a:t>
          </a:r>
          <a:r>
            <a:rPr lang="cs-CZ" sz="2000" b="1" kern="1200" dirty="0" smtClean="0"/>
            <a:t>, past tense</a:t>
          </a:r>
          <a:endParaRPr lang="cs-CZ" sz="2000" b="1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04924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23693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58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7229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78610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1725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3680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115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80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1118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11767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DA36B-3238-4BEF-8E74-84D5C31F1FF9}" type="datetimeFigureOut">
              <a:rPr lang="cs-CZ" smtClean="0"/>
              <a:t>7.6.2012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257ED-3700-40CF-97FB-9E657FA365B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243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401915242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065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1196752"/>
            <a:ext cx="289066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Anotace</a:t>
            </a:r>
            <a:endParaRPr lang="cs-CZ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endParaRPr lang="cs-CZ" dirty="0" smtClean="0"/>
          </a:p>
          <a:p>
            <a:pPr marL="109728" indent="0">
              <a:buNone/>
            </a:pPr>
            <a:r>
              <a:rPr lang="cs-CZ" dirty="0" smtClean="0"/>
              <a:t> Materiál slouží jako pomůcka při procvičování</a:t>
            </a:r>
          </a:p>
          <a:p>
            <a:pPr marL="109728" indent="0">
              <a:buNone/>
            </a:pPr>
            <a:r>
              <a:rPr lang="cs-CZ" dirty="0" smtClean="0"/>
              <a:t> slovesných časů.</a:t>
            </a:r>
          </a:p>
          <a:p>
            <a:pPr marL="109728" indent="0">
              <a:buNone/>
            </a:pPr>
            <a:r>
              <a:rPr lang="cs-CZ" dirty="0" smtClean="0"/>
              <a:t> Žáci věty překládají písemně do sešitu, poté si</a:t>
            </a:r>
          </a:p>
          <a:p>
            <a:pPr marL="109728" indent="0">
              <a:buNone/>
            </a:pPr>
            <a:r>
              <a:rPr lang="cs-CZ" dirty="0" smtClean="0"/>
              <a:t> překlad zkontrolují.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Doporučuji opsat i české věty, cvičení pak může</a:t>
            </a:r>
          </a:p>
          <a:p>
            <a:pPr marL="109728" indent="0">
              <a:buNone/>
            </a:pPr>
            <a:r>
              <a:rPr lang="cs-CZ" dirty="0" smtClean="0"/>
              <a:t> sloužit  jako domácí příprava.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9848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856984" cy="504056"/>
          </a:xfrm>
        </p:spPr>
        <p:txBody>
          <a:bodyPr>
            <a:normAutofit fontScale="90000"/>
          </a:bodyPr>
          <a:lstStyle/>
          <a:p>
            <a:r>
              <a:rPr lang="cs-CZ" b="1" dirty="0" err="1" smtClean="0">
                <a:solidFill>
                  <a:schemeClr val="bg2">
                    <a:lumMod val="10000"/>
                  </a:schemeClr>
                </a:solidFill>
              </a:rPr>
              <a:t>Present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bg2">
                    <a:lumMod val="10000"/>
                  </a:schemeClr>
                </a:solidFill>
              </a:rPr>
              <a:t>simple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, </a:t>
            </a:r>
            <a:r>
              <a:rPr lang="cs-CZ" b="1" dirty="0" err="1" smtClean="0">
                <a:solidFill>
                  <a:schemeClr val="bg2">
                    <a:lumMod val="10000"/>
                  </a:schemeClr>
                </a:solidFill>
              </a:rPr>
              <a:t>continuous</a:t>
            </a:r>
            <a:r>
              <a:rPr lang="cs-CZ" b="1" dirty="0" smtClean="0">
                <a:solidFill>
                  <a:schemeClr val="bg2">
                    <a:lumMod val="10000"/>
                  </a:schemeClr>
                </a:solidFill>
              </a:rPr>
              <a:t>, past tense</a:t>
            </a:r>
            <a:endParaRPr lang="cs-CZ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88632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simple</a:t>
            </a:r>
            <a:endParaRPr lang="cs-CZ" b="1" dirty="0" smtClean="0"/>
          </a:p>
          <a:p>
            <a:pPr marL="0" indent="0">
              <a:buNone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>
              <a:buFont typeface="Wingdings" pitchFamily="2" charset="2"/>
              <a:buChar char="§"/>
            </a:pPr>
            <a:r>
              <a:rPr lang="cs-CZ" b="1" dirty="0" err="1" smtClean="0"/>
              <a:t>Present</a:t>
            </a:r>
            <a:r>
              <a:rPr lang="cs-CZ" b="1" dirty="0" smtClean="0"/>
              <a:t> </a:t>
            </a:r>
            <a:r>
              <a:rPr lang="cs-CZ" b="1" dirty="0" err="1" smtClean="0"/>
              <a:t>continuous</a:t>
            </a:r>
            <a:endParaRPr lang="cs-CZ" b="1" dirty="0" smtClean="0"/>
          </a:p>
          <a:p>
            <a:pPr>
              <a:buFont typeface="Wingdings" pitchFamily="2" charset="2"/>
              <a:buChar char="§"/>
            </a:pPr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pPr>
              <a:buFont typeface="Wingdings" pitchFamily="2" charset="2"/>
              <a:buChar char="§"/>
            </a:pPr>
            <a:r>
              <a:rPr lang="cs-CZ" b="1" dirty="0" smtClean="0"/>
              <a:t>Past tense</a:t>
            </a:r>
          </a:p>
          <a:p>
            <a:pPr marL="0" indent="0">
              <a:buNone/>
            </a:pPr>
            <a:endParaRPr lang="cs-CZ" b="1" dirty="0"/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  <a:p>
            <a:pPr>
              <a:buFont typeface="Wingdings" pitchFamily="2" charset="2"/>
              <a:buChar char="§"/>
            </a:pPr>
            <a:endParaRPr lang="cs-CZ" b="1" dirty="0"/>
          </a:p>
          <a:p>
            <a:pPr>
              <a:buFont typeface="Wingdings" pitchFamily="2" charset="2"/>
              <a:buChar char="§"/>
            </a:pPr>
            <a:endParaRPr lang="cs-CZ" b="1" dirty="0"/>
          </a:p>
          <a:p>
            <a:pPr>
              <a:buFont typeface="Wingdings" pitchFamily="2" charset="2"/>
              <a:buChar char="§"/>
            </a:pPr>
            <a:endParaRPr lang="cs-CZ" b="1" dirty="0" smtClean="0"/>
          </a:p>
        </p:txBody>
      </p:sp>
      <p:sp>
        <p:nvSpPr>
          <p:cNvPr id="4" name="Obdélník 3"/>
          <p:cNvSpPr/>
          <p:nvPr/>
        </p:nvSpPr>
        <p:spPr>
          <a:xfrm>
            <a:off x="859364" y="1368373"/>
            <a:ext cx="1804423" cy="4985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3035570" y="1351165"/>
            <a:ext cx="2736304" cy="4985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 (-3.os.-s)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5976753" y="1368373"/>
            <a:ext cx="2088232" cy="4985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6672" y="2039227"/>
            <a:ext cx="1872208" cy="5153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DO/DOES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835780" y="2032687"/>
            <a:ext cx="1728192" cy="51111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24625" y="2050689"/>
            <a:ext cx="1584176" cy="4931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731055" y="2092889"/>
            <a:ext cx="1728192" cy="46169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33483" y="3147359"/>
            <a:ext cx="1656184" cy="47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SUBJECT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66937" y="3113450"/>
            <a:ext cx="1296144" cy="47835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BE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373978" y="3111070"/>
            <a:ext cx="1908212" cy="478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 +</a:t>
            </a:r>
            <a:r>
              <a:rPr lang="cs-CZ" sz="3200" b="1" dirty="0" err="1" smtClean="0">
                <a:solidFill>
                  <a:schemeClr val="tx1"/>
                </a:solidFill>
              </a:rPr>
              <a:t>ing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436510" y="3147359"/>
            <a:ext cx="1656184" cy="4783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904375" y="3814884"/>
            <a:ext cx="1512168" cy="550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BE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663788" y="3861048"/>
            <a:ext cx="15841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SUBJECT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373978" y="3876034"/>
            <a:ext cx="2015881" cy="50111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 +</a:t>
            </a:r>
            <a:r>
              <a:rPr lang="cs-CZ" sz="3200" b="1" dirty="0" err="1" smtClean="0">
                <a:solidFill>
                  <a:schemeClr val="tx1"/>
                </a:solidFill>
              </a:rPr>
              <a:t>ing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6573122" y="3878979"/>
            <a:ext cx="1656184" cy="4981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971600" y="4847576"/>
            <a:ext cx="1864180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3035570" y="4861996"/>
            <a:ext cx="2292514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 +</a:t>
            </a:r>
            <a:r>
              <a:rPr lang="cs-CZ" sz="3200" b="1" dirty="0" err="1" smtClean="0">
                <a:solidFill>
                  <a:schemeClr val="tx1"/>
                </a:solidFill>
              </a:rPr>
              <a:t>ed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5976753" y="4890271"/>
            <a:ext cx="1979623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14188" y="5551711"/>
            <a:ext cx="1184087" cy="6270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DID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2085790" y="5587715"/>
            <a:ext cx="1899560" cy="591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SUBJECT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115779" y="5612777"/>
            <a:ext cx="1628208" cy="5522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VERB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5976751" y="5587139"/>
            <a:ext cx="1979623" cy="5641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OTHERS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325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8229600" cy="670311"/>
          </a:xfrm>
        </p:spPr>
        <p:txBody>
          <a:bodyPr>
            <a:noAutofit/>
          </a:bodyPr>
          <a:lstStyle/>
          <a:p>
            <a:r>
              <a:rPr lang="cs-CZ" sz="3200" b="1" dirty="0" smtClean="0"/>
              <a:t>Přítomný čas prostý, průběhový a minulý čas prostý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5832648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1 Umýval jsi odpoledne nádobí?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2 Vynáší právě Rosa odpadky?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3 Jak často si Nick uklízí svůj pokoj?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4 Žirafy právě jí trávu ve své kleci.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5 Má Amanda v této chvíli obléknuty nové kalhoty?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6 Včera mě bolela hlava.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7 O víkendu jsem viděl zajímavý film.</a:t>
            </a:r>
          </a:p>
          <a:p>
            <a:pPr>
              <a:buFont typeface="Wingdings" pitchFamily="2" charset="2"/>
              <a:buChar char="§"/>
            </a:pPr>
            <a:r>
              <a:rPr lang="cs-CZ" sz="3600" b="1" dirty="0" smtClean="0">
                <a:solidFill>
                  <a:srgbClr val="002060"/>
                </a:solidFill>
              </a:rPr>
              <a:t>8 Ráno jsem se probudil o půl šesté.</a:t>
            </a:r>
            <a:endParaRPr lang="cs-CZ" sz="3600" dirty="0" smtClean="0">
              <a:solidFill>
                <a:srgbClr val="002060"/>
              </a:solidFill>
            </a:endParaRPr>
          </a:p>
          <a:p>
            <a:pPr>
              <a:buFont typeface="Wingdings" pitchFamily="2" charset="2"/>
              <a:buChar char="§"/>
            </a:pPr>
            <a:endParaRPr lang="cs-CZ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71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470876"/>
          </a:xfrm>
        </p:spPr>
        <p:txBody>
          <a:bodyPr>
            <a:normAutofit fontScale="90000"/>
          </a:bodyPr>
          <a:lstStyle/>
          <a:p>
            <a:r>
              <a:rPr lang="cs-CZ" sz="6000" b="1" dirty="0" smtClean="0"/>
              <a:t> </a:t>
            </a:r>
            <a:r>
              <a:rPr lang="cs-CZ" sz="4000" b="1" dirty="0" err="1" smtClean="0"/>
              <a:t>Present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simple</a:t>
            </a:r>
            <a:r>
              <a:rPr lang="cs-CZ" sz="4000" b="1" dirty="0"/>
              <a:t>,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continuous</a:t>
            </a:r>
            <a:r>
              <a:rPr lang="cs-CZ" sz="4000" b="1" dirty="0" smtClean="0"/>
              <a:t>, past </a:t>
            </a:r>
            <a:r>
              <a:rPr lang="cs-CZ" sz="4000" b="1" dirty="0" err="1" smtClean="0"/>
              <a:t>simple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54461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1 </a:t>
            </a:r>
            <a:r>
              <a:rPr lang="cs-CZ" b="1" dirty="0" err="1" smtClean="0">
                <a:solidFill>
                  <a:srgbClr val="002060"/>
                </a:solidFill>
              </a:rPr>
              <a:t>Did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you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wash</a:t>
            </a:r>
            <a:r>
              <a:rPr lang="cs-CZ" b="1" dirty="0" smtClean="0">
                <a:solidFill>
                  <a:srgbClr val="002060"/>
                </a:solidFill>
              </a:rPr>
              <a:t> up in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afternoon</a:t>
            </a:r>
            <a:r>
              <a:rPr lang="cs-CZ" b="1" dirty="0" smtClean="0">
                <a:solidFill>
                  <a:srgbClr val="002060"/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2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b="1" dirty="0" smtClean="0">
                <a:solidFill>
                  <a:srgbClr val="002060"/>
                </a:solidFill>
              </a:rPr>
              <a:t> Rosa </a:t>
            </a:r>
            <a:r>
              <a:rPr lang="cs-CZ" b="1" dirty="0" err="1" smtClean="0">
                <a:solidFill>
                  <a:srgbClr val="002060"/>
                </a:solidFill>
              </a:rPr>
              <a:t>taking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rubbish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out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now</a:t>
            </a:r>
            <a:r>
              <a:rPr lang="cs-CZ" b="1" dirty="0" smtClean="0">
                <a:solidFill>
                  <a:srgbClr val="002060"/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3 </a:t>
            </a:r>
            <a:r>
              <a:rPr lang="cs-CZ" b="1" dirty="0" err="1" smtClean="0">
                <a:solidFill>
                  <a:srgbClr val="002060"/>
                </a:solidFill>
              </a:rPr>
              <a:t>How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often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does</a:t>
            </a:r>
            <a:r>
              <a:rPr lang="cs-CZ" b="1" dirty="0" smtClean="0">
                <a:solidFill>
                  <a:srgbClr val="002060"/>
                </a:solidFill>
              </a:rPr>
              <a:t> Nick </a:t>
            </a:r>
            <a:r>
              <a:rPr lang="cs-CZ" b="1" dirty="0" err="1" smtClean="0">
                <a:solidFill>
                  <a:srgbClr val="002060"/>
                </a:solidFill>
              </a:rPr>
              <a:t>tidy</a:t>
            </a:r>
            <a:r>
              <a:rPr lang="cs-CZ" b="1" dirty="0" smtClean="0">
                <a:solidFill>
                  <a:srgbClr val="002060"/>
                </a:solidFill>
              </a:rPr>
              <a:t> his </a:t>
            </a:r>
            <a:r>
              <a:rPr lang="cs-CZ" b="1" dirty="0" err="1" smtClean="0">
                <a:solidFill>
                  <a:srgbClr val="002060"/>
                </a:solidFill>
              </a:rPr>
              <a:t>room</a:t>
            </a:r>
            <a:r>
              <a:rPr lang="cs-CZ" b="1" dirty="0" smtClean="0">
                <a:solidFill>
                  <a:srgbClr val="002060"/>
                </a:solidFill>
              </a:rPr>
              <a:t>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4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giraffes</a:t>
            </a:r>
            <a:r>
              <a:rPr lang="cs-CZ" b="1" dirty="0" smtClean="0">
                <a:solidFill>
                  <a:srgbClr val="002060"/>
                </a:solidFill>
              </a:rPr>
              <a:t> are </a:t>
            </a:r>
            <a:r>
              <a:rPr lang="cs-CZ" b="1" dirty="0" err="1" smtClean="0">
                <a:solidFill>
                  <a:srgbClr val="002060"/>
                </a:solidFill>
              </a:rPr>
              <a:t>eating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grass</a:t>
            </a:r>
            <a:r>
              <a:rPr lang="cs-CZ" b="1" dirty="0" smtClean="0">
                <a:solidFill>
                  <a:srgbClr val="002060"/>
                </a:solidFill>
              </a:rPr>
              <a:t> in </a:t>
            </a:r>
            <a:r>
              <a:rPr lang="cs-CZ" b="1" dirty="0" err="1" smtClean="0">
                <a:solidFill>
                  <a:srgbClr val="002060"/>
                </a:solidFill>
              </a:rPr>
              <a:t>their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cage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5 </a:t>
            </a:r>
            <a:r>
              <a:rPr lang="cs-CZ" b="1" dirty="0" err="1" smtClean="0">
                <a:solidFill>
                  <a:srgbClr val="002060"/>
                </a:solidFill>
              </a:rPr>
              <a:t>Is</a:t>
            </a:r>
            <a:r>
              <a:rPr lang="cs-CZ" b="1" dirty="0" smtClean="0">
                <a:solidFill>
                  <a:srgbClr val="002060"/>
                </a:solidFill>
              </a:rPr>
              <a:t> Amanda </a:t>
            </a:r>
            <a:r>
              <a:rPr lang="cs-CZ" b="1" dirty="0" err="1" smtClean="0">
                <a:solidFill>
                  <a:srgbClr val="002060"/>
                </a:solidFill>
              </a:rPr>
              <a:t>wearing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new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smtClean="0">
                <a:solidFill>
                  <a:srgbClr val="002060"/>
                </a:solidFill>
              </a:rPr>
              <a:t>trousers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moment?</a:t>
            </a:r>
          </a:p>
          <a:p>
            <a:pPr>
              <a:buFont typeface="Wingdings" pitchFamily="2" charset="2"/>
              <a:buChar char="§"/>
            </a:pPr>
            <a:r>
              <a:rPr lang="cs-CZ" b="1" dirty="0" smtClean="0">
                <a:solidFill>
                  <a:srgbClr val="002060"/>
                </a:solidFill>
              </a:rPr>
              <a:t>6 I had a </a:t>
            </a:r>
            <a:r>
              <a:rPr lang="cs-CZ" b="1" dirty="0" err="1" smtClean="0">
                <a:solidFill>
                  <a:srgbClr val="002060"/>
                </a:solidFill>
              </a:rPr>
              <a:t>headache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yesterday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rgbClr val="002060"/>
                </a:solidFill>
              </a:rPr>
              <a:t>7</a:t>
            </a:r>
            <a:r>
              <a:rPr lang="cs-CZ" b="1" dirty="0" smtClean="0">
                <a:solidFill>
                  <a:srgbClr val="002060"/>
                </a:solidFill>
              </a:rPr>
              <a:t> I </a:t>
            </a:r>
            <a:r>
              <a:rPr lang="cs-CZ" b="1" dirty="0" err="1" smtClean="0">
                <a:solidFill>
                  <a:srgbClr val="002060"/>
                </a:solidFill>
              </a:rPr>
              <a:t>saw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an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interesting</a:t>
            </a:r>
            <a:r>
              <a:rPr lang="cs-CZ" b="1" dirty="0" smtClean="0">
                <a:solidFill>
                  <a:srgbClr val="002060"/>
                </a:solidFill>
              </a:rPr>
              <a:t> film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weekend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  <a:p>
            <a:pPr>
              <a:buFont typeface="Wingdings" pitchFamily="2" charset="2"/>
              <a:buChar char="§"/>
            </a:pPr>
            <a:r>
              <a:rPr lang="cs-CZ" b="1" dirty="0">
                <a:solidFill>
                  <a:srgbClr val="002060"/>
                </a:solidFill>
              </a:rPr>
              <a:t>8</a:t>
            </a:r>
            <a:r>
              <a:rPr lang="cs-CZ" b="1" dirty="0" smtClean="0">
                <a:solidFill>
                  <a:srgbClr val="002060"/>
                </a:solidFill>
              </a:rPr>
              <a:t> I </a:t>
            </a:r>
            <a:r>
              <a:rPr lang="cs-CZ" b="1" dirty="0" err="1" smtClean="0">
                <a:solidFill>
                  <a:srgbClr val="002060"/>
                </a:solidFill>
              </a:rPr>
              <a:t>woke</a:t>
            </a:r>
            <a:r>
              <a:rPr lang="cs-CZ" b="1" dirty="0" smtClean="0">
                <a:solidFill>
                  <a:srgbClr val="002060"/>
                </a:solidFill>
              </a:rPr>
              <a:t> up </a:t>
            </a:r>
            <a:r>
              <a:rPr lang="cs-CZ" b="1" dirty="0" err="1" smtClean="0">
                <a:solidFill>
                  <a:srgbClr val="002060"/>
                </a:solidFill>
              </a:rPr>
              <a:t>at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half</a:t>
            </a:r>
            <a:r>
              <a:rPr lang="cs-CZ" b="1" dirty="0" smtClean="0">
                <a:solidFill>
                  <a:srgbClr val="002060"/>
                </a:solidFill>
              </a:rPr>
              <a:t> past </a:t>
            </a:r>
            <a:r>
              <a:rPr lang="cs-CZ" b="1" dirty="0" err="1" smtClean="0">
                <a:solidFill>
                  <a:srgbClr val="002060"/>
                </a:solidFill>
              </a:rPr>
              <a:t>five</a:t>
            </a:r>
            <a:r>
              <a:rPr lang="cs-CZ" b="1" dirty="0" smtClean="0">
                <a:solidFill>
                  <a:srgbClr val="002060"/>
                </a:solidFill>
              </a:rPr>
              <a:t> in </a:t>
            </a:r>
            <a:r>
              <a:rPr lang="cs-CZ" b="1" dirty="0" err="1" smtClean="0">
                <a:solidFill>
                  <a:srgbClr val="002060"/>
                </a:solidFill>
              </a:rPr>
              <a:t>the</a:t>
            </a:r>
            <a:r>
              <a:rPr lang="cs-CZ" b="1" dirty="0" smtClean="0">
                <a:solidFill>
                  <a:srgbClr val="002060"/>
                </a:solidFill>
              </a:rPr>
              <a:t> </a:t>
            </a:r>
            <a:r>
              <a:rPr lang="cs-CZ" b="1" dirty="0" err="1" smtClean="0">
                <a:solidFill>
                  <a:srgbClr val="002060"/>
                </a:solidFill>
              </a:rPr>
              <a:t>morning</a:t>
            </a:r>
            <a:r>
              <a:rPr lang="cs-CZ" b="1" dirty="0" smtClean="0">
                <a:solidFill>
                  <a:srgbClr val="00206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888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36712"/>
            <a:ext cx="2736304" cy="1143000"/>
          </a:xfrm>
        </p:spPr>
        <p:txBody>
          <a:bodyPr/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Citace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1540768"/>
          </a:xfrm>
        </p:spPr>
        <p:txBody>
          <a:bodyPr/>
          <a:lstStyle/>
          <a:p>
            <a:r>
              <a:rPr lang="cs-CZ" dirty="0" smtClean="0"/>
              <a:t>Celý materiál byl vytvořen autorem </a:t>
            </a:r>
            <a:r>
              <a:rPr lang="cs-CZ" smtClean="0"/>
              <a:t>dne 5.12.2011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575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Vrchol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481</TotalTime>
  <Words>291</Words>
  <Application>Microsoft Office PowerPoint</Application>
  <PresentationFormat>Předvádění na obrazovce (4:3)</PresentationFormat>
  <Paragraphs>67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Anotace</vt:lpstr>
      <vt:lpstr>Present simple, continuous, past tense</vt:lpstr>
      <vt:lpstr>Přítomný čas prostý, průběhový a minulý čas prostý</vt:lpstr>
      <vt:lpstr> Present simple, continuous, past simple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08FQ</dc:creator>
  <cp:lastModifiedBy>08FQ</cp:lastModifiedBy>
  <cp:revision>95</cp:revision>
  <dcterms:created xsi:type="dcterms:W3CDTF">2011-09-10T16:31:29Z</dcterms:created>
  <dcterms:modified xsi:type="dcterms:W3CDTF">2012-06-07T10:21:51Z</dcterms:modified>
</cp:coreProperties>
</file>