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VY_32_INOVACE_07_ Jednotky hmotnosti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Jednotky hmotnosti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VY_32_INOVACE_07_ Jednotky hmotnosti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Jednotky hmotnosti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B0AE0E-BF38-4515-B4EA-AE05A469081B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FC78B0-682A-4F91-B82C-15F7F315FD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099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řeší samostatně.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FC78B0-682A-4F91-B82C-15F7F315FD5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391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</a:t>
            </a:r>
            <a:r>
              <a:rPr lang="cs-CZ" smtClean="0"/>
              <a:t>řeší samostatně.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FC78B0-682A-4F91-B82C-15F7F315FD5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391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9227482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</a:t>
            </a:r>
            <a:r>
              <a:rPr lang="cs-CZ" sz="2400" dirty="0" smtClean="0"/>
              <a:t>matematiky.</a:t>
            </a:r>
            <a:endParaRPr lang="cs-CZ" sz="2400" dirty="0"/>
          </a:p>
          <a:p>
            <a:r>
              <a:rPr lang="cs-CZ" sz="2400" dirty="0"/>
              <a:t>Prezentace na interaktivní </a:t>
            </a:r>
            <a:r>
              <a:rPr lang="cs-CZ" sz="2400" dirty="0" smtClean="0"/>
              <a:t>tabuli.</a:t>
            </a:r>
            <a:endParaRPr lang="cs-CZ" sz="2400" dirty="0"/>
          </a:p>
          <a:p>
            <a:r>
              <a:rPr lang="cs-CZ" sz="2400" dirty="0"/>
              <a:t>Je vhodný </a:t>
            </a:r>
            <a:r>
              <a:rPr lang="cs-CZ" sz="2400" dirty="0" smtClean="0"/>
              <a:t>pro </a:t>
            </a:r>
            <a:r>
              <a:rPr lang="cs-CZ" sz="2400" dirty="0"/>
              <a:t>společnou práci s </a:t>
            </a:r>
            <a:r>
              <a:rPr lang="cs-CZ" sz="2400" dirty="0" smtClean="0"/>
              <a:t>učitelem i pro </a:t>
            </a:r>
            <a:r>
              <a:rPr lang="cs-CZ" sz="2400" dirty="0"/>
              <a:t>samostatnou práci v tištěné </a:t>
            </a:r>
            <a:r>
              <a:rPr lang="cs-CZ" sz="2400" dirty="0" smtClean="0"/>
              <a:t>podobě-</a:t>
            </a:r>
            <a:endParaRPr lang="cs-CZ" sz="2400" dirty="0"/>
          </a:p>
          <a:p>
            <a:r>
              <a:rPr lang="cs-CZ" sz="2400" dirty="0"/>
              <a:t>Pomůcky: interaktivní pero, </a:t>
            </a:r>
            <a:r>
              <a:rPr lang="cs-CZ" sz="2400" dirty="0" smtClean="0"/>
              <a:t>fixy, váha</a:t>
            </a:r>
            <a:endParaRPr lang="cs-CZ" sz="2400" dirty="0"/>
          </a:p>
          <a:p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</a:t>
            </a:r>
            <a:r>
              <a:rPr lang="cs-CZ" sz="2400" dirty="0" smtClean="0"/>
              <a:t>učení.</a:t>
            </a:r>
            <a:endParaRPr lang="cs-CZ" sz="2400" dirty="0"/>
          </a:p>
          <a:p>
            <a:r>
              <a:rPr lang="cs-CZ" sz="2400" dirty="0"/>
              <a:t>Metodické pokyny: </a:t>
            </a:r>
            <a:r>
              <a:rPr lang="cs-CZ" sz="2400" dirty="0" smtClean="0"/>
              <a:t>Převáděj </a:t>
            </a:r>
            <a:r>
              <a:rPr lang="cs-CZ" sz="2400" dirty="0"/>
              <a:t>jednotky </a:t>
            </a:r>
            <a:r>
              <a:rPr lang="cs-CZ" sz="2400" dirty="0" smtClean="0"/>
              <a:t>hmotnosti, </a:t>
            </a:r>
            <a:r>
              <a:rPr lang="cs-CZ" sz="2400" dirty="0"/>
              <a:t>vypočítej, určuj </a:t>
            </a:r>
            <a:r>
              <a:rPr lang="cs-CZ" sz="2400" dirty="0" smtClean="0"/>
              <a:t>hmotnost, </a:t>
            </a:r>
            <a:r>
              <a:rPr lang="cs-CZ" sz="2400" dirty="0" smtClean="0"/>
              <a:t>urči hmotnost své </a:t>
            </a:r>
            <a:r>
              <a:rPr lang="cs-CZ" sz="2400" dirty="0" smtClean="0"/>
              <a:t>tašky.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cs-CZ" sz="2800" b="1" dirty="0" smtClean="0"/>
              <a:t>Jednotky hmotnosti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1772814"/>
            <a:ext cx="6983258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Hmotnost zjišťujeme na váhách – ruční miskové váhy,</a:t>
            </a:r>
          </a:p>
          <a:p>
            <a:r>
              <a:rPr lang="cs-CZ" sz="2400" b="1" dirty="0"/>
              <a:t>k</a:t>
            </a:r>
            <a:r>
              <a:rPr lang="cs-CZ" sz="2400" b="1" dirty="0" smtClean="0"/>
              <a:t>uchyňské váhy, mincíř, decimálka, osobní váha.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825" y="2780928"/>
            <a:ext cx="8258351" cy="15696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Jednotky hmotnosti – kilogram, gram, tuna.</a:t>
            </a:r>
          </a:p>
          <a:p>
            <a:r>
              <a:rPr lang="cs-CZ" sz="2400" b="1" dirty="0" smtClean="0"/>
              <a:t>1kg = 1 000g       1t = 1 000kg</a:t>
            </a:r>
          </a:p>
          <a:p>
            <a:r>
              <a:rPr lang="cs-CZ" sz="2400" b="1" dirty="0" smtClean="0"/>
              <a:t>Méně známé a méně používané – hřivna 0,25kg, libra – 0,56 kg,</a:t>
            </a:r>
          </a:p>
          <a:p>
            <a:r>
              <a:rPr lang="cs-CZ" sz="2400" b="1" dirty="0"/>
              <a:t>c</a:t>
            </a:r>
            <a:r>
              <a:rPr lang="cs-CZ" sz="2400" b="1" dirty="0" smtClean="0"/>
              <a:t>ent – 100kg.</a:t>
            </a:r>
            <a:endParaRPr lang="cs-CZ" sz="2400" b="1" dirty="0"/>
          </a:p>
        </p:txBody>
      </p:sp>
      <p:pic>
        <p:nvPicPr>
          <p:cNvPr id="1026" name="Picture 2" descr="C:\Users\DykovaA\AppData\Local\Microsoft\Windows\Temporary Internet Files\Content.IE5\4UEXPAYC\MP9003416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80" y="4648972"/>
            <a:ext cx="1520568" cy="21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ykovaA\AppData\Local\Microsoft\Windows\Temporary Internet Files\Content.IE5\P8WKSL4T\MP9002891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562" y="4514999"/>
            <a:ext cx="1636008" cy="220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ykovaA\AppData\Local\Microsoft\Windows\Temporary Internet Files\Content.IE5\ITUKT1GT\MC9002505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6" y="276736"/>
            <a:ext cx="1889401" cy="169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ykovaA\AppData\Local\Microsoft\Windows\Temporary Internet Files\Content.IE5\P8WKSL4T\MP90040901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774" y="4743853"/>
            <a:ext cx="1958452" cy="19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049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cs-CZ" sz="2800" b="1" dirty="0" smtClean="0"/>
              <a:t>Převáděj</a:t>
            </a:r>
            <a:endParaRPr lang="cs-CZ" sz="28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230199"/>
              </p:ext>
            </p:extLst>
          </p:nvPr>
        </p:nvGraphicFramePr>
        <p:xfrm>
          <a:off x="395536" y="1916832"/>
          <a:ext cx="8280918" cy="4464496"/>
        </p:xfrm>
        <a:graphic>
          <a:graphicData uri="http://schemas.openxmlformats.org/drawingml/2006/table">
            <a:tbl>
              <a:tblPr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tableStyleId>{16D9F66E-5EB9-4882-86FB-DCBF35E3C3E4}</a:tableStyleId>
              </a:tblPr>
              <a:tblGrid>
                <a:gridCol w="1380153"/>
                <a:gridCol w="1380153"/>
                <a:gridCol w="1380153"/>
                <a:gridCol w="1380153"/>
                <a:gridCol w="1380153"/>
                <a:gridCol w="1380153"/>
              </a:tblGrid>
              <a:tr h="1116124"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4 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7 t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14 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16124"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5 000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3 900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kg   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3</a:t>
                      </a:r>
                      <a:r>
                        <a:rPr lang="cs-CZ" sz="2400" baseline="0" dirty="0" smtClean="0"/>
                        <a:t> 090kg</a:t>
                      </a:r>
                      <a:endParaRPr lang="cs-CZ" sz="24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t     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16124"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2 kg 6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3 090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kg   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12 000</a:t>
                      </a:r>
                      <a:r>
                        <a:rPr lang="cs-CZ" sz="2400" baseline="0" dirty="0" smtClean="0"/>
                        <a:t>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16124"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15 kg 7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9 t 98 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ctr"/>
                      <a:r>
                        <a:rPr lang="cs-CZ" sz="2400" dirty="0" smtClean="0"/>
                        <a:t>34 000kg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 smtClean="0"/>
                    </a:p>
                    <a:p>
                      <a:pPr algn="r"/>
                      <a:r>
                        <a:rPr lang="cs-CZ" sz="2400" dirty="0" smtClean="0"/>
                        <a:t>t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rible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972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cs-CZ" sz="2800" b="1" dirty="0" smtClean="0"/>
              <a:t>Jednotky hmotnosti a zlomky</a:t>
            </a:r>
            <a:endParaRPr lang="cs-CZ" sz="2800" b="1" dirty="0"/>
          </a:p>
        </p:txBody>
      </p:sp>
      <p:sp>
        <p:nvSpPr>
          <p:cNvPr id="3" name="Obdélník s odříznutým příčným rohem 2"/>
          <p:cNvSpPr/>
          <p:nvPr/>
        </p:nvSpPr>
        <p:spPr>
          <a:xfrm>
            <a:off x="1108657" y="1661592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1108657" y="2822848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5" name="Obdélník s odříznutým příčným rohem 4"/>
          <p:cNvSpPr/>
          <p:nvPr/>
        </p:nvSpPr>
        <p:spPr>
          <a:xfrm>
            <a:off x="1108657" y="3952947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6" name="Obdélník s odříznutým příčným rohem 5"/>
          <p:cNvSpPr/>
          <p:nvPr/>
        </p:nvSpPr>
        <p:spPr>
          <a:xfrm>
            <a:off x="1108657" y="5157192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7" name="Obdélník s odříznutým příčným rohem 6"/>
          <p:cNvSpPr/>
          <p:nvPr/>
        </p:nvSpPr>
        <p:spPr>
          <a:xfrm>
            <a:off x="5868144" y="5229200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8" name="Obdélník s odříznutým příčným rohem 7"/>
          <p:cNvSpPr/>
          <p:nvPr/>
        </p:nvSpPr>
        <p:spPr>
          <a:xfrm>
            <a:off x="5868144" y="3952947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9" name="Obdélník s odříznutým příčným rohem 8"/>
          <p:cNvSpPr/>
          <p:nvPr/>
        </p:nvSpPr>
        <p:spPr>
          <a:xfrm>
            <a:off x="5868144" y="2822848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p:sp>
        <p:nvSpPr>
          <p:cNvPr id="10" name="Obdélník s odříznutým příčným rohem 9"/>
          <p:cNvSpPr/>
          <p:nvPr/>
        </p:nvSpPr>
        <p:spPr>
          <a:xfrm>
            <a:off x="5868144" y="1661592"/>
            <a:ext cx="2592288" cy="936104"/>
          </a:xfrm>
          <a:prstGeom prst="snip2DiagRect">
            <a:avLst>
              <a:gd name="adj1" fmla="val 39961"/>
              <a:gd name="adj2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591318" y="1833744"/>
                <a:ext cx="1612530" cy="5269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000" dirty="0" smtClean="0"/>
                  <a:t>kg=              g</a:t>
                </a:r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1318" y="1833744"/>
                <a:ext cx="1612530" cy="526939"/>
              </a:xfrm>
              <a:prstGeom prst="rect">
                <a:avLst/>
              </a:prstGeom>
              <a:blipFill rotWithShape="1">
                <a:blip r:embed="rId2"/>
                <a:stretch>
                  <a:fillRect r="-1887" b="-93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644116" y="3026148"/>
                <a:ext cx="1356462" cy="5295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000" dirty="0" smtClean="0"/>
                  <a:t>kg=          g</a:t>
                </a:r>
                <a:endParaRPr lang="cs-CZ" sz="20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4116" y="3026148"/>
                <a:ext cx="1356462" cy="529504"/>
              </a:xfrm>
              <a:prstGeom prst="rect">
                <a:avLst/>
              </a:prstGeom>
              <a:blipFill rotWithShape="1">
                <a:blip r:embed="rId3"/>
                <a:stretch>
                  <a:fillRect r="-4505" b="-8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468076" y="5432500"/>
                <a:ext cx="1534394" cy="5295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1000</m:t>
                        </m:r>
                      </m:den>
                    </m:f>
                  </m:oMath>
                </a14:m>
                <a:r>
                  <a:rPr lang="cs-CZ" sz="2000" dirty="0" smtClean="0"/>
                  <a:t>t =       kg</a:t>
                </a:r>
                <a:endParaRPr lang="cs-CZ" sz="20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8076" y="5432500"/>
                <a:ext cx="1534394" cy="529504"/>
              </a:xfrm>
              <a:prstGeom prst="rect">
                <a:avLst/>
              </a:prstGeom>
              <a:blipFill rotWithShape="1">
                <a:blip r:embed="rId4"/>
                <a:stretch>
                  <a:fillRect r="-3968" b="-8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469056" y="4144840"/>
                <a:ext cx="1604927" cy="5295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000" dirty="0" smtClean="0"/>
                  <a:t>t =            kg</a:t>
                </a:r>
                <a:endParaRPr lang="cs-CZ" sz="20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9056" y="4144840"/>
                <a:ext cx="1604927" cy="529504"/>
              </a:xfrm>
              <a:prstGeom prst="rect">
                <a:avLst/>
              </a:prstGeom>
              <a:blipFill rotWithShape="1">
                <a:blip r:embed="rId5"/>
                <a:stretch>
                  <a:fillRect r="-3422" b="-8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456054" y="3028072"/>
                <a:ext cx="1438214" cy="527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000" dirty="0" smtClean="0"/>
                  <a:t>t =           kg</a:t>
                </a:r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6054" y="3028072"/>
                <a:ext cx="1438214" cy="527580"/>
              </a:xfrm>
              <a:prstGeom prst="rect">
                <a:avLst/>
              </a:prstGeom>
              <a:blipFill rotWithShape="1">
                <a:blip r:embed="rId6"/>
                <a:stretch>
                  <a:fillRect r="-4237" b="-93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487312" y="1887558"/>
                <a:ext cx="1495922" cy="527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000" dirty="0" smtClean="0"/>
                  <a:t>t =            kg</a:t>
                </a:r>
                <a:endParaRPr lang="cs-CZ" sz="2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312" y="1887558"/>
                <a:ext cx="1495922" cy="527773"/>
              </a:xfrm>
              <a:prstGeom prst="rect">
                <a:avLst/>
              </a:prstGeom>
              <a:blipFill rotWithShape="1">
                <a:blip r:embed="rId7"/>
                <a:stretch>
                  <a:fillRect r="-3659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663219" y="4211454"/>
                <a:ext cx="1356462" cy="5269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000" dirty="0" smtClean="0"/>
                  <a:t>kg=          g</a:t>
                </a:r>
                <a:endParaRPr lang="cs-CZ" sz="2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3219" y="4211454"/>
                <a:ext cx="1356462" cy="526939"/>
              </a:xfrm>
              <a:prstGeom prst="rect">
                <a:avLst/>
              </a:prstGeom>
              <a:blipFill rotWithShape="1">
                <a:blip r:embed="rId8"/>
                <a:stretch>
                  <a:fillRect r="-4505" b="-93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725686" y="5406308"/>
                <a:ext cx="1465466" cy="5295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000" dirty="0" smtClean="0"/>
                  <a:t>kg=          g</a:t>
                </a:r>
                <a:endParaRPr lang="cs-CZ" sz="20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5686" y="5406308"/>
                <a:ext cx="1465466" cy="529504"/>
              </a:xfrm>
              <a:prstGeom prst="rect">
                <a:avLst/>
              </a:prstGeom>
              <a:blipFill rotWithShape="1">
                <a:blip r:embed="rId9"/>
                <a:stretch>
                  <a:fillRect r="-4167" b="-8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98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cs-CZ" sz="2800" b="1" dirty="0" smtClean="0"/>
              <a:t>Řešíme slovní úlohy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98481" y="2032395"/>
                <a:ext cx="8147038" cy="2244974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38100">
                <a:solidFill>
                  <a:schemeClr val="accent2">
                    <a:lumMod val="5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Maminka byla nakupovat. Jak těžký měla nákup? Byl nákup těžší</a:t>
                </a:r>
              </a:p>
              <a:p>
                <a:r>
                  <a:rPr lang="cs-CZ" sz="2400" dirty="0"/>
                  <a:t>n</a:t>
                </a:r>
                <a:r>
                  <a:rPr lang="cs-CZ" sz="2400" dirty="0" smtClean="0"/>
                  <a:t>ež 5 kg?</a:t>
                </a:r>
              </a:p>
              <a:p>
                <a:r>
                  <a:rPr lang="cs-CZ" sz="2400" dirty="0" smtClean="0"/>
                  <a:t>250 g salámu, 300 g sýra</a:t>
                </a:r>
                <a:r>
                  <a:rPr lang="cs-CZ" sz="2400" dirty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kg pomerančů,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kg mandarinek ,</a:t>
                </a:r>
              </a:p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kg česneku,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kg citronů </a:t>
                </a:r>
                <a:r>
                  <a:rPr lang="cs-CZ" sz="2400" dirty="0"/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kg jablek, 500 g salátu , 1300 g</a:t>
                </a:r>
              </a:p>
              <a:p>
                <a:r>
                  <a:rPr lang="cs-CZ" sz="2400" dirty="0" smtClean="0"/>
                  <a:t>masa a 2 kg brambor. 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481" y="2032395"/>
                <a:ext cx="8147038" cy="2244974"/>
              </a:xfrm>
              <a:prstGeom prst="rect">
                <a:avLst/>
              </a:prstGeom>
              <a:blipFill rotWithShape="1">
                <a:blip r:embed="rId3"/>
                <a:stretch>
                  <a:fillRect l="-969" t="-1333" b="-4267"/>
                </a:stretch>
              </a:blipFill>
              <a:ln w="38100"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98480" y="4733170"/>
            <a:ext cx="537518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Seřaď od nejmenší do největší hmotnosti: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1432718" y="5462903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1000 g</a:t>
            </a:r>
            <a:endParaRPr lang="cs-CZ" sz="20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vál 5"/>
              <p:cNvSpPr/>
              <p:nvPr/>
            </p:nvSpPr>
            <p:spPr>
              <a:xfrm>
                <a:off x="2644853" y="5457763"/>
                <a:ext cx="1399089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2000" b="1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000" b="1" dirty="0" smtClean="0">
                    <a:solidFill>
                      <a:schemeClr val="bg1"/>
                    </a:solidFill>
                  </a:rPr>
                  <a:t>kg</a:t>
                </a:r>
                <a:endParaRPr lang="cs-CZ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Ovál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4853" y="5457763"/>
                <a:ext cx="1399089" cy="914400"/>
              </a:xfrm>
              <a:prstGeom prst="ellipse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ál 6"/>
          <p:cNvSpPr/>
          <p:nvPr/>
        </p:nvSpPr>
        <p:spPr>
          <a:xfrm>
            <a:off x="3856988" y="5457763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150 g</a:t>
            </a:r>
            <a:endParaRPr lang="cs-CZ" sz="20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vál 7"/>
              <p:cNvSpPr/>
              <p:nvPr/>
            </p:nvSpPr>
            <p:spPr>
              <a:xfrm>
                <a:off x="5069123" y="5457763"/>
                <a:ext cx="1399089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bg1"/>
                    </a:solidFill>
                  </a:rPr>
                  <a:t>kg</a:t>
                </a:r>
                <a:endParaRPr lang="cs-CZ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Ovál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9123" y="5457763"/>
                <a:ext cx="1399089" cy="914400"/>
              </a:xfrm>
              <a:prstGeom prst="ellipse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ál 8"/>
          <p:cNvSpPr/>
          <p:nvPr/>
        </p:nvSpPr>
        <p:spPr>
          <a:xfrm>
            <a:off x="6281258" y="5457763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5 500 g</a:t>
            </a:r>
            <a:endParaRPr lang="cs-CZ" sz="20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vál 9"/>
              <p:cNvSpPr/>
              <p:nvPr/>
            </p:nvSpPr>
            <p:spPr>
              <a:xfrm>
                <a:off x="7493391" y="5457763"/>
                <a:ext cx="1399089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bg1"/>
                    </a:solidFill>
                  </a:rPr>
                  <a:t> kg </a:t>
                </a:r>
                <a:endParaRPr lang="cs-CZ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" name="Ovál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3391" y="5457763"/>
                <a:ext cx="1399089" cy="914400"/>
              </a:xfrm>
              <a:prstGeom prst="ellipse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ál 10"/>
          <p:cNvSpPr/>
          <p:nvPr/>
        </p:nvSpPr>
        <p:spPr>
          <a:xfrm>
            <a:off x="220583" y="5447450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55O g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8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/>
          </a:bodyPr>
          <a:lstStyle/>
          <a:p>
            <a:r>
              <a:rPr lang="cs-CZ" sz="2800" b="1" dirty="0" smtClean="0"/>
              <a:t>Řešíme slovní úlohy - řešení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98481" y="1628800"/>
                <a:ext cx="8147038" cy="2244974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38100">
                <a:solidFill>
                  <a:schemeClr val="accent2">
                    <a:lumMod val="5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Maminka byla nakupovat. Jak těžký měla nákup? Byl nákup těžší</a:t>
                </a:r>
              </a:p>
              <a:p>
                <a:r>
                  <a:rPr lang="cs-CZ" sz="2400" dirty="0"/>
                  <a:t>n</a:t>
                </a:r>
                <a:r>
                  <a:rPr lang="cs-CZ" sz="2400" dirty="0" smtClean="0"/>
                  <a:t>ež 5 kg?</a:t>
                </a:r>
              </a:p>
              <a:p>
                <a:r>
                  <a:rPr lang="cs-CZ" sz="2400" dirty="0" smtClean="0"/>
                  <a:t>250 g salámu, 300 g sýra</a:t>
                </a:r>
                <a:r>
                  <a:rPr lang="cs-CZ" sz="2400" dirty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kg pomerančů,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kg mandarinek ,</a:t>
                </a:r>
              </a:p>
              <a:p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kg česneku,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kg citronů </a:t>
                </a:r>
                <a:r>
                  <a:rPr lang="cs-CZ" sz="2400" dirty="0"/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kg jablek, 500 g salátu , 1300 g</a:t>
                </a:r>
              </a:p>
              <a:p>
                <a:r>
                  <a:rPr lang="cs-CZ" sz="2400" dirty="0" smtClean="0"/>
                  <a:t>masa a 2 kg brambor. 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481" y="1628800"/>
                <a:ext cx="8147038" cy="2244974"/>
              </a:xfrm>
              <a:prstGeom prst="rect">
                <a:avLst/>
              </a:prstGeom>
              <a:blipFill rotWithShape="1">
                <a:blip r:embed="rId3"/>
                <a:stretch>
                  <a:fillRect l="-969" t="-1337" b="-4545"/>
                </a:stretch>
              </a:blipFill>
              <a:ln w="38100">
                <a:solidFill>
                  <a:schemeClr val="accent2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498480" y="4733170"/>
            <a:ext cx="537518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Seřaď od nejmenší do největší hmotnosti: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5179001" y="5562861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1000 g</a:t>
            </a:r>
            <a:endParaRPr lang="cs-CZ" sz="20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vál 5"/>
              <p:cNvSpPr/>
              <p:nvPr/>
            </p:nvSpPr>
            <p:spPr>
              <a:xfrm>
                <a:off x="1187624" y="5533313"/>
                <a:ext cx="1399089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2000" b="1" i="1">
                        <a:solidFill>
                          <a:schemeClr val="bg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sz="2000" b="1" dirty="0" smtClean="0">
                    <a:solidFill>
                      <a:schemeClr val="bg1"/>
                    </a:solidFill>
                  </a:rPr>
                  <a:t>kg</a:t>
                </a:r>
                <a:endParaRPr lang="cs-CZ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6" name="Ovál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5533313"/>
                <a:ext cx="1399089" cy="914400"/>
              </a:xfrm>
              <a:prstGeom prst="ellipse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ál 6"/>
          <p:cNvSpPr/>
          <p:nvPr/>
        </p:nvSpPr>
        <p:spPr>
          <a:xfrm>
            <a:off x="-1" y="5533313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150 g</a:t>
            </a:r>
            <a:endParaRPr lang="cs-CZ" sz="20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vál 7"/>
              <p:cNvSpPr/>
              <p:nvPr/>
            </p:nvSpPr>
            <p:spPr>
              <a:xfrm>
                <a:off x="3779912" y="5562861"/>
                <a:ext cx="1399089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bg1"/>
                    </a:solidFill>
                  </a:rPr>
                  <a:t>kg</a:t>
                </a:r>
                <a:endParaRPr lang="cs-CZ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Ovál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5562861"/>
                <a:ext cx="1399089" cy="914400"/>
              </a:xfrm>
              <a:prstGeom prst="ellipse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ál 8"/>
          <p:cNvSpPr/>
          <p:nvPr/>
        </p:nvSpPr>
        <p:spPr>
          <a:xfrm>
            <a:off x="7744911" y="5562861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5 500 g</a:t>
            </a:r>
            <a:endParaRPr lang="cs-CZ" sz="20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vál 9"/>
              <p:cNvSpPr/>
              <p:nvPr/>
            </p:nvSpPr>
            <p:spPr>
              <a:xfrm>
                <a:off x="6540795" y="5562861"/>
                <a:ext cx="1399089" cy="91440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000" b="1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000" b="1" i="1">
                            <a:solidFill>
                              <a:schemeClr val="bg1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000" b="1" dirty="0" smtClean="0">
                    <a:solidFill>
                      <a:schemeClr val="bg1"/>
                    </a:solidFill>
                  </a:rPr>
                  <a:t> kg </a:t>
                </a:r>
                <a:endParaRPr lang="cs-CZ" sz="2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0" name="Ovál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0795" y="5562861"/>
                <a:ext cx="1399089" cy="914400"/>
              </a:xfrm>
              <a:prstGeom prst="ellipse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ál 10"/>
          <p:cNvSpPr/>
          <p:nvPr/>
        </p:nvSpPr>
        <p:spPr>
          <a:xfrm>
            <a:off x="2486529" y="5546240"/>
            <a:ext cx="1399089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55O g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8481" y="4221088"/>
            <a:ext cx="7000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250 </a:t>
            </a:r>
            <a:r>
              <a:rPr lang="en-US" dirty="0" smtClean="0"/>
              <a:t>+</a:t>
            </a:r>
            <a:r>
              <a:rPr lang="cs-CZ" dirty="0" smtClean="0"/>
              <a:t>300</a:t>
            </a:r>
            <a:r>
              <a:rPr lang="en-US" dirty="0" smtClean="0"/>
              <a:t>+</a:t>
            </a:r>
            <a:r>
              <a:rPr lang="cs-CZ" dirty="0" smtClean="0"/>
              <a:t>750</a:t>
            </a: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cs-CZ" dirty="0" smtClean="0"/>
              <a:t> 500</a:t>
            </a:r>
            <a:r>
              <a:rPr lang="en-US" dirty="0" smtClean="0"/>
              <a:t> +</a:t>
            </a:r>
            <a:r>
              <a:rPr lang="cs-CZ" dirty="0" smtClean="0"/>
              <a:t> 250</a:t>
            </a:r>
            <a:r>
              <a:rPr lang="en-US" dirty="0"/>
              <a:t> </a:t>
            </a:r>
            <a:r>
              <a:rPr lang="en-US" dirty="0" smtClean="0"/>
              <a:t>+</a:t>
            </a:r>
            <a:r>
              <a:rPr lang="cs-CZ" dirty="0" smtClean="0"/>
              <a:t> 250</a:t>
            </a:r>
            <a:r>
              <a:rPr lang="en-US" dirty="0" smtClean="0"/>
              <a:t> +</a:t>
            </a:r>
            <a:r>
              <a:rPr lang="cs-CZ" dirty="0" smtClean="0"/>
              <a:t> 750</a:t>
            </a:r>
            <a:r>
              <a:rPr lang="en-US" dirty="0" smtClean="0"/>
              <a:t> +</a:t>
            </a:r>
            <a:r>
              <a:rPr lang="cs-CZ" dirty="0" smtClean="0"/>
              <a:t>  5OO</a:t>
            </a:r>
            <a:r>
              <a:rPr lang="en-US" dirty="0" smtClean="0"/>
              <a:t>+</a:t>
            </a:r>
            <a:r>
              <a:rPr lang="cs-CZ" dirty="0" smtClean="0"/>
              <a:t> 1 300</a:t>
            </a:r>
            <a:r>
              <a:rPr lang="en-US" dirty="0" smtClean="0"/>
              <a:t> +</a:t>
            </a:r>
            <a:r>
              <a:rPr lang="cs-CZ" dirty="0" smtClean="0"/>
              <a:t> 2 000  =  6 850 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991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531</Words>
  <Application>Microsoft Office PowerPoint</Application>
  <PresentationFormat>Předvádění na obrazovce (4:3)</PresentationFormat>
  <Paragraphs>112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Jednotky hmotnosti</vt:lpstr>
      <vt:lpstr>Převáděj</vt:lpstr>
      <vt:lpstr>Jednotky hmotnosti a zlomky</vt:lpstr>
      <vt:lpstr>Řešíme slovní úlohy</vt:lpstr>
      <vt:lpstr>Řešíme slovní úlohy - 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20</cp:revision>
  <dcterms:created xsi:type="dcterms:W3CDTF">2011-08-21T15:31:45Z</dcterms:created>
  <dcterms:modified xsi:type="dcterms:W3CDTF">2012-03-12T09:27:09Z</dcterms:modified>
</cp:coreProperties>
</file>