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63" r:id="rId3"/>
    <p:sldId id="261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25CB"/>
    <a:srgbClr val="FA70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26A0C-15E1-490C-9415-6DE81A8AEE2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03E0F0-6E93-4358-B33B-B1B2EF581A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50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Kliknutím</a:t>
            </a:r>
            <a:r>
              <a:rPr lang="cs-CZ" baseline="0" dirty="0" smtClean="0"/>
              <a:t> na slova v pořadí zleva doprava, první řada, pak druhá řada slovo přilétne ke vzoru.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3E0F0-6E93-4358-B33B-B1B2EF581AA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Kliknutím</a:t>
            </a:r>
            <a:r>
              <a:rPr lang="cs-CZ" baseline="0" dirty="0" smtClean="0"/>
              <a:t> na slova v pořadí zleva doprava, první řada, pak druhá řada slovo přilétne ke vzoru.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3E0F0-6E93-4358-B33B-B1B2EF581AA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</a:t>
            </a:r>
            <a:r>
              <a:rPr lang="cs-CZ" baseline="0" dirty="0" smtClean="0"/>
              <a:t> zapsání všech správných tvarů klikněte na fialovou šipku, tam je kontrola.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3E0F0-6E93-4358-B33B-B1B2EF581AA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DEB79-6B8B-4B2B-9D11-7A55E2F9B15F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6BC1B-D101-4404-95AE-B8D07F2B68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755650" y="404530"/>
            <a:ext cx="5148076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Mgr. Jana Šváchová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>
                <a:cs typeface="Times New Roman" pitchFamily="18" charset="0"/>
              </a:rPr>
              <a:t>: </a:t>
            </a:r>
            <a:r>
              <a:rPr lang="cs-CZ" sz="1600" smtClean="0">
                <a:cs typeface="Times New Roman" pitchFamily="18" charset="0"/>
              </a:rPr>
              <a:t>únor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VY_32_INOVACE_03_Skloňování </a:t>
            </a:r>
            <a:r>
              <a:rPr lang="cs-CZ" sz="1600" dirty="0">
                <a:cs typeface="Times New Roman" pitchFamily="18" charset="0"/>
              </a:rPr>
              <a:t>podstatných jmen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Český jazyk a literatura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Podstatná jména rodu </a:t>
            </a:r>
            <a:r>
              <a:rPr lang="cs-CZ" sz="1600" dirty="0" smtClean="0">
                <a:cs typeface="Times New Roman" pitchFamily="18" charset="0"/>
              </a:rPr>
              <a:t>ženského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352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500174"/>
            <a:ext cx="7772400" cy="1470025"/>
          </a:xfrm>
        </p:spPr>
        <p:txBody>
          <a:bodyPr/>
          <a:lstStyle/>
          <a:p>
            <a:r>
              <a:rPr lang="cs-CZ" dirty="0" smtClean="0"/>
              <a:t>Skloňování podstatných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3357562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Rod ženský</a:t>
            </a:r>
            <a:endParaRPr lang="cs-CZ" sz="4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926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1500174"/>
            <a:ext cx="65722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Anotace</a:t>
            </a:r>
          </a:p>
          <a:p>
            <a:endParaRPr lang="cs-CZ" sz="2000" dirty="0"/>
          </a:p>
          <a:p>
            <a:r>
              <a:rPr lang="cs-CZ" sz="2000" dirty="0" smtClean="0"/>
              <a:t>Žáci 4. ročníku přiřazují podstatná jména rodu středního ke vzorům a doplňují správné tvary podstatných jmen.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714348" y="857232"/>
            <a:ext cx="2357454" cy="1071570"/>
            <a:chOff x="1000100" y="3786190"/>
            <a:chExt cx="2357454" cy="1071570"/>
          </a:xfrm>
        </p:grpSpPr>
        <p:sp>
          <p:nvSpPr>
            <p:cNvPr id="6" name="Vodorovný svitek 5"/>
            <p:cNvSpPr/>
            <p:nvPr/>
          </p:nvSpPr>
          <p:spPr>
            <a:xfrm>
              <a:off x="1000100" y="3786190"/>
              <a:ext cx="1785950" cy="1071570"/>
            </a:xfrm>
            <a:prstGeom prst="horizontalScroll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1357290" y="4143380"/>
              <a:ext cx="20002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ŽENA</a:t>
              </a:r>
              <a:endParaRPr lang="cs-CZ" sz="2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857488" y="857232"/>
            <a:ext cx="1928826" cy="1071570"/>
            <a:chOff x="2285984" y="2143116"/>
            <a:chExt cx="1928826" cy="1071570"/>
          </a:xfrm>
        </p:grpSpPr>
        <p:sp>
          <p:nvSpPr>
            <p:cNvPr id="7" name="Vodorovný svitek 6"/>
            <p:cNvSpPr/>
            <p:nvPr/>
          </p:nvSpPr>
          <p:spPr>
            <a:xfrm>
              <a:off x="2285984" y="2143116"/>
              <a:ext cx="1571636" cy="1071570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643174" y="2500306"/>
              <a:ext cx="15716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RŮŽE</a:t>
              </a:r>
              <a:endParaRPr lang="cs-CZ" sz="2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857752" y="785794"/>
            <a:ext cx="2000264" cy="1071570"/>
            <a:chOff x="4429124" y="2071678"/>
            <a:chExt cx="2000264" cy="1071570"/>
          </a:xfrm>
        </p:grpSpPr>
        <p:sp>
          <p:nvSpPr>
            <p:cNvPr id="8" name="Vodorovný svitek 7"/>
            <p:cNvSpPr/>
            <p:nvPr/>
          </p:nvSpPr>
          <p:spPr>
            <a:xfrm>
              <a:off x="4429124" y="2071678"/>
              <a:ext cx="1500198" cy="1071570"/>
            </a:xfrm>
            <a:prstGeom prst="horizontalScroll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714876" y="2357430"/>
              <a:ext cx="17145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PÍSEŇ</a:t>
              </a:r>
              <a:endParaRPr lang="cs-CZ" sz="24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643702" y="857232"/>
            <a:ext cx="2143140" cy="1071570"/>
            <a:chOff x="6643702" y="1928802"/>
            <a:chExt cx="2143140" cy="1071570"/>
          </a:xfrm>
        </p:grpSpPr>
        <p:sp>
          <p:nvSpPr>
            <p:cNvPr id="9" name="Vodorovný svitek 8"/>
            <p:cNvSpPr/>
            <p:nvPr/>
          </p:nvSpPr>
          <p:spPr>
            <a:xfrm>
              <a:off x="6643702" y="1928802"/>
              <a:ext cx="1500198" cy="1071570"/>
            </a:xfrm>
            <a:prstGeom prst="horizontalScroll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000892" y="2214554"/>
              <a:ext cx="17859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KOST</a:t>
              </a:r>
              <a:endParaRPr lang="cs-CZ" sz="2400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4643438" y="5286388"/>
            <a:ext cx="1214446" cy="428628"/>
            <a:chOff x="4714876" y="3786190"/>
            <a:chExt cx="1214446" cy="428628"/>
          </a:xfrm>
        </p:grpSpPr>
        <p:sp>
          <p:nvSpPr>
            <p:cNvPr id="45" name="Obdélník 44"/>
            <p:cNvSpPr/>
            <p:nvPr/>
          </p:nvSpPr>
          <p:spPr>
            <a:xfrm>
              <a:off x="4714876" y="3786190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786314" y="3786190"/>
              <a:ext cx="970458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planeta</a:t>
              </a:r>
              <a:endParaRPr lang="cs-CZ" sz="2000" dirty="0"/>
            </a:p>
          </p:txBody>
        </p:sp>
      </p:grpSp>
      <p:sp>
        <p:nvSpPr>
          <p:cNvPr id="37" name="Obdélník 36"/>
          <p:cNvSpPr/>
          <p:nvPr/>
        </p:nvSpPr>
        <p:spPr>
          <a:xfrm>
            <a:off x="928662" y="5214950"/>
            <a:ext cx="1214446" cy="42862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orchidej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62" name="Skupina 61"/>
          <p:cNvGrpSpPr/>
          <p:nvPr/>
        </p:nvGrpSpPr>
        <p:grpSpPr>
          <a:xfrm>
            <a:off x="2643174" y="5286388"/>
            <a:ext cx="1214446" cy="428628"/>
            <a:chOff x="3786182" y="5143512"/>
            <a:chExt cx="1214446" cy="428628"/>
          </a:xfrm>
        </p:grpSpPr>
        <p:sp>
          <p:nvSpPr>
            <p:cNvPr id="34" name="Obdélník 33"/>
            <p:cNvSpPr/>
            <p:nvPr/>
          </p:nvSpPr>
          <p:spPr>
            <a:xfrm>
              <a:off x="3786182" y="5143512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000496" y="5143512"/>
              <a:ext cx="806631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dáseň</a:t>
              </a:r>
              <a:endParaRPr lang="cs-CZ" sz="2000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7286644" y="4429132"/>
            <a:ext cx="1214446" cy="428628"/>
            <a:chOff x="5786446" y="4857760"/>
            <a:chExt cx="1214446" cy="428628"/>
          </a:xfrm>
        </p:grpSpPr>
        <p:sp>
          <p:nvSpPr>
            <p:cNvPr id="47" name="Obdélník 46"/>
            <p:cNvSpPr/>
            <p:nvPr/>
          </p:nvSpPr>
          <p:spPr>
            <a:xfrm>
              <a:off x="5786446" y="4857760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072198" y="4857760"/>
              <a:ext cx="632224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pěst</a:t>
              </a:r>
              <a:endParaRPr lang="cs-CZ" sz="2000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785786" y="4357694"/>
            <a:ext cx="1214446" cy="428628"/>
            <a:chOff x="714348" y="4929198"/>
            <a:chExt cx="1214446" cy="428628"/>
          </a:xfrm>
        </p:grpSpPr>
        <p:sp>
          <p:nvSpPr>
            <p:cNvPr id="35" name="Obdélník 34"/>
            <p:cNvSpPr/>
            <p:nvPr/>
          </p:nvSpPr>
          <p:spPr>
            <a:xfrm>
              <a:off x="714348" y="4929198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928662" y="4929198"/>
              <a:ext cx="857256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kočka</a:t>
              </a:r>
              <a:endParaRPr lang="cs-CZ" sz="20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214942" y="4286256"/>
            <a:ext cx="1214446" cy="428628"/>
            <a:chOff x="7143768" y="3286124"/>
            <a:chExt cx="1214446" cy="428628"/>
          </a:xfrm>
        </p:grpSpPr>
        <p:sp>
          <p:nvSpPr>
            <p:cNvPr id="40" name="Obdélník 39"/>
            <p:cNvSpPr/>
            <p:nvPr/>
          </p:nvSpPr>
          <p:spPr>
            <a:xfrm>
              <a:off x="7143768" y="3286124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myš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215206" y="3286124"/>
              <a:ext cx="184731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endParaRPr lang="cs-CZ" sz="2000" dirty="0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6715140" y="5357826"/>
            <a:ext cx="1214446" cy="428628"/>
            <a:chOff x="7000892" y="5214950"/>
            <a:chExt cx="1214446" cy="428628"/>
          </a:xfrm>
        </p:grpSpPr>
        <p:sp>
          <p:nvSpPr>
            <p:cNvPr id="33" name="Obdélník 32"/>
            <p:cNvSpPr/>
            <p:nvPr/>
          </p:nvSpPr>
          <p:spPr>
            <a:xfrm>
              <a:off x="7000892" y="5214950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7286644" y="5214950"/>
              <a:ext cx="683200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nůše</a:t>
              </a:r>
              <a:endParaRPr lang="cs-CZ" sz="2000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2857488" y="4357694"/>
            <a:ext cx="1214446" cy="428628"/>
            <a:chOff x="3357554" y="4357694"/>
            <a:chExt cx="1214446" cy="428628"/>
          </a:xfrm>
        </p:grpSpPr>
        <p:sp>
          <p:nvSpPr>
            <p:cNvPr id="46" name="Obdélník 45"/>
            <p:cNvSpPr/>
            <p:nvPr/>
          </p:nvSpPr>
          <p:spPr>
            <a:xfrm>
              <a:off x="3357554" y="4357694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643306" y="4357694"/>
              <a:ext cx="928694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kůže</a:t>
              </a:r>
              <a:endParaRPr lang="cs-CZ" sz="2000" dirty="0"/>
            </a:p>
          </p:txBody>
        </p:sp>
      </p:grpSp>
      <p:sp>
        <p:nvSpPr>
          <p:cNvPr id="39" name="7cípá hvězda 38"/>
          <p:cNvSpPr/>
          <p:nvPr/>
        </p:nvSpPr>
        <p:spPr>
          <a:xfrm>
            <a:off x="4000496" y="5429264"/>
            <a:ext cx="914400" cy="914400"/>
          </a:xfrm>
          <a:prstGeom prst="star7">
            <a:avLst/>
          </a:prstGeom>
          <a:solidFill>
            <a:srgbClr val="E725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split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1 -0.06158 L 0.0092 -0.27176 " pathEditMode="relative" ptsTypes="AA">
                                      <p:cBhvr>
                                        <p:cTn id="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-0.05116 L 0.01875 -0.2926 " pathEditMode="relative" ptsTypes="AA">
                                      <p:cBhvr>
                                        <p:cTn id="10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59259E-6 C 0.00591 -0.02246 0.00625 -0.04885 -0.00347 -0.06898 C -0.0059 -0.08843 -0.00399 -0.07847 -0.00885 -0.09769 C -0.00972 -0.10093 -0.01145 -0.11019 -0.01423 -0.11181 C -0.01805 -0.11412 -0.02257 -0.11343 -0.02673 -0.11435 C -0.03246 -0.12593 -0.03941 -0.13681 -0.0427 -0.15 C -0.04218 -0.17292 -0.04201 -0.19607 -0.04097 -0.21898 C -0.04079 -0.22153 -0.04045 -0.22431 -0.03923 -0.22616 C -0.03333 -0.23565 -0.01614 -0.24607 -0.00711 -0.25 C -0.00121 -0.24931 0.00539 -0.25116 0.01077 -0.24769 C 0.01875 -0.24236 0.02101 -0.21898 0.02327 -0.20949 C 0.02275 -0.19121 0.02309 -0.17292 0.02153 -0.15463 C 0.02014 -0.13935 -0.00069 -0.13519 -0.00885 -0.13102 C -0.01892 -0.13264 -0.02934 -0.13241 -0.03923 -0.13565 C -0.04375 -0.13704 -0.05104 -0.1551 -0.05347 -0.15949 C -0.0552 -0.17153 -0.05781 -0.18334 -0.06059 -0.19514 C -0.05816 -0.2176 -0.06163 -0.22917 -0.04635 -0.23565 C -0.0368 -0.24537 -0.02725 -0.24977 -0.01597 -0.25463 C -0.0059 -0.25394 0.00487 -0.25648 0.01441 -0.25232 C 0.01858 -0.25047 0.02153 -0.23797 0.02153 -0.23797 C 0.02587 -0.21435 0.03299 -0.19074 0.04115 -0.16898 C 0.04514 -0.15834 0.0415 -0.15533 0.05 -0.14769 C 0.05452 -0.13102 0.06268 -0.12477 0.075 -0.1213 C 0.08612 -0.11412 0.09879 -0.11343 0.11077 -0.10949 C 0.12327 -0.11019 0.13594 -0.10834 0.14827 -0.11181 C 0.15122 -0.1125 0.15191 -0.11806 0.15365 -0.1213 C 0.1632 -0.13959 0.16407 -0.15926 0.17153 -0.17847 C 0.17657 -0.20602 0.17865 -0.20417 0.17865 -0.23334 " pathEditMode="relative" ptsTypes="fffffffffffffffffffffffffffA">
                                      <p:cBhvr>
                                        <p:cTn id="1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6 -0.05115 L -0.04027 -0.15602 " pathEditMode="relative" ptsTypes="AA">
                                      <p:cBhvr>
                                        <p:cTn id="1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3 -0.03218 C 0.00781 -0.03635 0.01372 -0.04699 0.02327 -0.05116 C 0.02622 -0.0544 0.029 -0.05787 0.03212 -0.06065 C 0.03438 -0.06273 0.03715 -0.06343 0.03924 -0.06551 C 0.04827 -0.07408 0.05729 -0.08426 0.06788 -0.08936 C 0.0809 -0.10672 0.09688 -0.11736 0.1125 -0.12986 C 0.13056 -0.14445 0.14462 -0.15602 0.16597 -0.16065 C 0.18038 -0.17037 0.19549 -0.17385 0.21077 -0.17986 C 0.22292 -0.18473 0.22222 -0.18866 0.23577 -0.19167 C 0.25556 -0.20047 0.27465 -0.21181 0.29462 -0.22014 C 0.31997 -0.23056 0.34653 -0.23843 0.37136 -0.25116 C 0.37518 -0.25301 0.3783 -0.25648 0.38212 -0.25834 C 0.40191 -0.26875 0.42292 -0.27477 0.44288 -0.28449 C 0.4625 -0.29398 0.48143 -0.30394 0.50156 -0.31065 C 0.51511 -0.31991 0.52986 -0.32246 0.54462 -0.32732 C 0.56111 -0.33287 0.57622 -0.34514 0.59288 -0.34885 C 0.60417 -0.35857 0.61927 -0.36227 0.63212 -0.36783 C 0.65018 -0.3757 0.62222 -0.36366 0.64462 -0.37269 C 0.64827 -0.37408 0.65538 -0.37732 0.65538 -0.37732 C 0.66146 -0.38287 0.66545 -0.38843 0.66962 -0.39653 C 0.67014 -0.39977 0.67066 -0.40301 0.67136 -0.40602 C 0.6724 -0.41088 0.675 -0.42014 0.675 -0.42014 C 0.67448 -0.42408 0.67518 -0.42894 0.67327 -0.43218 C 0.67049 -0.43658 0.66493 -0.43496 0.66077 -0.43681 C 0.64827 -0.44815 0.63195 -0.44561 0.61962 -0.43449 C 0.6184 -0.43218 0.61754 -0.4294 0.61597 -0.42732 C 0.61459 -0.42547 0.61215 -0.42477 0.61077 -0.42269 C 0.60955 -0.42061 0.60972 -0.41783 0.60886 -0.41551 C 0.60486 -0.40579 0.59931 -0.39607 0.59462 -0.38681 C 0.59358 -0.38473 0.58438 -0.36574 0.58386 -0.36551 C 0.57205 -0.36042 0.56007 -0.35648 0.54827 -0.35116 C 0.41545 -0.3544 0.47379 -0.31875 0.45 -0.36783 C 0.45035 -0.37662 0.4507 -0.38542 0.45174 -0.39398 C 0.45174 -0.39653 0.45156 -0.40116 0.4533 -0.40116 C 0.45556 -0.40116 0.45556 -0.39607 0.45712 -0.39398 C 0.45868 -0.3919 0.4625 -0.38936 0.4625 -0.38936 " pathEditMode="relative" ptsTypes="fffffffffffffffffffffffffffffffffffA">
                                      <p:cBhvr>
                                        <p:cTn id="2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0.04745 C 0.01493 -0.05069 0.01719 -0.05578 0.03038 -0.06875 C 0.03941 -0.07777 0.05261 -0.0824 0.0625 -0.08773 C 0.0665 -0.08981 0.06945 -0.09444 0.07327 -0.09722 C 0.07483 -0.09838 0.07674 -0.09907 0.07847 -0.09977 C 0.08698 -0.1081 0.09531 -0.11064 0.10538 -0.11666 C 0.1125 -0.12592 0.12413 -0.13634 0.13386 -0.14027 C 0.13733 -0.14166 0.14115 -0.14143 0.14462 -0.14259 C 0.14827 -0.14375 0.15174 -0.1456 0.15538 -0.14722 C 0.16719 -0.15787 0.17257 -0.15995 0.1875 -0.16389 C 0.19931 -0.17037 0.20972 -0.18148 0.22136 -0.18773 C 0.22761 -0.1912 0.23472 -0.19166 0.24097 -0.1949 C 0.24358 -0.19629 0.24584 -0.19791 0.24827 -0.19977 C 0.25122 -0.20208 0.254 -0.20509 0.25712 -0.20694 C 0.30747 -0.23472 0.25695 -0.20416 0.29097 -0.22106 C 0.30486 -0.22777 0.31806 -0.23634 0.33212 -0.24259 C 0.34219 -0.24699 0.34584 -0.24676 0.35538 -0.25208 C 0.36858 -0.25949 0.37952 -0.27129 0.39288 -0.27824 C 0.4132 -0.2993 0.43316 -0.32222 0.45712 -0.33541 C 0.46459 -0.34861 0.47413 -0.35254 0.48386 -0.36157 C 0.49115 -0.36852 0.49375 -0.37523 0.50174 -0.38055 C 0.50347 -0.38379 0.50486 -0.38773 0.50712 -0.39027 C 0.5092 -0.39259 0.51233 -0.39236 0.51424 -0.3949 C 0.52379 -0.40764 0.50695 -0.39814 0.52136 -0.40439 C 0.52969 -0.42314 0.54011 -0.44027 0.54827 -0.45926 C 0.56354 -0.4949 0.54306 -0.44838 0.55347 -0.47592 C 0.5559 -0.48264 0.55955 -0.48842 0.5625 -0.4949 C 0.56302 -0.49814 0.56354 -0.50139 0.56424 -0.50439 C 0.56528 -0.50926 0.56788 -0.51875 0.56788 -0.51875 C 0.57014 -0.54328 0.57413 -0.55578 0.56962 -0.5831 C 0.56893 -0.58703 0.55851 -0.58981 0.55712 -0.59027 C 0.55347 -0.59166 0.54636 -0.5949 0.54636 -0.5949 C 0.5309 -0.59421 0.51545 -0.59444 0.5 -0.59259 C 0.49618 -0.59213 0.48924 -0.58773 0.48924 -0.58773 C 0.47136 -0.56389 0.49462 -0.59259 0.47847 -0.57824 C 0.47639 -0.57639 0.47518 -0.57314 0.47327 -0.57106 C 0.46979 -0.56759 0.4625 -0.56157 0.4625 -0.56157 C 0.45556 -0.54745 0.45313 -0.53819 0.44097 -0.5331 C 0.42622 -0.5199 0.41215 -0.50347 0.39636 -0.49259 C 0.38837 -0.48703 0.37917 -0.48402 0.37136 -0.47824 C 0.35781 -0.46828 0.34549 -0.45509 0.33212 -0.4449 C 0.32743 -0.44143 0.32483 -0.43889 0.32136 -0.4331 C 0.31563 -0.42384 0.31979 -0.42037 0.31077 -0.41643 C 0.30504 -0.41134 0.29948 -0.4074 0.29288 -0.40439 C 0.24514 -0.40694 0.24636 -0.3912 0.23924 -0.43055 C 0.24097 -0.46944 0.23351 -0.46944 0.25347 -0.47824 C 0.25834 -0.47754 0.2632 -0.47754 0.26788 -0.47592 C 0.2783 -0.47222 0.28629 -0.44652 0.29462 -0.43541 C 0.29705 -0.42268 0.29983 -0.41018 0.30174 -0.39722 C 0.30122 -0.38449 0.30122 -0.37176 0.3 -0.35926 C 0.29879 -0.34768 0.29375 -0.33495 0.29097 -0.32361 C 0.28768 -0.31018 0.28507 -0.29583 0.28038 -0.2831 " pathEditMode="relative" ptsTypes="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69 -0.05 L -0.40486 -0.28102 " pathEditMode="relative" ptsTypes="AA">
                                      <p:cBhvr>
                                        <p:cTn id="3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38 -0.05 L -0.41093 -0.28102 " pathEditMode="relative" ptsTypes="AA">
                                      <p:cBhvr>
                                        <p:cTn id="3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714348" y="857232"/>
            <a:ext cx="2357454" cy="1071570"/>
            <a:chOff x="1000100" y="3786190"/>
            <a:chExt cx="2357454" cy="1071570"/>
          </a:xfrm>
        </p:grpSpPr>
        <p:sp>
          <p:nvSpPr>
            <p:cNvPr id="4" name="Vodorovný svitek 3"/>
            <p:cNvSpPr/>
            <p:nvPr/>
          </p:nvSpPr>
          <p:spPr>
            <a:xfrm>
              <a:off x="1000100" y="3786190"/>
              <a:ext cx="1785950" cy="1071570"/>
            </a:xfrm>
            <a:prstGeom prst="horizontalScroll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357290" y="4143380"/>
              <a:ext cx="20002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ŽENA</a:t>
              </a:r>
              <a:endParaRPr lang="cs-CZ" sz="24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857488" y="857232"/>
            <a:ext cx="1928826" cy="1071570"/>
            <a:chOff x="2285984" y="2143116"/>
            <a:chExt cx="1928826" cy="1071570"/>
          </a:xfrm>
        </p:grpSpPr>
        <p:sp>
          <p:nvSpPr>
            <p:cNvPr id="7" name="Vodorovný svitek 6"/>
            <p:cNvSpPr/>
            <p:nvPr/>
          </p:nvSpPr>
          <p:spPr>
            <a:xfrm>
              <a:off x="2285984" y="2143116"/>
              <a:ext cx="1571636" cy="1071570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643174" y="2500306"/>
              <a:ext cx="15716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RŮŽE</a:t>
              </a:r>
              <a:endParaRPr lang="cs-CZ" sz="24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857752" y="785794"/>
            <a:ext cx="2000264" cy="1071570"/>
            <a:chOff x="4429124" y="2071678"/>
            <a:chExt cx="2000264" cy="1071570"/>
          </a:xfrm>
        </p:grpSpPr>
        <p:sp>
          <p:nvSpPr>
            <p:cNvPr id="10" name="Vodorovný svitek 9"/>
            <p:cNvSpPr/>
            <p:nvPr/>
          </p:nvSpPr>
          <p:spPr>
            <a:xfrm>
              <a:off x="4429124" y="2071678"/>
              <a:ext cx="1500198" cy="1071570"/>
            </a:xfrm>
            <a:prstGeom prst="horizontalScroll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714876" y="2357430"/>
              <a:ext cx="17145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PÍSEŇ</a:t>
              </a:r>
              <a:endParaRPr lang="cs-CZ" sz="24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643702" y="857232"/>
            <a:ext cx="1571636" cy="1071570"/>
            <a:chOff x="6643702" y="1928802"/>
            <a:chExt cx="1571636" cy="1071570"/>
          </a:xfrm>
        </p:grpSpPr>
        <p:sp>
          <p:nvSpPr>
            <p:cNvPr id="13" name="Vodorovný svitek 12"/>
            <p:cNvSpPr/>
            <p:nvPr/>
          </p:nvSpPr>
          <p:spPr>
            <a:xfrm>
              <a:off x="6643702" y="1928802"/>
              <a:ext cx="1571636" cy="1071570"/>
            </a:xfrm>
            <a:prstGeom prst="horizontalScroll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000892" y="2214554"/>
              <a:ext cx="11430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KOST</a:t>
              </a:r>
              <a:endParaRPr lang="cs-CZ" sz="24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214678" y="5286388"/>
            <a:ext cx="1214446" cy="428628"/>
            <a:chOff x="1142976" y="2857496"/>
            <a:chExt cx="1214446" cy="428628"/>
          </a:xfrm>
        </p:grpSpPr>
        <p:sp>
          <p:nvSpPr>
            <p:cNvPr id="16" name="Obdélník 15"/>
            <p:cNvSpPr/>
            <p:nvPr/>
          </p:nvSpPr>
          <p:spPr>
            <a:xfrm>
              <a:off x="1142976" y="2857496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428728" y="2857496"/>
              <a:ext cx="750526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opice</a:t>
              </a:r>
              <a:endParaRPr lang="cs-CZ" sz="2000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7358082" y="4500570"/>
            <a:ext cx="1214446" cy="428628"/>
            <a:chOff x="2571736" y="2786058"/>
            <a:chExt cx="1214446" cy="428628"/>
          </a:xfrm>
        </p:grpSpPr>
        <p:sp>
          <p:nvSpPr>
            <p:cNvPr id="19" name="Obdélník 18"/>
            <p:cNvSpPr/>
            <p:nvPr/>
          </p:nvSpPr>
          <p:spPr>
            <a:xfrm>
              <a:off x="2571736" y="2786058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857488" y="2786058"/>
              <a:ext cx="711926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stráň</a:t>
              </a:r>
              <a:endParaRPr lang="cs-CZ" sz="20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357818" y="4500570"/>
            <a:ext cx="1214446" cy="428628"/>
            <a:chOff x="6500826" y="3786190"/>
            <a:chExt cx="1214446" cy="428628"/>
          </a:xfrm>
        </p:grpSpPr>
        <p:sp>
          <p:nvSpPr>
            <p:cNvPr id="22" name="Obdélník 21"/>
            <p:cNvSpPr/>
            <p:nvPr/>
          </p:nvSpPr>
          <p:spPr>
            <a:xfrm>
              <a:off x="6500826" y="3786190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715140" y="3786190"/>
              <a:ext cx="689612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Alice</a:t>
              </a:r>
              <a:endParaRPr lang="cs-CZ" sz="20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143240" y="4500570"/>
            <a:ext cx="1500198" cy="428628"/>
            <a:chOff x="6000760" y="2786058"/>
            <a:chExt cx="928694" cy="428628"/>
          </a:xfrm>
        </p:grpSpPr>
        <p:sp>
          <p:nvSpPr>
            <p:cNvPr id="25" name="Obdélník 24"/>
            <p:cNvSpPr/>
            <p:nvPr/>
          </p:nvSpPr>
          <p:spPr>
            <a:xfrm>
              <a:off x="6000760" y="2786058"/>
              <a:ext cx="928694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177654" y="2786058"/>
              <a:ext cx="411224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000" dirty="0" smtClean="0"/>
                <a:t>zlost</a:t>
              </a:r>
              <a:endParaRPr lang="cs-CZ" sz="2000" dirty="0"/>
            </a:p>
          </p:txBody>
        </p:sp>
      </p:grpSp>
      <p:sp>
        <p:nvSpPr>
          <p:cNvPr id="28" name="Obdélník 27"/>
          <p:cNvSpPr/>
          <p:nvPr/>
        </p:nvSpPr>
        <p:spPr>
          <a:xfrm>
            <a:off x="1000100" y="4500570"/>
            <a:ext cx="1214446" cy="42862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Přibyslav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7358082" y="5286388"/>
            <a:ext cx="1214446" cy="428628"/>
            <a:chOff x="2857488" y="3571876"/>
            <a:chExt cx="1214446" cy="428628"/>
          </a:xfrm>
        </p:grpSpPr>
        <p:sp>
          <p:nvSpPr>
            <p:cNvPr id="31" name="Obdélník 30"/>
            <p:cNvSpPr/>
            <p:nvPr/>
          </p:nvSpPr>
          <p:spPr>
            <a:xfrm>
              <a:off x="2857488" y="3571876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143240" y="3571876"/>
              <a:ext cx="857256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liška</a:t>
              </a:r>
              <a:endParaRPr lang="cs-CZ" sz="2000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357818" y="5286385"/>
            <a:ext cx="1214446" cy="428627"/>
            <a:chOff x="4214810" y="3071810"/>
            <a:chExt cx="1214446" cy="428628"/>
          </a:xfrm>
        </p:grpSpPr>
        <p:sp>
          <p:nvSpPr>
            <p:cNvPr id="34" name="Obdélník 33"/>
            <p:cNvSpPr/>
            <p:nvPr/>
          </p:nvSpPr>
          <p:spPr>
            <a:xfrm>
              <a:off x="4214810" y="3071810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429124" y="3071813"/>
              <a:ext cx="759567" cy="400111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výhra</a:t>
              </a:r>
              <a:endParaRPr lang="cs-CZ" sz="2000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000100" y="5286388"/>
            <a:ext cx="1214446" cy="428628"/>
            <a:chOff x="1571604" y="4214818"/>
            <a:chExt cx="1214446" cy="428628"/>
          </a:xfrm>
        </p:grpSpPr>
        <p:sp>
          <p:nvSpPr>
            <p:cNvPr id="37" name="Obdélník 36"/>
            <p:cNvSpPr/>
            <p:nvPr/>
          </p:nvSpPr>
          <p:spPr>
            <a:xfrm>
              <a:off x="1571604" y="4214818"/>
              <a:ext cx="1214446" cy="428628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785918" y="4214818"/>
              <a:ext cx="814518" cy="40011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výheň</a:t>
              </a:r>
              <a:endParaRPr lang="cs-CZ" sz="2000" dirty="0"/>
            </a:p>
          </p:txBody>
        </p:sp>
      </p:grpSp>
      <p:sp>
        <p:nvSpPr>
          <p:cNvPr id="39" name="7cípá hvězda 38"/>
          <p:cNvSpPr/>
          <p:nvPr/>
        </p:nvSpPr>
        <p:spPr>
          <a:xfrm>
            <a:off x="4214810" y="5072074"/>
            <a:ext cx="1214446" cy="1214446"/>
          </a:xfrm>
          <a:prstGeom prst="star7">
            <a:avLst/>
          </a:prstGeom>
          <a:solidFill>
            <a:srgbClr val="E725C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3004 -0.24144 " pathEditMode="relative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1 -0.05093 L 0.38143 -0.13495 " pathEditMode="relative" ptsTypes="AA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6 -0.04699 C -0.00556 -0.06181 -0.00573 -0.06759 -0.01476 -0.07569 C -0.01702 -0.08148 -0.02587 -0.10394 -0.029 -0.10648 C -0.04063 -0.11574 -0.04566 -0.12153 -0.05591 -0.13519 C -0.05938 -0.13981 -0.06476 -0.14051 -0.06841 -0.14468 C -0.07761 -0.15532 -0.08507 -0.16806 -0.09688 -0.17315 C -0.10018 -0.17616 -0.10434 -0.17731 -0.10764 -0.18032 C -0.11389 -0.18611 -0.11841 -0.19537 -0.12552 -0.19931 C -0.13577 -0.20486 -0.1467 -0.20856 -0.15764 -0.21134 C -0.17986 -0.23056 -0.20729 -0.23102 -0.23264 -0.23264 C -0.23854 -0.23542 -0.23611 -0.23519 -0.23976 -0.23519 " pathEditMode="relative" ptsTypes="ffffffffffA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25 -0.04699 C 0.00764 -0.0581 0.01371 -0.06574 0.02014 -0.07569 C 0.02448 -0.08264 0.03264 -0.09699 0.03264 -0.09699 C 0.03507 -0.10671 0.03889 -0.1125 0.04323 -0.12083 C 0.04566 -0.12546 0.04791 -0.13032 0.05034 -0.13519 C 0.05156 -0.1375 0.05399 -0.14236 0.05399 -0.14236 C 0.05902 -0.16273 0.05069 -0.13148 0.06111 -0.15903 C 0.0651 -0.16968 0.06718 -0.18333 0.07014 -0.19468 C 0.07239 -0.20324 0.07534 -0.22083 0.07534 -0.22083 C 0.07396 -0.25347 0.0776 -0.27662 0.05225 -0.2875 C 0.04392 -0.29514 0.05017 -0.29074 0.03975 -0.29468 C 0.03611 -0.29606 0.02899 -0.29931 0.02899 -0.29931 C 0.0118 -0.31481 -0.03993 -0.30463 -0.05139 -0.30417 C -0.05643 -0.2838 -0.05816 -0.28241 -0.05313 -0.25417 C -0.05226 -0.24907 -0.03733 -0.2463 -0.03351 -0.24468 C -0.00504 -0.24722 -0.00782 -0.23819 -0.00313 -0.26366 C -0.00365 -0.27477 -0.00278 -0.28611 -0.00486 -0.29699 C -0.00538 -0.29977 -0.00834 -0.30069 -0.01025 -0.30185 C -0.02014 -0.30764 -0.03091 -0.30972 -0.04063 -0.31597 C -0.10799 -0.31505 -0.18716 -0.35787 -0.24236 -0.30648 C -0.24445 -0.29884 -0.24757 -0.29282 -0.24966 -0.28519 C -0.24861 -0.27176 -0.24601 -0.2581 -0.24601 -0.24468 " pathEditMode="relative" ptsTypes="fffffffffffffffffffff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5 L 0.45816 -0.24953 " pathEditMode="relative" ptsTypes="AA">
                                      <p:cBhvr>
                                        <p:cTn id="2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6.66667E-6 L -0.00781 -0.22036 " pathEditMode="relative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1 -0.05 L -0.48299 -0.23912 " pathEditMode="relative" ptsTypes="AA">
                                      <p:cBhvr>
                                        <p:cTn id="3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7 -0.06064 L -0.70174 -0.37569 " pathEditMode="relative" ptsTypes="AA">
                                      <p:cBhvr>
                                        <p:cTn id="3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50199" y="274638"/>
            <a:ext cx="5643602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7. pád, čísla množného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ŽENAMI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70C0"/>
                </a:solidFill>
              </a:rPr>
              <a:t>RŮŽEMI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PÍSNĚMI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FF00"/>
                </a:solidFill>
              </a:rPr>
              <a:t>KOSTMI</a:t>
            </a: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tx1"/>
                </a:solidFill>
              </a:rPr>
              <a:t>dlaň -					</a:t>
            </a:r>
            <a:r>
              <a:rPr lang="cs-CZ" dirty="0" smtClean="0">
                <a:solidFill>
                  <a:srgbClr val="00B050"/>
                </a:solidFill>
              </a:rPr>
              <a:t>dlaněmi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	kůlna -					</a:t>
            </a:r>
            <a:r>
              <a:rPr lang="cs-CZ" dirty="0" smtClean="0">
                <a:solidFill>
                  <a:srgbClr val="FF0000"/>
                </a:solidFill>
              </a:rPr>
              <a:t>kůlnami</a:t>
            </a:r>
          </a:p>
          <a:p>
            <a:pPr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pěst -					</a:t>
            </a:r>
            <a:r>
              <a:rPr lang="cs-CZ" dirty="0" smtClean="0">
                <a:solidFill>
                  <a:srgbClr val="FFFF00"/>
                </a:solidFill>
              </a:rPr>
              <a:t>pěstmi</a:t>
            </a:r>
          </a:p>
          <a:p>
            <a:pPr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slepice -					</a:t>
            </a:r>
            <a:r>
              <a:rPr lang="cs-CZ" dirty="0" smtClean="0">
                <a:solidFill>
                  <a:srgbClr val="0070C0"/>
                </a:solidFill>
              </a:rPr>
              <a:t>slepicemi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642910" y="3286124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14348" y="4500570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714348" y="3857628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714348" y="5143512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Šipka doprava 15"/>
          <p:cNvSpPr/>
          <p:nvPr/>
        </p:nvSpPr>
        <p:spPr>
          <a:xfrm>
            <a:off x="6000760" y="1714488"/>
            <a:ext cx="2428892" cy="4786346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1571612"/>
            <a:ext cx="75009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Zdroj</a:t>
            </a:r>
          </a:p>
          <a:p>
            <a:endParaRPr lang="cs-CZ" sz="2000" dirty="0"/>
          </a:p>
          <a:p>
            <a:r>
              <a:rPr lang="cs-CZ" sz="2000" dirty="0" smtClean="0"/>
              <a:t>Text: vlastní text autora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176</TotalTime>
  <Words>162</Words>
  <Application>Microsoft Office PowerPoint</Application>
  <PresentationFormat>Předvádění na obrazovce (4:3)</PresentationFormat>
  <Paragraphs>62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Skloňování podstatných jmen</vt:lpstr>
      <vt:lpstr>Prezentace aplikace PowerPoint</vt:lpstr>
      <vt:lpstr>Prezentace aplikace PowerPoint</vt:lpstr>
      <vt:lpstr>Prezentace aplikace PowerPoint</vt:lpstr>
      <vt:lpstr>7. pád, čísla množného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</dc:title>
  <dc:creator>Jana</dc:creator>
  <cp:lastModifiedBy>sb</cp:lastModifiedBy>
  <cp:revision>22</cp:revision>
  <dcterms:created xsi:type="dcterms:W3CDTF">2013-01-30T19:36:01Z</dcterms:created>
  <dcterms:modified xsi:type="dcterms:W3CDTF">2013-02-14T08:10:41Z</dcterms:modified>
</cp:coreProperties>
</file>