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0"/>
  </p:notesMasterIdLst>
  <p:sldIdLst>
    <p:sldId id="256" r:id="rId2"/>
    <p:sldId id="257" r:id="rId3"/>
    <p:sldId id="263" r:id="rId4"/>
    <p:sldId id="259" r:id="rId5"/>
    <p:sldId id="260" r:id="rId6"/>
    <p:sldId id="261" r:id="rId7"/>
    <p:sldId id="262" r:id="rId8"/>
    <p:sldId id="258" r:id="rId9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řední styl 2 – zvýraznění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Bez stylu, mřížka tabulky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>
        <p:scale>
          <a:sx n="76" d="100"/>
          <a:sy n="76" d="100"/>
        </p:scale>
        <p:origin x="-330" y="1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39F8B381-5807-488E-AC22-73DD4140ED4A}" type="doc">
      <dgm:prSet loTypeId="urn:microsoft.com/office/officeart/2005/8/layout/target3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cs-CZ"/>
        </a:p>
      </dgm:t>
    </dgm:pt>
    <dgm:pt modelId="{445C7998-7549-48B0-BD68-D4F0167F02E5}">
      <dgm:prSet phldrT="[Text]"/>
      <dgm:spPr/>
      <dgm:t>
        <a:bodyPr/>
        <a:lstStyle/>
        <a:p>
          <a:pPr algn="l"/>
          <a:r>
            <a:rPr lang="cs-CZ" dirty="0"/>
            <a:t>Název školy:   </a:t>
          </a:r>
          <a:r>
            <a:rPr lang="cs-CZ" dirty="0" smtClean="0"/>
            <a:t>Základní škola Dobříč, </a:t>
          </a:r>
          <a:br>
            <a:rPr lang="cs-CZ" dirty="0" smtClean="0"/>
          </a:br>
          <a:r>
            <a:rPr lang="cs-CZ" dirty="0" smtClean="0"/>
            <a:t>okres Plzeň - sever, příspěvková organizace  </a:t>
          </a:r>
          <a:endParaRPr lang="cs-CZ" dirty="0"/>
        </a:p>
      </dgm:t>
    </dgm:pt>
    <dgm:pt modelId="{D4A1AC32-6B30-44CD-A965-234E2C33692F}" type="parTrans" cxnId="{BCB163C3-3B0F-4F74-88F0-37F026D4C894}">
      <dgm:prSet/>
      <dgm:spPr/>
      <dgm:t>
        <a:bodyPr/>
        <a:lstStyle/>
        <a:p>
          <a:endParaRPr lang="cs-CZ"/>
        </a:p>
      </dgm:t>
    </dgm:pt>
    <dgm:pt modelId="{C846DAC9-9D22-4975-84AF-8D4E4FA8DA5C}" type="sibTrans" cxnId="{BCB163C3-3B0F-4F74-88F0-37F026D4C894}">
      <dgm:prSet/>
      <dgm:spPr/>
      <dgm:t>
        <a:bodyPr/>
        <a:lstStyle/>
        <a:p>
          <a:endParaRPr lang="cs-CZ"/>
        </a:p>
      </dgm:t>
    </dgm:pt>
    <dgm:pt modelId="{FBBFC3EA-9D9D-4F3A-BEA6-9C2C0E46BF20}">
      <dgm:prSet phldrT="[Text]"/>
      <dgm:spPr/>
      <dgm:t>
        <a:bodyPr/>
        <a:lstStyle/>
        <a:p>
          <a:pPr algn="l"/>
          <a:r>
            <a:rPr lang="cs-CZ" dirty="0"/>
            <a:t>Autor: </a:t>
          </a:r>
          <a:r>
            <a:rPr lang="cs-CZ" dirty="0" smtClean="0"/>
            <a:t>Mgr. Anna </a:t>
          </a:r>
          <a:r>
            <a:rPr lang="cs-CZ" dirty="0" err="1" smtClean="0"/>
            <a:t>Dyková</a:t>
          </a:r>
          <a:endParaRPr lang="cs-CZ" dirty="0"/>
        </a:p>
      </dgm:t>
    </dgm:pt>
    <dgm:pt modelId="{DDB8DF17-17D4-4A37-80A4-B2BE20408FA2}" type="parTrans" cxnId="{C24533D2-26E5-47EB-8A39-D4FB9E52EFE6}">
      <dgm:prSet/>
      <dgm:spPr/>
      <dgm:t>
        <a:bodyPr/>
        <a:lstStyle/>
        <a:p>
          <a:endParaRPr lang="cs-CZ"/>
        </a:p>
      </dgm:t>
    </dgm:pt>
    <dgm:pt modelId="{83B48451-91B6-4E15-99C9-0FE713D5286E}" type="sibTrans" cxnId="{C24533D2-26E5-47EB-8A39-D4FB9E52EFE6}">
      <dgm:prSet/>
      <dgm:spPr/>
      <dgm:t>
        <a:bodyPr/>
        <a:lstStyle/>
        <a:p>
          <a:endParaRPr lang="cs-CZ"/>
        </a:p>
      </dgm:t>
    </dgm:pt>
    <dgm:pt modelId="{019433A1-1324-4DE1-9E6F-32B851095F74}">
      <dgm:prSet phldrT="[Text]"/>
      <dgm:spPr/>
      <dgm:t>
        <a:bodyPr/>
        <a:lstStyle/>
        <a:p>
          <a:pPr algn="l"/>
          <a:r>
            <a:rPr lang="cs-CZ" dirty="0" smtClean="0"/>
            <a:t>Název: </a:t>
          </a:r>
          <a:r>
            <a:rPr lang="cs-CZ" dirty="0" smtClean="0"/>
            <a:t>VY_32_INOVACE_09_ Souřadnice bodů</a:t>
          </a:r>
          <a:endParaRPr lang="cs-CZ" dirty="0"/>
        </a:p>
      </dgm:t>
    </dgm:pt>
    <dgm:pt modelId="{2AB92C11-48B1-4C26-9CC1-F4AB2F53C03B}" type="parTrans" cxnId="{2A2BCF91-C654-4E19-950C-39AA1A49C169}">
      <dgm:prSet/>
      <dgm:spPr/>
      <dgm:t>
        <a:bodyPr/>
        <a:lstStyle/>
        <a:p>
          <a:endParaRPr lang="cs-CZ"/>
        </a:p>
      </dgm:t>
    </dgm:pt>
    <dgm:pt modelId="{2716416C-EF69-44CA-AEFE-14F7FF081354}" type="sibTrans" cxnId="{2A2BCF91-C654-4E19-950C-39AA1A49C169}">
      <dgm:prSet/>
      <dgm:spPr/>
      <dgm:t>
        <a:bodyPr/>
        <a:lstStyle/>
        <a:p>
          <a:endParaRPr lang="cs-CZ"/>
        </a:p>
      </dgm:t>
    </dgm:pt>
    <dgm:pt modelId="{C73C7642-F245-4585-8F88-243F9FAEF6CA}">
      <dgm:prSet/>
      <dgm:spPr/>
      <dgm:t>
        <a:bodyPr/>
        <a:lstStyle/>
        <a:p>
          <a:pPr algn="l"/>
          <a:r>
            <a:rPr lang="cs-CZ" dirty="0"/>
            <a:t>Téma</a:t>
          </a:r>
          <a:r>
            <a:rPr lang="cs-CZ" dirty="0" smtClean="0"/>
            <a:t>: Souřadnice bodů</a:t>
          </a:r>
          <a:endParaRPr lang="cs-CZ" dirty="0"/>
        </a:p>
      </dgm:t>
    </dgm:pt>
    <dgm:pt modelId="{3E2FFE2A-E7B1-401F-BAB6-893DF909FA64}" type="parTrans" cxnId="{808A55A3-7A45-463B-8870-E66256D18048}">
      <dgm:prSet/>
      <dgm:spPr/>
      <dgm:t>
        <a:bodyPr/>
        <a:lstStyle/>
        <a:p>
          <a:endParaRPr lang="cs-CZ"/>
        </a:p>
      </dgm:t>
    </dgm:pt>
    <dgm:pt modelId="{C6F235C3-B62B-4F7C-8AF0-6D3C84052041}" type="sibTrans" cxnId="{808A55A3-7A45-463B-8870-E66256D18048}">
      <dgm:prSet/>
      <dgm:spPr/>
      <dgm:t>
        <a:bodyPr/>
        <a:lstStyle/>
        <a:p>
          <a:endParaRPr lang="cs-CZ"/>
        </a:p>
      </dgm:t>
    </dgm:pt>
    <dgm:pt modelId="{EBC41103-E2E5-4D48-9B4B-425520D3D098}">
      <dgm:prSet/>
      <dgm:spPr/>
      <dgm:t>
        <a:bodyPr/>
        <a:lstStyle/>
        <a:p>
          <a:pPr algn="l"/>
          <a:r>
            <a:rPr lang="cs-CZ" dirty="0"/>
            <a:t>Číslo projektu</a:t>
          </a:r>
          <a:r>
            <a:rPr lang="cs-CZ" dirty="0" smtClean="0"/>
            <a:t>: CZ.1.07/1.4.00/21.2649</a:t>
          </a:r>
          <a:endParaRPr lang="cs-CZ" dirty="0"/>
        </a:p>
      </dgm:t>
    </dgm:pt>
    <dgm:pt modelId="{66EC36A9-2BA2-4EC9-AAE7-037918B0215E}" type="parTrans" cxnId="{56D768D4-D8A8-4F09-8215-BEB7EB914931}">
      <dgm:prSet/>
      <dgm:spPr/>
      <dgm:t>
        <a:bodyPr/>
        <a:lstStyle/>
        <a:p>
          <a:endParaRPr lang="cs-CZ"/>
        </a:p>
      </dgm:t>
    </dgm:pt>
    <dgm:pt modelId="{CD7C273C-2CBB-488A-8BF2-5D00DBC541E5}" type="sibTrans" cxnId="{56D768D4-D8A8-4F09-8215-BEB7EB914931}">
      <dgm:prSet/>
      <dgm:spPr/>
      <dgm:t>
        <a:bodyPr/>
        <a:lstStyle/>
        <a:p>
          <a:endParaRPr lang="cs-CZ"/>
        </a:p>
      </dgm:t>
    </dgm:pt>
    <dgm:pt modelId="{71045F8C-00FA-488E-A7BD-E2E6753D979D}" type="pres">
      <dgm:prSet presAssocID="{39F8B381-5807-488E-AC22-73DD4140ED4A}" presName="Name0" presStyleCnt="0">
        <dgm:presLayoutVars>
          <dgm:chMax val="7"/>
          <dgm:dir/>
          <dgm:animLvl val="lvl"/>
          <dgm:resizeHandles val="exact"/>
        </dgm:presLayoutVars>
      </dgm:prSet>
      <dgm:spPr/>
      <dgm:t>
        <a:bodyPr/>
        <a:lstStyle/>
        <a:p>
          <a:endParaRPr lang="cs-CZ"/>
        </a:p>
      </dgm:t>
    </dgm:pt>
    <dgm:pt modelId="{3577EC6B-C980-4F34-8C69-4365E7B8FC8C}" type="pres">
      <dgm:prSet presAssocID="{445C7998-7549-48B0-BD68-D4F0167F02E5}" presName="circle1" presStyleLbl="node1" presStyleIdx="0" presStyleCnt="5"/>
      <dgm:spPr/>
    </dgm:pt>
    <dgm:pt modelId="{6940EB87-DC1D-4BC3-9408-9AC2E1FFC039}" type="pres">
      <dgm:prSet presAssocID="{445C7998-7549-48B0-BD68-D4F0167F02E5}" presName="space" presStyleCnt="0"/>
      <dgm:spPr/>
    </dgm:pt>
    <dgm:pt modelId="{BC35EE03-4121-4EF9-923D-7CB6D30D358D}" type="pres">
      <dgm:prSet presAssocID="{445C7998-7549-48B0-BD68-D4F0167F02E5}" presName="rect1" presStyleLbl="alignAcc1" presStyleIdx="0" presStyleCnt="5"/>
      <dgm:spPr/>
      <dgm:t>
        <a:bodyPr/>
        <a:lstStyle/>
        <a:p>
          <a:endParaRPr lang="cs-CZ"/>
        </a:p>
      </dgm:t>
    </dgm:pt>
    <dgm:pt modelId="{C95EEA27-3CBF-4645-A92D-9D8AF5C1CBFC}" type="pres">
      <dgm:prSet presAssocID="{FBBFC3EA-9D9D-4F3A-BEA6-9C2C0E46BF20}" presName="vertSpace2" presStyleLbl="node1" presStyleIdx="0" presStyleCnt="5"/>
      <dgm:spPr/>
    </dgm:pt>
    <dgm:pt modelId="{851BB866-B6AE-4566-893F-4C635BA974FC}" type="pres">
      <dgm:prSet presAssocID="{FBBFC3EA-9D9D-4F3A-BEA6-9C2C0E46BF20}" presName="circle2" presStyleLbl="node1" presStyleIdx="1" presStyleCnt="5"/>
      <dgm:spPr/>
    </dgm:pt>
    <dgm:pt modelId="{643EA938-EDE0-4533-ACCC-D2BD6F3A527C}" type="pres">
      <dgm:prSet presAssocID="{FBBFC3EA-9D9D-4F3A-BEA6-9C2C0E46BF20}" presName="rect2" presStyleLbl="alignAcc1" presStyleIdx="1" presStyleCnt="5"/>
      <dgm:spPr/>
      <dgm:t>
        <a:bodyPr/>
        <a:lstStyle/>
        <a:p>
          <a:endParaRPr lang="cs-CZ"/>
        </a:p>
      </dgm:t>
    </dgm:pt>
    <dgm:pt modelId="{92F31B18-D66D-4CC7-89B9-378928DE877D}" type="pres">
      <dgm:prSet presAssocID="{019433A1-1324-4DE1-9E6F-32B851095F74}" presName="vertSpace3" presStyleLbl="node1" presStyleIdx="1" presStyleCnt="5"/>
      <dgm:spPr/>
    </dgm:pt>
    <dgm:pt modelId="{902074E1-B931-4618-97F1-FADBE82E9C3C}" type="pres">
      <dgm:prSet presAssocID="{019433A1-1324-4DE1-9E6F-32B851095F74}" presName="circle3" presStyleLbl="node1" presStyleIdx="2" presStyleCnt="5"/>
      <dgm:spPr/>
    </dgm:pt>
    <dgm:pt modelId="{A3817367-F2BC-482F-8832-FA00B51DCCF3}" type="pres">
      <dgm:prSet presAssocID="{019433A1-1324-4DE1-9E6F-32B851095F74}" presName="rect3" presStyleLbl="alignAcc1" presStyleIdx="2" presStyleCnt="5"/>
      <dgm:spPr/>
      <dgm:t>
        <a:bodyPr/>
        <a:lstStyle/>
        <a:p>
          <a:endParaRPr lang="cs-CZ"/>
        </a:p>
      </dgm:t>
    </dgm:pt>
    <dgm:pt modelId="{2DD79E57-A63E-47D4-A1AB-6DF333476AD4}" type="pres">
      <dgm:prSet presAssocID="{C73C7642-F245-4585-8F88-243F9FAEF6CA}" presName="vertSpace4" presStyleLbl="node1" presStyleIdx="2" presStyleCnt="5"/>
      <dgm:spPr/>
    </dgm:pt>
    <dgm:pt modelId="{648967D3-ED80-4214-8D87-4E7012561E4A}" type="pres">
      <dgm:prSet presAssocID="{C73C7642-F245-4585-8F88-243F9FAEF6CA}" presName="circle4" presStyleLbl="node1" presStyleIdx="3" presStyleCnt="5"/>
      <dgm:spPr/>
    </dgm:pt>
    <dgm:pt modelId="{9A9B6F4F-B6FF-4F2D-B640-A8473E589523}" type="pres">
      <dgm:prSet presAssocID="{C73C7642-F245-4585-8F88-243F9FAEF6CA}" presName="rect4" presStyleLbl="alignAcc1" presStyleIdx="3" presStyleCnt="5"/>
      <dgm:spPr/>
      <dgm:t>
        <a:bodyPr/>
        <a:lstStyle/>
        <a:p>
          <a:endParaRPr lang="cs-CZ"/>
        </a:p>
      </dgm:t>
    </dgm:pt>
    <dgm:pt modelId="{13BD0FAF-9F2C-4708-9E63-A8E8E5252943}" type="pres">
      <dgm:prSet presAssocID="{EBC41103-E2E5-4D48-9B4B-425520D3D098}" presName="vertSpace5" presStyleLbl="node1" presStyleIdx="3" presStyleCnt="5"/>
      <dgm:spPr/>
    </dgm:pt>
    <dgm:pt modelId="{6821E7C9-5E4B-45FA-8F82-01E6F26FAA25}" type="pres">
      <dgm:prSet presAssocID="{EBC41103-E2E5-4D48-9B4B-425520D3D098}" presName="circle5" presStyleLbl="node1" presStyleIdx="4" presStyleCnt="5"/>
      <dgm:spPr/>
    </dgm:pt>
    <dgm:pt modelId="{3BA01B75-849B-4716-8BCD-084A86FF328F}" type="pres">
      <dgm:prSet presAssocID="{EBC41103-E2E5-4D48-9B4B-425520D3D098}" presName="rect5" presStyleLbl="alignAcc1" presStyleIdx="4" presStyleCnt="5"/>
      <dgm:spPr/>
      <dgm:t>
        <a:bodyPr/>
        <a:lstStyle/>
        <a:p>
          <a:endParaRPr lang="cs-CZ"/>
        </a:p>
      </dgm:t>
    </dgm:pt>
    <dgm:pt modelId="{4D19AB04-24FA-40C2-B203-52AE3D15E171}" type="pres">
      <dgm:prSet presAssocID="{445C7998-7549-48B0-BD68-D4F0167F02E5}" presName="rect1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832BF48F-0145-4429-9E02-8FCA946CCE9E}" type="pres">
      <dgm:prSet presAssocID="{FBBFC3EA-9D9D-4F3A-BEA6-9C2C0E46BF20}" presName="rect2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E7297F21-D4FD-4A41-AE58-814D01A6B5E7}" type="pres">
      <dgm:prSet presAssocID="{019433A1-1324-4DE1-9E6F-32B851095F74}" presName="rect3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59F530CB-4999-43B3-A00D-6AB53886BD77}" type="pres">
      <dgm:prSet presAssocID="{C73C7642-F245-4585-8F88-243F9FAEF6CA}" presName="rect4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A27B6496-BF1B-4384-9217-9659064D5D6A}" type="pres">
      <dgm:prSet presAssocID="{EBC41103-E2E5-4D48-9B4B-425520D3D098}" presName="rect5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</dgm:ptLst>
  <dgm:cxnLst>
    <dgm:cxn modelId="{5F69F612-BCCE-4AB9-978A-EE5903EA4028}" type="presOf" srcId="{FBBFC3EA-9D9D-4F3A-BEA6-9C2C0E46BF20}" destId="{643EA938-EDE0-4533-ACCC-D2BD6F3A527C}" srcOrd="0" destOrd="0" presId="urn:microsoft.com/office/officeart/2005/8/layout/target3"/>
    <dgm:cxn modelId="{56D768D4-D8A8-4F09-8215-BEB7EB914931}" srcId="{39F8B381-5807-488E-AC22-73DD4140ED4A}" destId="{EBC41103-E2E5-4D48-9B4B-425520D3D098}" srcOrd="4" destOrd="0" parTransId="{66EC36A9-2BA2-4EC9-AAE7-037918B0215E}" sibTransId="{CD7C273C-2CBB-488A-8BF2-5D00DBC541E5}"/>
    <dgm:cxn modelId="{1C5D0075-9542-40B2-A210-6E44F32E9081}" type="presOf" srcId="{019433A1-1324-4DE1-9E6F-32B851095F74}" destId="{A3817367-F2BC-482F-8832-FA00B51DCCF3}" srcOrd="0" destOrd="0" presId="urn:microsoft.com/office/officeart/2005/8/layout/target3"/>
    <dgm:cxn modelId="{BB7C278B-88E7-4743-A53D-E74030657991}" type="presOf" srcId="{EBC41103-E2E5-4D48-9B4B-425520D3D098}" destId="{3BA01B75-849B-4716-8BCD-084A86FF328F}" srcOrd="0" destOrd="0" presId="urn:microsoft.com/office/officeart/2005/8/layout/target3"/>
    <dgm:cxn modelId="{3B5DD088-83B4-424E-9520-DF62B0FF488E}" type="presOf" srcId="{019433A1-1324-4DE1-9E6F-32B851095F74}" destId="{E7297F21-D4FD-4A41-AE58-814D01A6B5E7}" srcOrd="1" destOrd="0" presId="urn:microsoft.com/office/officeart/2005/8/layout/target3"/>
    <dgm:cxn modelId="{3941D727-4E25-49F3-B945-40485A6B4AC9}" type="presOf" srcId="{FBBFC3EA-9D9D-4F3A-BEA6-9C2C0E46BF20}" destId="{832BF48F-0145-4429-9E02-8FCA946CCE9E}" srcOrd="1" destOrd="0" presId="urn:microsoft.com/office/officeart/2005/8/layout/target3"/>
    <dgm:cxn modelId="{B2F7E6DF-19D8-44D9-A674-383F24CF76EE}" type="presOf" srcId="{39F8B381-5807-488E-AC22-73DD4140ED4A}" destId="{71045F8C-00FA-488E-A7BD-E2E6753D979D}" srcOrd="0" destOrd="0" presId="urn:microsoft.com/office/officeart/2005/8/layout/target3"/>
    <dgm:cxn modelId="{BD1EEEFB-7F1C-402F-9056-6FD5E03E266F}" type="presOf" srcId="{C73C7642-F245-4585-8F88-243F9FAEF6CA}" destId="{9A9B6F4F-B6FF-4F2D-B640-A8473E589523}" srcOrd="0" destOrd="0" presId="urn:microsoft.com/office/officeart/2005/8/layout/target3"/>
    <dgm:cxn modelId="{BCB163C3-3B0F-4F74-88F0-37F026D4C894}" srcId="{39F8B381-5807-488E-AC22-73DD4140ED4A}" destId="{445C7998-7549-48B0-BD68-D4F0167F02E5}" srcOrd="0" destOrd="0" parTransId="{D4A1AC32-6B30-44CD-A965-234E2C33692F}" sibTransId="{C846DAC9-9D22-4975-84AF-8D4E4FA8DA5C}"/>
    <dgm:cxn modelId="{1F49B47C-3126-4E74-8593-96D96E09C661}" type="presOf" srcId="{445C7998-7549-48B0-BD68-D4F0167F02E5}" destId="{BC35EE03-4121-4EF9-923D-7CB6D30D358D}" srcOrd="0" destOrd="0" presId="urn:microsoft.com/office/officeart/2005/8/layout/target3"/>
    <dgm:cxn modelId="{4455CCFF-D061-4409-A053-3C0FF78D8DF8}" type="presOf" srcId="{445C7998-7549-48B0-BD68-D4F0167F02E5}" destId="{4D19AB04-24FA-40C2-B203-52AE3D15E171}" srcOrd="1" destOrd="0" presId="urn:microsoft.com/office/officeart/2005/8/layout/target3"/>
    <dgm:cxn modelId="{0B1A698F-F162-4F9F-9C06-B931E9CE7352}" type="presOf" srcId="{EBC41103-E2E5-4D48-9B4B-425520D3D098}" destId="{A27B6496-BF1B-4384-9217-9659064D5D6A}" srcOrd="1" destOrd="0" presId="urn:microsoft.com/office/officeart/2005/8/layout/target3"/>
    <dgm:cxn modelId="{C24533D2-26E5-47EB-8A39-D4FB9E52EFE6}" srcId="{39F8B381-5807-488E-AC22-73DD4140ED4A}" destId="{FBBFC3EA-9D9D-4F3A-BEA6-9C2C0E46BF20}" srcOrd="1" destOrd="0" parTransId="{DDB8DF17-17D4-4A37-80A4-B2BE20408FA2}" sibTransId="{83B48451-91B6-4E15-99C9-0FE713D5286E}"/>
    <dgm:cxn modelId="{808A55A3-7A45-463B-8870-E66256D18048}" srcId="{39F8B381-5807-488E-AC22-73DD4140ED4A}" destId="{C73C7642-F245-4585-8F88-243F9FAEF6CA}" srcOrd="3" destOrd="0" parTransId="{3E2FFE2A-E7B1-401F-BAB6-893DF909FA64}" sibTransId="{C6F235C3-B62B-4F7C-8AF0-6D3C84052041}"/>
    <dgm:cxn modelId="{2AABEF54-0834-4679-A88E-AFB815D98457}" type="presOf" srcId="{C73C7642-F245-4585-8F88-243F9FAEF6CA}" destId="{59F530CB-4999-43B3-A00D-6AB53886BD77}" srcOrd="1" destOrd="0" presId="urn:microsoft.com/office/officeart/2005/8/layout/target3"/>
    <dgm:cxn modelId="{2A2BCF91-C654-4E19-950C-39AA1A49C169}" srcId="{39F8B381-5807-488E-AC22-73DD4140ED4A}" destId="{019433A1-1324-4DE1-9E6F-32B851095F74}" srcOrd="2" destOrd="0" parTransId="{2AB92C11-48B1-4C26-9CC1-F4AB2F53C03B}" sibTransId="{2716416C-EF69-44CA-AEFE-14F7FF081354}"/>
    <dgm:cxn modelId="{DE417697-1360-4D2C-A2E3-050893C4B368}" type="presParOf" srcId="{71045F8C-00FA-488E-A7BD-E2E6753D979D}" destId="{3577EC6B-C980-4F34-8C69-4365E7B8FC8C}" srcOrd="0" destOrd="0" presId="urn:microsoft.com/office/officeart/2005/8/layout/target3"/>
    <dgm:cxn modelId="{BA746E25-63F6-455E-8437-7538142DCC60}" type="presParOf" srcId="{71045F8C-00FA-488E-A7BD-E2E6753D979D}" destId="{6940EB87-DC1D-4BC3-9408-9AC2E1FFC039}" srcOrd="1" destOrd="0" presId="urn:microsoft.com/office/officeart/2005/8/layout/target3"/>
    <dgm:cxn modelId="{92A8CE7B-E6E2-4402-97B8-175A57F661F7}" type="presParOf" srcId="{71045F8C-00FA-488E-A7BD-E2E6753D979D}" destId="{BC35EE03-4121-4EF9-923D-7CB6D30D358D}" srcOrd="2" destOrd="0" presId="urn:microsoft.com/office/officeart/2005/8/layout/target3"/>
    <dgm:cxn modelId="{0FF4E96B-46F2-4412-B3BE-4681B80EC1F4}" type="presParOf" srcId="{71045F8C-00FA-488E-A7BD-E2E6753D979D}" destId="{C95EEA27-3CBF-4645-A92D-9D8AF5C1CBFC}" srcOrd="3" destOrd="0" presId="urn:microsoft.com/office/officeart/2005/8/layout/target3"/>
    <dgm:cxn modelId="{A3ABAC9B-F1D6-4BF1-8F9F-1CFA7D5452FB}" type="presParOf" srcId="{71045F8C-00FA-488E-A7BD-E2E6753D979D}" destId="{851BB866-B6AE-4566-893F-4C635BA974FC}" srcOrd="4" destOrd="0" presId="urn:microsoft.com/office/officeart/2005/8/layout/target3"/>
    <dgm:cxn modelId="{7E82B860-FD9F-4ACB-B88E-4A5C5DA0C644}" type="presParOf" srcId="{71045F8C-00FA-488E-A7BD-E2E6753D979D}" destId="{643EA938-EDE0-4533-ACCC-D2BD6F3A527C}" srcOrd="5" destOrd="0" presId="urn:microsoft.com/office/officeart/2005/8/layout/target3"/>
    <dgm:cxn modelId="{0CE95EC5-CD6B-4F1B-9F70-7EE244A97531}" type="presParOf" srcId="{71045F8C-00FA-488E-A7BD-E2E6753D979D}" destId="{92F31B18-D66D-4CC7-89B9-378928DE877D}" srcOrd="6" destOrd="0" presId="urn:microsoft.com/office/officeart/2005/8/layout/target3"/>
    <dgm:cxn modelId="{AC070EED-AF3E-4FC3-8B75-7C6D35ED3EE0}" type="presParOf" srcId="{71045F8C-00FA-488E-A7BD-E2E6753D979D}" destId="{902074E1-B931-4618-97F1-FADBE82E9C3C}" srcOrd="7" destOrd="0" presId="urn:microsoft.com/office/officeart/2005/8/layout/target3"/>
    <dgm:cxn modelId="{5D10847C-2F6A-4CE9-BC4D-A7218A1350AC}" type="presParOf" srcId="{71045F8C-00FA-488E-A7BD-E2E6753D979D}" destId="{A3817367-F2BC-482F-8832-FA00B51DCCF3}" srcOrd="8" destOrd="0" presId="urn:microsoft.com/office/officeart/2005/8/layout/target3"/>
    <dgm:cxn modelId="{4E97B4F5-D3B3-4890-ADD0-0050EC329A81}" type="presParOf" srcId="{71045F8C-00FA-488E-A7BD-E2E6753D979D}" destId="{2DD79E57-A63E-47D4-A1AB-6DF333476AD4}" srcOrd="9" destOrd="0" presId="urn:microsoft.com/office/officeart/2005/8/layout/target3"/>
    <dgm:cxn modelId="{43CDD00E-1CBE-4012-9798-185CB22808E6}" type="presParOf" srcId="{71045F8C-00FA-488E-A7BD-E2E6753D979D}" destId="{648967D3-ED80-4214-8D87-4E7012561E4A}" srcOrd="10" destOrd="0" presId="urn:microsoft.com/office/officeart/2005/8/layout/target3"/>
    <dgm:cxn modelId="{A7FEB41C-C84B-4731-B797-B9A9D3A246DC}" type="presParOf" srcId="{71045F8C-00FA-488E-A7BD-E2E6753D979D}" destId="{9A9B6F4F-B6FF-4F2D-B640-A8473E589523}" srcOrd="11" destOrd="0" presId="urn:microsoft.com/office/officeart/2005/8/layout/target3"/>
    <dgm:cxn modelId="{938FB67C-BB22-4CDA-8BD2-545B266ADCD0}" type="presParOf" srcId="{71045F8C-00FA-488E-A7BD-E2E6753D979D}" destId="{13BD0FAF-9F2C-4708-9E63-A8E8E5252943}" srcOrd="12" destOrd="0" presId="urn:microsoft.com/office/officeart/2005/8/layout/target3"/>
    <dgm:cxn modelId="{D3A98C09-1C7E-441D-9929-D9F44DFA6759}" type="presParOf" srcId="{71045F8C-00FA-488E-A7BD-E2E6753D979D}" destId="{6821E7C9-5E4B-45FA-8F82-01E6F26FAA25}" srcOrd="13" destOrd="0" presId="urn:microsoft.com/office/officeart/2005/8/layout/target3"/>
    <dgm:cxn modelId="{09618894-7317-46C5-8D88-18AE7580833F}" type="presParOf" srcId="{71045F8C-00FA-488E-A7BD-E2E6753D979D}" destId="{3BA01B75-849B-4716-8BCD-084A86FF328F}" srcOrd="14" destOrd="0" presId="urn:microsoft.com/office/officeart/2005/8/layout/target3"/>
    <dgm:cxn modelId="{00A003CF-4BAE-4A7E-B527-319406F52F72}" type="presParOf" srcId="{71045F8C-00FA-488E-A7BD-E2E6753D979D}" destId="{4D19AB04-24FA-40C2-B203-52AE3D15E171}" srcOrd="15" destOrd="0" presId="urn:microsoft.com/office/officeart/2005/8/layout/target3"/>
    <dgm:cxn modelId="{B9F96ACF-85A4-4F67-9A67-06B353F09EDA}" type="presParOf" srcId="{71045F8C-00FA-488E-A7BD-E2E6753D979D}" destId="{832BF48F-0145-4429-9E02-8FCA946CCE9E}" srcOrd="16" destOrd="0" presId="urn:microsoft.com/office/officeart/2005/8/layout/target3"/>
    <dgm:cxn modelId="{7677268B-9AEF-40D1-B5A6-0B94534D22AF}" type="presParOf" srcId="{71045F8C-00FA-488E-A7BD-E2E6753D979D}" destId="{E7297F21-D4FD-4A41-AE58-814D01A6B5E7}" srcOrd="17" destOrd="0" presId="urn:microsoft.com/office/officeart/2005/8/layout/target3"/>
    <dgm:cxn modelId="{C6075B10-3EE2-4CF3-99D8-F3BC65E2B5F7}" type="presParOf" srcId="{71045F8C-00FA-488E-A7BD-E2E6753D979D}" destId="{59F530CB-4999-43B3-A00D-6AB53886BD77}" srcOrd="18" destOrd="0" presId="urn:microsoft.com/office/officeart/2005/8/layout/target3"/>
    <dgm:cxn modelId="{A3CA29E0-E363-4275-A77B-8C9A32D8855C}" type="presParOf" srcId="{71045F8C-00FA-488E-A7BD-E2E6753D979D}" destId="{A27B6496-BF1B-4384-9217-9659064D5D6A}" srcOrd="19" destOrd="0" presId="urn:microsoft.com/office/officeart/2005/8/layout/target3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3577EC6B-C980-4F34-8C69-4365E7B8FC8C}">
      <dsp:nvSpPr>
        <dsp:cNvPr id="0" name=""/>
        <dsp:cNvSpPr/>
      </dsp:nvSpPr>
      <dsp:spPr>
        <a:xfrm>
          <a:off x="0" y="0"/>
          <a:ext cx="4032447" cy="4032447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BC35EE03-4121-4EF9-923D-7CB6D30D358D}">
      <dsp:nvSpPr>
        <dsp:cNvPr id="0" name=""/>
        <dsp:cNvSpPr/>
      </dsp:nvSpPr>
      <dsp:spPr>
        <a:xfrm>
          <a:off x="2016223" y="0"/>
          <a:ext cx="4752528" cy="4032447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lvl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800" kern="1200" dirty="0"/>
            <a:t>Název školy:   </a:t>
          </a:r>
          <a:r>
            <a:rPr lang="cs-CZ" sz="1800" kern="1200" dirty="0" smtClean="0"/>
            <a:t>Základní škola Dobříč, </a:t>
          </a:r>
          <a:br>
            <a:rPr lang="cs-CZ" sz="1800" kern="1200" dirty="0" smtClean="0"/>
          </a:br>
          <a:r>
            <a:rPr lang="cs-CZ" sz="1800" kern="1200" dirty="0" smtClean="0"/>
            <a:t>okres Plzeň - sever, příspěvková organizace  </a:t>
          </a:r>
          <a:endParaRPr lang="cs-CZ" sz="1800" kern="1200" dirty="0"/>
        </a:p>
      </dsp:txBody>
      <dsp:txXfrm>
        <a:off x="2016223" y="0"/>
        <a:ext cx="4752528" cy="645191"/>
      </dsp:txXfrm>
    </dsp:sp>
    <dsp:sp modelId="{851BB866-B6AE-4566-893F-4C635BA974FC}">
      <dsp:nvSpPr>
        <dsp:cNvPr id="0" name=""/>
        <dsp:cNvSpPr/>
      </dsp:nvSpPr>
      <dsp:spPr>
        <a:xfrm>
          <a:off x="423407" y="645191"/>
          <a:ext cx="3185633" cy="3185633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643EA938-EDE0-4533-ACCC-D2BD6F3A527C}">
      <dsp:nvSpPr>
        <dsp:cNvPr id="0" name=""/>
        <dsp:cNvSpPr/>
      </dsp:nvSpPr>
      <dsp:spPr>
        <a:xfrm>
          <a:off x="2016223" y="645191"/>
          <a:ext cx="4752528" cy="3185633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lvl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800" kern="1200" dirty="0"/>
            <a:t>Autor: </a:t>
          </a:r>
          <a:r>
            <a:rPr lang="cs-CZ" sz="1800" kern="1200" dirty="0" smtClean="0"/>
            <a:t>Mgr. Anna </a:t>
          </a:r>
          <a:r>
            <a:rPr lang="cs-CZ" sz="1800" kern="1200" dirty="0" err="1" smtClean="0"/>
            <a:t>Dyková</a:t>
          </a:r>
          <a:endParaRPr lang="cs-CZ" sz="1800" kern="1200" dirty="0"/>
        </a:p>
      </dsp:txBody>
      <dsp:txXfrm>
        <a:off x="2016223" y="645191"/>
        <a:ext cx="4752528" cy="645191"/>
      </dsp:txXfrm>
    </dsp:sp>
    <dsp:sp modelId="{902074E1-B931-4618-97F1-FADBE82E9C3C}">
      <dsp:nvSpPr>
        <dsp:cNvPr id="0" name=""/>
        <dsp:cNvSpPr/>
      </dsp:nvSpPr>
      <dsp:spPr>
        <a:xfrm>
          <a:off x="846814" y="1290383"/>
          <a:ext cx="2338819" cy="2338819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A3817367-F2BC-482F-8832-FA00B51DCCF3}">
      <dsp:nvSpPr>
        <dsp:cNvPr id="0" name=""/>
        <dsp:cNvSpPr/>
      </dsp:nvSpPr>
      <dsp:spPr>
        <a:xfrm>
          <a:off x="2016223" y="1290383"/>
          <a:ext cx="4752528" cy="2338819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lvl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800" kern="1200" dirty="0" smtClean="0"/>
            <a:t>Název: </a:t>
          </a:r>
          <a:r>
            <a:rPr lang="cs-CZ" sz="1800" kern="1200" dirty="0" smtClean="0"/>
            <a:t>VY_32_INOVACE_09_ Souřadnice bodů</a:t>
          </a:r>
          <a:endParaRPr lang="cs-CZ" sz="1800" kern="1200" dirty="0"/>
        </a:p>
      </dsp:txBody>
      <dsp:txXfrm>
        <a:off x="2016223" y="1290383"/>
        <a:ext cx="4752528" cy="645191"/>
      </dsp:txXfrm>
    </dsp:sp>
    <dsp:sp modelId="{648967D3-ED80-4214-8D87-4E7012561E4A}">
      <dsp:nvSpPr>
        <dsp:cNvPr id="0" name=""/>
        <dsp:cNvSpPr/>
      </dsp:nvSpPr>
      <dsp:spPr>
        <a:xfrm>
          <a:off x="1270221" y="1935575"/>
          <a:ext cx="1492005" cy="1492005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9A9B6F4F-B6FF-4F2D-B640-A8473E589523}">
      <dsp:nvSpPr>
        <dsp:cNvPr id="0" name=""/>
        <dsp:cNvSpPr/>
      </dsp:nvSpPr>
      <dsp:spPr>
        <a:xfrm>
          <a:off x="2016223" y="1935575"/>
          <a:ext cx="4752528" cy="1492005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lvl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800" kern="1200" dirty="0"/>
            <a:t>Téma</a:t>
          </a:r>
          <a:r>
            <a:rPr lang="cs-CZ" sz="1800" kern="1200" dirty="0" smtClean="0"/>
            <a:t>: Souřadnice bodů</a:t>
          </a:r>
          <a:endParaRPr lang="cs-CZ" sz="1800" kern="1200" dirty="0"/>
        </a:p>
      </dsp:txBody>
      <dsp:txXfrm>
        <a:off x="2016223" y="1935575"/>
        <a:ext cx="4752528" cy="645191"/>
      </dsp:txXfrm>
    </dsp:sp>
    <dsp:sp modelId="{6821E7C9-5E4B-45FA-8F82-01E6F26FAA25}">
      <dsp:nvSpPr>
        <dsp:cNvPr id="0" name=""/>
        <dsp:cNvSpPr/>
      </dsp:nvSpPr>
      <dsp:spPr>
        <a:xfrm>
          <a:off x="1693628" y="2580766"/>
          <a:ext cx="645191" cy="645191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3BA01B75-849B-4716-8BCD-084A86FF328F}">
      <dsp:nvSpPr>
        <dsp:cNvPr id="0" name=""/>
        <dsp:cNvSpPr/>
      </dsp:nvSpPr>
      <dsp:spPr>
        <a:xfrm>
          <a:off x="2016223" y="2580766"/>
          <a:ext cx="4752528" cy="645191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lvl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800" kern="1200" dirty="0"/>
            <a:t>Číslo projektu</a:t>
          </a:r>
          <a:r>
            <a:rPr lang="cs-CZ" sz="1800" kern="1200" dirty="0" smtClean="0"/>
            <a:t>: CZ.1.07/1.4.00/21.2649</a:t>
          </a:r>
          <a:endParaRPr lang="cs-CZ" sz="1800" kern="1200" dirty="0"/>
        </a:p>
      </dsp:txBody>
      <dsp:txXfrm>
        <a:off x="2016223" y="2580766"/>
        <a:ext cx="4752528" cy="645191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target3">
  <dgm:title val=""/>
  <dgm:desc val=""/>
  <dgm:catLst>
    <dgm:cat type="relationship" pri="11000"/>
    <dgm:cat type="list" pri="22000"/>
    <dgm:cat type="convert" pri="4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clrData>
  <dgm:layoutNode name="Name0">
    <dgm:varLst>
      <dgm:chMax val="7"/>
      <dgm:dir/>
      <dgm:animLvl val="lvl"/>
      <dgm:resizeHandles val="exact"/>
    </dgm:varLst>
    <dgm:alg type="composite"/>
    <dgm:shape xmlns:r="http://schemas.openxmlformats.org/officeDocument/2006/relationships" r:blip="">
      <dgm:adjLst/>
    </dgm:shape>
    <dgm:presOf/>
    <dgm:choose name="Name1">
      <dgm:if name="Name2" func="var" arg="dir" op="equ" val="norm">
        <dgm:choose name="Name3">
          <dgm:if name="Name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1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l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l" for="ch" forName="rect7" refType="r" refFor="ch" refForName="space"/>
              <dgm:constr type="r" for="ch" forName="rect7" refType="w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l" for="ch" forName="rect7ParTx" refType="r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l" for="ch" forName="rect7ChTx" refType="r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l" for="ch" forName="rect7ParTxNoCh" refType="r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11">
            <dgm:constrLst/>
          </dgm:else>
        </dgm:choose>
      </dgm:if>
      <dgm:else name="Name12">
        <dgm:choose name="Name13">
          <dgm:if name="Name1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1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1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1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1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1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2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r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r" for="ch" forName="rect7" refType="l" refFor="ch" refForName="space"/>
              <dgm:constr type="l" for="ch" forName="rect7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r" for="ch" forName="rect7ParTx" refType="l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r" for="ch" forName="rect7ChTx" refType="l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r" for="ch" forName="rect7ParTxNoCh" refType="l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21">
            <dgm:constrLst/>
          </dgm:else>
        </dgm:choose>
      </dgm:else>
    </dgm:choose>
    <dgm:ruleLst/>
    <dgm:forEach name="Name22" axis="ch" ptType="node" cnt="1">
      <dgm:layoutNode name="circle1" styleLbl="node1">
        <dgm:alg type="sp"/>
        <dgm:choose name="Name23">
          <dgm:if name="Name2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rect1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26" axis="ch" ptType="node" st="2" cnt="1">
      <dgm:layoutNode name="vertSpace2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2" styleLbl="node1">
        <dgm:alg type="sp"/>
        <dgm:choose name="Name27">
          <dgm:if name="Name2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2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0" axis="ch" ptType="node" st="3" cnt="1">
      <dgm:layoutNode name="vertSpace3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3" styleLbl="node1">
        <dgm:alg type="sp"/>
        <dgm:choose name="Name31">
          <dgm:if name="Name32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3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3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4" axis="ch" ptType="node" st="4" cnt="1">
      <dgm:layoutNode name="vertSpace4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4" styleLbl="node1">
        <dgm:alg type="sp"/>
        <dgm:choose name="Name35">
          <dgm:if name="Name36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7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4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8" axis="ch" ptType="node" st="5" cnt="1">
      <dgm:layoutNode name="vertSpace5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5" styleLbl="node1">
        <dgm:alg type="sp"/>
        <dgm:choose name="Name39">
          <dgm:if name="Name40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1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5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2" axis="ch" ptType="node" st="6" cnt="1">
      <dgm:layoutNode name="vertSpace6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6" styleLbl="node1">
        <dgm:alg type="sp"/>
        <dgm:choose name="Name43">
          <dgm:if name="Name4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6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6" axis="ch" ptType="node" st="7" cnt="1">
      <dgm:layoutNode name="vertSpace7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7" styleLbl="node1">
        <dgm:alg type="sp"/>
        <dgm:choose name="Name47">
          <dgm:if name="Name4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7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50" axis="ch" ptType="node" cnt="1">
      <dgm:choose name="Name51">
        <dgm:if name="Name52" axis="root des" ptType="all node" func="maxDepth" op="gte" val="2">
          <dgm:layoutNode name="rect1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1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3">
          <dgm:layoutNode name="rect1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4" axis="ch" ptType="node" st="2" cnt="1">
      <dgm:choose name="Name55">
        <dgm:if name="Name56" axis="root des" ptType="all node" func="maxDepth" op="gte" val="2">
          <dgm:layoutNode name="rect2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2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7">
          <dgm:layoutNode name="rect2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8" axis="ch" ptType="node" st="3" cnt="1">
      <dgm:choose name="Name59">
        <dgm:if name="Name60" axis="root des" ptType="all node" func="maxDepth" op="gte" val="2">
          <dgm:layoutNode name="rect3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3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1">
          <dgm:layoutNode name="rect3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2" axis="ch" ptType="node" st="4" cnt="1">
      <dgm:choose name="Name63">
        <dgm:if name="Name64" axis="root des" ptType="all node" func="maxDepth" op="gte" val="2">
          <dgm:layoutNode name="rect4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4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5">
          <dgm:layoutNode name="rect4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6" axis="ch" ptType="node" st="5" cnt="1">
      <dgm:choose name="Name67">
        <dgm:if name="Name68" axis="root des" ptType="all node" func="maxDepth" op="gte" val="2">
          <dgm:layoutNode name="rect5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5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9">
          <dgm:layoutNode name="rect5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0" axis="ch" ptType="node" st="6" cnt="1">
      <dgm:choose name="Name71">
        <dgm:if name="Name72" axis="root des" ptType="all node" func="maxDepth" op="gte" val="2">
          <dgm:layoutNode name="rect6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6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3">
          <dgm:layoutNode name="rect6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4" axis="ch" ptType="node" st="7" cnt="1">
      <dgm:choose name="Name75">
        <dgm:if name="Name76" axis="root des" ptType="all node" func="maxDepth" op="gte" val="2">
          <dgm:layoutNode name="rect7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7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7">
          <dgm:layoutNode name="rect7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2FAE86EB-4B12-4D25-9A2C-E82CD1D30F28}" type="datetimeFigureOut">
              <a:rPr lang="cs-CZ" smtClean="0"/>
              <a:t>12.3.2012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9E33F54B-BEDA-4486-B29B-9109B064A7B4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92155069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cs-CZ" dirty="0" smtClean="0"/>
              <a:t>Vysvětlíme souřadnice bodů.</a:t>
            </a:r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E33F54B-BEDA-4486-B29B-9109B064A7B4}" type="slidenum">
              <a:rPr lang="cs-CZ" smtClean="0"/>
              <a:t>3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4053576567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cs-CZ" dirty="0" smtClean="0"/>
              <a:t>Žáci chodí k tabuli a vyznačují body.</a:t>
            </a:r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E33F54B-BEDA-4486-B29B-9109B064A7B4}" type="slidenum">
              <a:rPr lang="cs-CZ" smtClean="0"/>
              <a:t>4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429609515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cs-CZ" dirty="0" smtClean="0"/>
              <a:t>Žáci určují polohu bodů podle souřadnic</a:t>
            </a:r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E33F54B-BEDA-4486-B29B-9109B064A7B4}" type="slidenum">
              <a:rPr lang="cs-CZ" smtClean="0"/>
              <a:t>5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774895491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cs-CZ" dirty="0" smtClean="0"/>
              <a:t>Žáci mohou pracovat samostatně do svých sešitů.</a:t>
            </a:r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E33F54B-BEDA-4486-B29B-9109B064A7B4}" type="slidenum">
              <a:rPr lang="cs-CZ" smtClean="0"/>
              <a:t>6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004022798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2CD3B8-8B97-4C13-ABBD-C0BF8712391E}" type="datetimeFigureOut">
              <a:rPr lang="cs-CZ" smtClean="0"/>
              <a:t>12.3.2012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F11583-F2DE-49A5-8062-95B7C6F65B1B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02129854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2CD3B8-8B97-4C13-ABBD-C0BF8712391E}" type="datetimeFigureOut">
              <a:rPr lang="cs-CZ" smtClean="0"/>
              <a:t>12.3.2012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F11583-F2DE-49A5-8062-95B7C6F65B1B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40999918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2CD3B8-8B97-4C13-ABBD-C0BF8712391E}" type="datetimeFigureOut">
              <a:rPr lang="cs-CZ" smtClean="0"/>
              <a:t>12.3.2012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F11583-F2DE-49A5-8062-95B7C6F65B1B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39859632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2CD3B8-8B97-4C13-ABBD-C0BF8712391E}" type="datetimeFigureOut">
              <a:rPr lang="cs-CZ" smtClean="0"/>
              <a:t>12.3.2012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F11583-F2DE-49A5-8062-95B7C6F65B1B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26593247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2CD3B8-8B97-4C13-ABBD-C0BF8712391E}" type="datetimeFigureOut">
              <a:rPr lang="cs-CZ" smtClean="0"/>
              <a:t>12.3.2012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F11583-F2DE-49A5-8062-95B7C6F65B1B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70945118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2CD3B8-8B97-4C13-ABBD-C0BF8712391E}" type="datetimeFigureOut">
              <a:rPr lang="cs-CZ" smtClean="0"/>
              <a:t>12.3.2012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F11583-F2DE-49A5-8062-95B7C6F65B1B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88263394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2CD3B8-8B97-4C13-ABBD-C0BF8712391E}" type="datetimeFigureOut">
              <a:rPr lang="cs-CZ" smtClean="0"/>
              <a:t>12.3.2012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F11583-F2DE-49A5-8062-95B7C6F65B1B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38180106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2CD3B8-8B97-4C13-ABBD-C0BF8712391E}" type="datetimeFigureOut">
              <a:rPr lang="cs-CZ" smtClean="0"/>
              <a:t>12.3.2012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F11583-F2DE-49A5-8062-95B7C6F65B1B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20190386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2CD3B8-8B97-4C13-ABBD-C0BF8712391E}" type="datetimeFigureOut">
              <a:rPr lang="cs-CZ" smtClean="0"/>
              <a:t>12.3.2012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F11583-F2DE-49A5-8062-95B7C6F65B1B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19913725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2CD3B8-8B97-4C13-ABBD-C0BF8712391E}" type="datetimeFigureOut">
              <a:rPr lang="cs-CZ" smtClean="0"/>
              <a:t>12.3.2012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F11583-F2DE-49A5-8062-95B7C6F65B1B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66353122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2CD3B8-8B97-4C13-ABBD-C0BF8712391E}" type="datetimeFigureOut">
              <a:rPr lang="cs-CZ" smtClean="0"/>
              <a:t>12.3.2012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F11583-F2DE-49A5-8062-95B7C6F65B1B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31701891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02CD3B8-8B97-4C13-ABBD-C0BF8712391E}" type="datetimeFigureOut">
              <a:rPr lang="cs-CZ" smtClean="0"/>
              <a:t>12.3.2012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1F11583-F2DE-49A5-8062-95B7C6F65B1B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4688335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7" Type="http://schemas.openxmlformats.org/officeDocument/2006/relationships/image" Target="../media/image1.png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1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6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6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6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6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Diagram 3"/>
          <p:cNvGraphicFramePr/>
          <p:nvPr>
            <p:extLst>
              <p:ext uri="{D42A27DB-BD31-4B8C-83A1-F6EECF244321}">
                <p14:modId xmlns:p14="http://schemas.microsoft.com/office/powerpoint/2010/main" val="1023337332"/>
              </p:ext>
            </p:extLst>
          </p:nvPr>
        </p:nvGraphicFramePr>
        <p:xfrm>
          <a:off x="1259632" y="1700808"/>
          <a:ext cx="6768752" cy="403244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51720" y="317144"/>
            <a:ext cx="5402263" cy="10493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23969990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Anotace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cs-CZ" sz="2400" dirty="0"/>
              <a:t>Materiál je pro žáky 5.ročníku, pro výuku </a:t>
            </a:r>
            <a:r>
              <a:rPr lang="cs-CZ" sz="2400" dirty="0" smtClean="0"/>
              <a:t>matematiky.</a:t>
            </a:r>
            <a:endParaRPr lang="cs-CZ" sz="2400" dirty="0"/>
          </a:p>
          <a:p>
            <a:r>
              <a:rPr lang="cs-CZ" sz="2400" dirty="0"/>
              <a:t>Prezentace na interaktivní </a:t>
            </a:r>
            <a:r>
              <a:rPr lang="cs-CZ" sz="2400" dirty="0" smtClean="0"/>
              <a:t>tabuli.</a:t>
            </a:r>
            <a:endParaRPr lang="cs-CZ" sz="2400" dirty="0"/>
          </a:p>
          <a:p>
            <a:r>
              <a:rPr lang="cs-CZ" sz="2400" dirty="0"/>
              <a:t>Je vhodný </a:t>
            </a:r>
            <a:r>
              <a:rPr lang="cs-CZ" sz="2400" dirty="0" smtClean="0"/>
              <a:t>pro </a:t>
            </a:r>
            <a:r>
              <a:rPr lang="cs-CZ" sz="2400" dirty="0"/>
              <a:t>společnou práci s </a:t>
            </a:r>
            <a:r>
              <a:rPr lang="cs-CZ" sz="2400" dirty="0" smtClean="0"/>
              <a:t>učitelem i pro </a:t>
            </a:r>
            <a:r>
              <a:rPr lang="cs-CZ" sz="2400" dirty="0"/>
              <a:t>samostatnou práci v tištěné </a:t>
            </a:r>
            <a:r>
              <a:rPr lang="cs-CZ" sz="2400" dirty="0" smtClean="0"/>
              <a:t>podobě.</a:t>
            </a:r>
            <a:endParaRPr lang="cs-CZ" sz="2400" dirty="0"/>
          </a:p>
          <a:p>
            <a:r>
              <a:rPr lang="cs-CZ" sz="2400" dirty="0"/>
              <a:t>Pomůcky: interaktivní pero, fixy, </a:t>
            </a:r>
          </a:p>
          <a:p>
            <a:r>
              <a:rPr lang="cs-CZ" sz="2400" dirty="0"/>
              <a:t>Inovace: </a:t>
            </a:r>
            <a:r>
              <a:rPr lang="cs-CZ" sz="2400" dirty="0" smtClean="0"/>
              <a:t>Interaktivní </a:t>
            </a:r>
            <a:r>
              <a:rPr lang="cs-CZ" sz="2400" dirty="0"/>
              <a:t>způsob </a:t>
            </a:r>
            <a:r>
              <a:rPr lang="cs-CZ" sz="2400" dirty="0" smtClean="0"/>
              <a:t>učení.</a:t>
            </a:r>
            <a:endParaRPr lang="cs-CZ" sz="2400" dirty="0"/>
          </a:p>
          <a:p>
            <a:r>
              <a:rPr lang="cs-CZ" sz="2400" dirty="0"/>
              <a:t>Metodické pokyny:  </a:t>
            </a:r>
            <a:r>
              <a:rPr lang="cs-CZ" sz="2400" dirty="0"/>
              <a:t>U</a:t>
            </a:r>
            <a:r>
              <a:rPr lang="cs-CZ" sz="2400" dirty="0" smtClean="0"/>
              <a:t>rči </a:t>
            </a:r>
            <a:r>
              <a:rPr lang="cs-CZ" sz="2400" dirty="0" smtClean="0"/>
              <a:t>souřadnice, vyznač bod pomocí souřadnic, orientace pomocí </a:t>
            </a:r>
            <a:r>
              <a:rPr lang="cs-CZ" sz="2400" dirty="0" smtClean="0"/>
              <a:t>souřadnic.</a:t>
            </a:r>
            <a:endParaRPr lang="cs-CZ" sz="2400" dirty="0"/>
          </a:p>
          <a:p>
            <a:pPr marL="0" indent="0">
              <a:buNone/>
            </a:pPr>
            <a:endParaRPr lang="cs-CZ" sz="2400" dirty="0"/>
          </a:p>
          <a:p>
            <a:endParaRPr lang="cs-CZ" sz="2400" dirty="0"/>
          </a:p>
        </p:txBody>
      </p:sp>
    </p:spTree>
    <p:extLst>
      <p:ext uri="{BB962C8B-B14F-4D97-AF65-F5344CB8AC3E}">
        <p14:creationId xmlns:p14="http://schemas.microsoft.com/office/powerpoint/2010/main" val="291022956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90791" y="313854"/>
            <a:ext cx="8229600" cy="1143000"/>
          </a:xfrm>
          <a:solidFill>
            <a:schemeClr val="accent2">
              <a:lumMod val="60000"/>
              <a:lumOff val="40000"/>
            </a:schemeClr>
          </a:solidFill>
        </p:spPr>
        <p:txBody>
          <a:bodyPr>
            <a:normAutofit/>
          </a:bodyPr>
          <a:lstStyle/>
          <a:p>
            <a:r>
              <a:rPr lang="cs-CZ" sz="2800" b="1" dirty="0" smtClean="0"/>
              <a:t>Souřadnice bodů</a:t>
            </a:r>
            <a:endParaRPr lang="cs-CZ" sz="2800" b="1" dirty="0"/>
          </a:p>
        </p:txBody>
      </p:sp>
      <p:graphicFrame>
        <p:nvGraphicFramePr>
          <p:cNvPr id="4" name="Tabulka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218552594"/>
              </p:ext>
            </p:extLst>
          </p:nvPr>
        </p:nvGraphicFramePr>
        <p:xfrm>
          <a:off x="1517078" y="1761783"/>
          <a:ext cx="5627203" cy="292608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625845"/>
                <a:gridCol w="625845"/>
                <a:gridCol w="625845"/>
                <a:gridCol w="625845"/>
                <a:gridCol w="625845"/>
                <a:gridCol w="625845"/>
                <a:gridCol w="625845"/>
                <a:gridCol w="625845"/>
                <a:gridCol w="620443"/>
              </a:tblGrid>
              <a:tr h="322606"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</a:tr>
              <a:tr h="322606"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</a:tr>
              <a:tr h="322606"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</a:tr>
              <a:tr h="322606"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</a:tr>
              <a:tr h="322606"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</a:tr>
              <a:tr h="322606"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</a:tr>
              <a:tr h="322606"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</a:tr>
              <a:tr h="322606"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5" name="TextovéPole 4"/>
          <p:cNvSpPr txBox="1"/>
          <p:nvPr/>
        </p:nvSpPr>
        <p:spPr>
          <a:xfrm>
            <a:off x="1010189" y="4760277"/>
            <a:ext cx="314510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000" dirty="0" smtClean="0"/>
              <a:t>0</a:t>
            </a:r>
            <a:endParaRPr lang="cs-CZ" sz="2000" dirty="0"/>
          </a:p>
        </p:txBody>
      </p:sp>
      <p:sp>
        <p:nvSpPr>
          <p:cNvPr id="6" name="TextovéPole 5"/>
          <p:cNvSpPr txBox="1"/>
          <p:nvPr/>
        </p:nvSpPr>
        <p:spPr>
          <a:xfrm>
            <a:off x="2004452" y="4925624"/>
            <a:ext cx="314510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000" dirty="0" smtClean="0"/>
              <a:t>1</a:t>
            </a:r>
            <a:endParaRPr lang="cs-CZ" sz="2000" dirty="0"/>
          </a:p>
        </p:txBody>
      </p:sp>
      <p:sp>
        <p:nvSpPr>
          <p:cNvPr id="7" name="TextovéPole 6"/>
          <p:cNvSpPr txBox="1"/>
          <p:nvPr/>
        </p:nvSpPr>
        <p:spPr>
          <a:xfrm>
            <a:off x="1010189" y="4067780"/>
            <a:ext cx="314510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000" dirty="0" smtClean="0"/>
              <a:t>1</a:t>
            </a:r>
            <a:endParaRPr lang="cs-CZ" sz="2000" dirty="0"/>
          </a:p>
        </p:txBody>
      </p:sp>
      <p:sp>
        <p:nvSpPr>
          <p:cNvPr id="8" name="TextovéPole 7"/>
          <p:cNvSpPr txBox="1"/>
          <p:nvPr/>
        </p:nvSpPr>
        <p:spPr>
          <a:xfrm>
            <a:off x="1010189" y="3767859"/>
            <a:ext cx="314510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000" dirty="0" smtClean="0"/>
              <a:t>2</a:t>
            </a:r>
            <a:endParaRPr lang="cs-CZ" sz="2000" dirty="0"/>
          </a:p>
        </p:txBody>
      </p:sp>
      <p:sp>
        <p:nvSpPr>
          <p:cNvPr id="9" name="TextovéPole 8"/>
          <p:cNvSpPr txBox="1"/>
          <p:nvPr/>
        </p:nvSpPr>
        <p:spPr>
          <a:xfrm>
            <a:off x="1010189" y="3348079"/>
            <a:ext cx="314510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000" dirty="0" smtClean="0"/>
              <a:t>3</a:t>
            </a:r>
            <a:endParaRPr lang="cs-CZ" sz="2000" dirty="0"/>
          </a:p>
        </p:txBody>
      </p:sp>
      <p:sp>
        <p:nvSpPr>
          <p:cNvPr id="10" name="TextovéPole 9"/>
          <p:cNvSpPr txBox="1"/>
          <p:nvPr/>
        </p:nvSpPr>
        <p:spPr>
          <a:xfrm>
            <a:off x="1010189" y="3002304"/>
            <a:ext cx="314510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000" dirty="0" smtClean="0"/>
              <a:t>4</a:t>
            </a:r>
            <a:endParaRPr lang="cs-CZ" sz="2000" dirty="0"/>
          </a:p>
        </p:txBody>
      </p:sp>
      <p:sp>
        <p:nvSpPr>
          <p:cNvPr id="11" name="TextovéPole 10"/>
          <p:cNvSpPr txBox="1"/>
          <p:nvPr/>
        </p:nvSpPr>
        <p:spPr>
          <a:xfrm>
            <a:off x="2569461" y="4925624"/>
            <a:ext cx="314510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000" dirty="0"/>
              <a:t>2</a:t>
            </a:r>
          </a:p>
        </p:txBody>
      </p:sp>
      <p:sp>
        <p:nvSpPr>
          <p:cNvPr id="12" name="TextovéPole 11"/>
          <p:cNvSpPr txBox="1"/>
          <p:nvPr/>
        </p:nvSpPr>
        <p:spPr>
          <a:xfrm>
            <a:off x="3200587" y="4925624"/>
            <a:ext cx="314510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000" dirty="0" smtClean="0"/>
              <a:t>3</a:t>
            </a:r>
            <a:endParaRPr lang="cs-CZ" sz="2000" dirty="0"/>
          </a:p>
        </p:txBody>
      </p:sp>
      <p:sp>
        <p:nvSpPr>
          <p:cNvPr id="13" name="TextovéPole 12"/>
          <p:cNvSpPr txBox="1"/>
          <p:nvPr/>
        </p:nvSpPr>
        <p:spPr>
          <a:xfrm>
            <a:off x="3897046" y="4925624"/>
            <a:ext cx="314510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000" dirty="0"/>
              <a:t>4</a:t>
            </a:r>
          </a:p>
        </p:txBody>
      </p:sp>
      <p:sp>
        <p:nvSpPr>
          <p:cNvPr id="14" name="TextovéPole 13"/>
          <p:cNvSpPr txBox="1"/>
          <p:nvPr/>
        </p:nvSpPr>
        <p:spPr>
          <a:xfrm>
            <a:off x="4437450" y="4925624"/>
            <a:ext cx="314510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000" dirty="0"/>
              <a:t>5</a:t>
            </a:r>
          </a:p>
        </p:txBody>
      </p:sp>
      <p:sp>
        <p:nvSpPr>
          <p:cNvPr id="15" name="TextovéPole 14"/>
          <p:cNvSpPr txBox="1"/>
          <p:nvPr/>
        </p:nvSpPr>
        <p:spPr>
          <a:xfrm>
            <a:off x="5041395" y="4925624"/>
            <a:ext cx="314510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000" dirty="0"/>
              <a:t>6</a:t>
            </a:r>
          </a:p>
        </p:txBody>
      </p:sp>
      <p:sp>
        <p:nvSpPr>
          <p:cNvPr id="16" name="TextovéPole 15"/>
          <p:cNvSpPr txBox="1"/>
          <p:nvPr/>
        </p:nvSpPr>
        <p:spPr>
          <a:xfrm>
            <a:off x="5771526" y="4925624"/>
            <a:ext cx="314510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000" dirty="0"/>
              <a:t>7</a:t>
            </a:r>
          </a:p>
        </p:txBody>
      </p:sp>
      <p:sp>
        <p:nvSpPr>
          <p:cNvPr id="17" name="TextovéPole 16"/>
          <p:cNvSpPr txBox="1"/>
          <p:nvPr/>
        </p:nvSpPr>
        <p:spPr>
          <a:xfrm>
            <a:off x="6334902" y="4925624"/>
            <a:ext cx="314510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000" dirty="0" smtClean="0"/>
              <a:t>8</a:t>
            </a:r>
            <a:endParaRPr lang="cs-CZ" sz="2000" dirty="0"/>
          </a:p>
        </p:txBody>
      </p:sp>
      <p:sp>
        <p:nvSpPr>
          <p:cNvPr id="18" name="TextovéPole 17"/>
          <p:cNvSpPr txBox="1"/>
          <p:nvPr/>
        </p:nvSpPr>
        <p:spPr>
          <a:xfrm>
            <a:off x="7022476" y="4925624"/>
            <a:ext cx="314510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000" dirty="0"/>
              <a:t>9</a:t>
            </a:r>
          </a:p>
        </p:txBody>
      </p:sp>
      <p:sp>
        <p:nvSpPr>
          <p:cNvPr id="19" name="TextovéPole 18"/>
          <p:cNvSpPr txBox="1"/>
          <p:nvPr/>
        </p:nvSpPr>
        <p:spPr>
          <a:xfrm>
            <a:off x="1010189" y="2670407"/>
            <a:ext cx="314510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000" dirty="0"/>
              <a:t>5</a:t>
            </a:r>
          </a:p>
        </p:txBody>
      </p:sp>
      <p:sp>
        <p:nvSpPr>
          <p:cNvPr id="20" name="TextovéPole 19"/>
          <p:cNvSpPr txBox="1"/>
          <p:nvPr/>
        </p:nvSpPr>
        <p:spPr>
          <a:xfrm>
            <a:off x="1010189" y="2308230"/>
            <a:ext cx="314510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000" dirty="0"/>
              <a:t>6</a:t>
            </a:r>
          </a:p>
        </p:txBody>
      </p:sp>
      <p:sp>
        <p:nvSpPr>
          <p:cNvPr id="21" name="TextovéPole 20"/>
          <p:cNvSpPr txBox="1"/>
          <p:nvPr/>
        </p:nvSpPr>
        <p:spPr>
          <a:xfrm>
            <a:off x="1010189" y="1938068"/>
            <a:ext cx="314510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000" dirty="0"/>
              <a:t>7</a:t>
            </a:r>
          </a:p>
        </p:txBody>
      </p:sp>
      <p:sp>
        <p:nvSpPr>
          <p:cNvPr id="22" name="TextovéPole 21"/>
          <p:cNvSpPr txBox="1"/>
          <p:nvPr/>
        </p:nvSpPr>
        <p:spPr>
          <a:xfrm>
            <a:off x="1010189" y="1615732"/>
            <a:ext cx="314510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000" dirty="0"/>
              <a:t>8</a:t>
            </a:r>
          </a:p>
        </p:txBody>
      </p:sp>
      <p:sp>
        <p:nvSpPr>
          <p:cNvPr id="24" name="TextovéPole 23"/>
          <p:cNvSpPr txBox="1"/>
          <p:nvPr/>
        </p:nvSpPr>
        <p:spPr>
          <a:xfrm>
            <a:off x="7144285" y="4529445"/>
            <a:ext cx="60144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/>
              <a:t> </a:t>
            </a:r>
            <a:r>
              <a:rPr lang="cs-CZ" dirty="0" smtClean="0"/>
              <a:t>     x</a:t>
            </a:r>
            <a:endParaRPr lang="cs-CZ" dirty="0"/>
          </a:p>
        </p:txBody>
      </p:sp>
      <p:sp>
        <p:nvSpPr>
          <p:cNvPr id="25" name="TextovéPole 24"/>
          <p:cNvSpPr txBox="1"/>
          <p:nvPr/>
        </p:nvSpPr>
        <p:spPr>
          <a:xfrm>
            <a:off x="1372648" y="1278052"/>
            <a:ext cx="28886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y</a:t>
            </a:r>
            <a:endParaRPr lang="cs-CZ" dirty="0"/>
          </a:p>
        </p:txBody>
      </p:sp>
      <p:sp>
        <p:nvSpPr>
          <p:cNvPr id="26" name="TextovéPole 25"/>
          <p:cNvSpPr txBox="1"/>
          <p:nvPr/>
        </p:nvSpPr>
        <p:spPr>
          <a:xfrm>
            <a:off x="708603" y="5350739"/>
            <a:ext cx="7726795" cy="923330"/>
          </a:xfrm>
          <a:prstGeom prst="rect">
            <a:avLst/>
          </a:prstGeom>
          <a:solidFill>
            <a:srgbClr val="92D050"/>
          </a:solidFill>
          <a:ln w="38100">
            <a:solidFill>
              <a:srgbClr val="00B050"/>
            </a:solidFill>
          </a:ln>
        </p:spPr>
        <p:txBody>
          <a:bodyPr wrap="none" rtlCol="0">
            <a:spAutoFit/>
          </a:bodyPr>
          <a:lstStyle/>
          <a:p>
            <a:r>
              <a:rPr lang="cs-CZ" dirty="0" smtClean="0"/>
              <a:t>Vyznačíme osy x a y. Poloha bodů se určuje pomocí souřadnic, vodorovná osa x, </a:t>
            </a:r>
          </a:p>
          <a:p>
            <a:r>
              <a:rPr lang="cs-CZ" dirty="0" smtClean="0"/>
              <a:t>svislá osa y. </a:t>
            </a:r>
            <a:r>
              <a:rPr lang="cs-CZ" dirty="0"/>
              <a:t>P</a:t>
            </a:r>
            <a:r>
              <a:rPr lang="cs-CZ" dirty="0" smtClean="0"/>
              <a:t>ohybujeme se nejprve po ose x( první číslo v závorce) </a:t>
            </a:r>
          </a:p>
          <a:p>
            <a:r>
              <a:rPr lang="cs-CZ" dirty="0" smtClean="0"/>
              <a:t>potom po ose y(druhé číslo v závorce). A(8,5).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67381489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0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2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5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4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5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7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0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2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4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5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7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9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0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4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5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7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9" dur="1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0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2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4" dur="1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5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6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7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9" dur="1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0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2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4" dur="1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5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6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7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9" dur="1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0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1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2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4" dur="1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5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6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7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9" dur="1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0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1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2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4" dur="1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5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6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7" fill="hold">
                      <p:stCondLst>
                        <p:cond delay="indefinite"/>
                      </p:stCondLst>
                      <p:childTnLst>
                        <p:par>
                          <p:cTn id="118" fill="hold">
                            <p:stCondLst>
                              <p:cond delay="0"/>
                            </p:stCondLst>
                            <p:childTnLst>
                              <p:par>
                                <p:cTn id="11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1" dur="1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2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3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5" grpId="0"/>
      <p:bldP spid="6" grpId="0"/>
      <p:bldP spid="7" grpId="0"/>
      <p:bldP spid="8" grpId="0"/>
      <p:bldP spid="9" grpId="0"/>
      <p:bldP spid="10" grpId="0"/>
      <p:bldP spid="11" grpId="0"/>
      <p:bldP spid="12" grpId="0"/>
      <p:bldP spid="13" grpId="0"/>
      <p:bldP spid="14" grpId="0"/>
      <p:bldP spid="15" grpId="0"/>
      <p:bldP spid="16" grpId="0"/>
      <p:bldP spid="17" grpId="0"/>
      <p:bldP spid="18" grpId="0"/>
      <p:bldP spid="19" grpId="0"/>
      <p:bldP spid="20" grpId="0"/>
      <p:bldP spid="21" grpId="0"/>
      <p:bldP spid="22" grpId="0"/>
      <p:bldP spid="24" grpId="0"/>
      <p:bldP spid="25" grpId="0"/>
      <p:bldP spid="26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83568" y="274638"/>
            <a:ext cx="8003232" cy="922114"/>
          </a:xfrm>
          <a:solidFill>
            <a:schemeClr val="accent2">
              <a:lumMod val="75000"/>
            </a:schemeClr>
          </a:solidFill>
        </p:spPr>
        <p:txBody>
          <a:bodyPr>
            <a:normAutofit/>
          </a:bodyPr>
          <a:lstStyle/>
          <a:p>
            <a:r>
              <a:rPr lang="cs-CZ" sz="2800" b="1" dirty="0" smtClean="0"/>
              <a:t>Vyznač body.</a:t>
            </a:r>
            <a:endParaRPr lang="cs-CZ" sz="2800" b="1" dirty="0"/>
          </a:p>
        </p:txBody>
      </p:sp>
      <p:graphicFrame>
        <p:nvGraphicFramePr>
          <p:cNvPr id="4" name="Tabulka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078999405"/>
              </p:ext>
            </p:extLst>
          </p:nvPr>
        </p:nvGraphicFramePr>
        <p:xfrm>
          <a:off x="997542" y="1401743"/>
          <a:ext cx="6192684" cy="4392488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688076"/>
                <a:gridCol w="688076"/>
                <a:gridCol w="688076"/>
                <a:gridCol w="688076"/>
                <a:gridCol w="688076"/>
                <a:gridCol w="688076"/>
                <a:gridCol w="688076"/>
                <a:gridCol w="688076"/>
                <a:gridCol w="688076"/>
              </a:tblGrid>
              <a:tr h="549061"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</a:tr>
              <a:tr h="549061"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</a:tr>
              <a:tr h="549061"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</a:tr>
              <a:tr h="549061"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</a:tr>
              <a:tr h="549061"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</a:tr>
              <a:tr h="549061"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</a:tr>
              <a:tr h="549061"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</a:tr>
              <a:tr h="549061"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5" name="TextovéPole 4"/>
          <p:cNvSpPr txBox="1"/>
          <p:nvPr/>
        </p:nvSpPr>
        <p:spPr>
          <a:xfrm>
            <a:off x="822619" y="5921509"/>
            <a:ext cx="340158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 smtClean="0"/>
              <a:t>0</a:t>
            </a:r>
            <a:endParaRPr lang="cs-CZ" sz="2400" dirty="0"/>
          </a:p>
        </p:txBody>
      </p:sp>
      <p:sp>
        <p:nvSpPr>
          <p:cNvPr id="8" name="TextovéPole 7"/>
          <p:cNvSpPr txBox="1"/>
          <p:nvPr/>
        </p:nvSpPr>
        <p:spPr>
          <a:xfrm>
            <a:off x="1517079" y="5921509"/>
            <a:ext cx="340158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 smtClean="0"/>
              <a:t>1</a:t>
            </a:r>
            <a:endParaRPr lang="cs-CZ" sz="2400" dirty="0"/>
          </a:p>
        </p:txBody>
      </p:sp>
      <p:sp>
        <p:nvSpPr>
          <p:cNvPr id="9" name="TextovéPole 8"/>
          <p:cNvSpPr txBox="1"/>
          <p:nvPr/>
        </p:nvSpPr>
        <p:spPr>
          <a:xfrm>
            <a:off x="447420" y="5105509"/>
            <a:ext cx="340158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 smtClean="0"/>
              <a:t>1</a:t>
            </a:r>
            <a:endParaRPr lang="cs-CZ" sz="2400" dirty="0"/>
          </a:p>
        </p:txBody>
      </p:sp>
      <p:sp>
        <p:nvSpPr>
          <p:cNvPr id="10" name="TextovéPole 9"/>
          <p:cNvSpPr txBox="1"/>
          <p:nvPr/>
        </p:nvSpPr>
        <p:spPr>
          <a:xfrm>
            <a:off x="447420" y="4529445"/>
            <a:ext cx="340158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 smtClean="0"/>
              <a:t>2</a:t>
            </a:r>
            <a:endParaRPr lang="cs-CZ" sz="2400" dirty="0"/>
          </a:p>
        </p:txBody>
      </p:sp>
      <p:sp>
        <p:nvSpPr>
          <p:cNvPr id="11" name="TextovéPole 10"/>
          <p:cNvSpPr txBox="1"/>
          <p:nvPr/>
        </p:nvSpPr>
        <p:spPr>
          <a:xfrm>
            <a:off x="447420" y="3967417"/>
            <a:ext cx="340158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 smtClean="0"/>
              <a:t>3</a:t>
            </a:r>
            <a:endParaRPr lang="cs-CZ" sz="2400" dirty="0"/>
          </a:p>
        </p:txBody>
      </p:sp>
      <p:sp>
        <p:nvSpPr>
          <p:cNvPr id="12" name="TextovéPole 11"/>
          <p:cNvSpPr txBox="1"/>
          <p:nvPr/>
        </p:nvSpPr>
        <p:spPr>
          <a:xfrm>
            <a:off x="447420" y="3417967"/>
            <a:ext cx="340158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 smtClean="0"/>
              <a:t>4</a:t>
            </a:r>
            <a:endParaRPr lang="cs-CZ" sz="2400" dirty="0"/>
          </a:p>
        </p:txBody>
      </p:sp>
      <p:sp>
        <p:nvSpPr>
          <p:cNvPr id="13" name="TextovéPole 12"/>
          <p:cNvSpPr txBox="1"/>
          <p:nvPr/>
        </p:nvSpPr>
        <p:spPr>
          <a:xfrm>
            <a:off x="2221678" y="5921509"/>
            <a:ext cx="340158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/>
              <a:t>2</a:t>
            </a:r>
          </a:p>
        </p:txBody>
      </p:sp>
      <p:sp>
        <p:nvSpPr>
          <p:cNvPr id="14" name="TextovéPole 13"/>
          <p:cNvSpPr txBox="1"/>
          <p:nvPr/>
        </p:nvSpPr>
        <p:spPr>
          <a:xfrm>
            <a:off x="2869750" y="5921509"/>
            <a:ext cx="340158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 smtClean="0"/>
              <a:t>3</a:t>
            </a:r>
            <a:endParaRPr lang="cs-CZ" sz="2400" dirty="0"/>
          </a:p>
        </p:txBody>
      </p:sp>
      <p:sp>
        <p:nvSpPr>
          <p:cNvPr id="15" name="TextovéPole 14"/>
          <p:cNvSpPr txBox="1"/>
          <p:nvPr/>
        </p:nvSpPr>
        <p:spPr>
          <a:xfrm>
            <a:off x="3565012" y="5921509"/>
            <a:ext cx="340158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/>
              <a:t>4</a:t>
            </a:r>
          </a:p>
        </p:txBody>
      </p:sp>
      <p:sp>
        <p:nvSpPr>
          <p:cNvPr id="16" name="TextovéPole 15"/>
          <p:cNvSpPr txBox="1"/>
          <p:nvPr/>
        </p:nvSpPr>
        <p:spPr>
          <a:xfrm>
            <a:off x="4265433" y="5921509"/>
            <a:ext cx="340158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/>
              <a:t>5</a:t>
            </a:r>
          </a:p>
        </p:txBody>
      </p:sp>
      <p:sp>
        <p:nvSpPr>
          <p:cNvPr id="17" name="TextovéPole 16"/>
          <p:cNvSpPr txBox="1"/>
          <p:nvPr/>
        </p:nvSpPr>
        <p:spPr>
          <a:xfrm>
            <a:off x="4957447" y="5921509"/>
            <a:ext cx="340158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/>
              <a:t>6</a:t>
            </a:r>
          </a:p>
        </p:txBody>
      </p:sp>
      <p:sp>
        <p:nvSpPr>
          <p:cNvPr id="18" name="TextovéPole 17"/>
          <p:cNvSpPr txBox="1"/>
          <p:nvPr/>
        </p:nvSpPr>
        <p:spPr>
          <a:xfrm>
            <a:off x="5678062" y="5921509"/>
            <a:ext cx="340158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/>
              <a:t>7</a:t>
            </a:r>
          </a:p>
        </p:txBody>
      </p:sp>
      <p:sp>
        <p:nvSpPr>
          <p:cNvPr id="19" name="TextovéPole 18"/>
          <p:cNvSpPr txBox="1"/>
          <p:nvPr/>
        </p:nvSpPr>
        <p:spPr>
          <a:xfrm>
            <a:off x="6326134" y="5921509"/>
            <a:ext cx="340158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 smtClean="0"/>
              <a:t>8</a:t>
            </a:r>
            <a:endParaRPr lang="cs-CZ" sz="2400" dirty="0"/>
          </a:p>
        </p:txBody>
      </p:sp>
      <p:sp>
        <p:nvSpPr>
          <p:cNvPr id="20" name="TextovéPole 19"/>
          <p:cNvSpPr txBox="1"/>
          <p:nvPr/>
        </p:nvSpPr>
        <p:spPr>
          <a:xfrm>
            <a:off x="6974206" y="5921509"/>
            <a:ext cx="340158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/>
              <a:t>9</a:t>
            </a:r>
          </a:p>
        </p:txBody>
      </p:sp>
      <p:sp>
        <p:nvSpPr>
          <p:cNvPr id="21" name="TextovéPole 20"/>
          <p:cNvSpPr txBox="1"/>
          <p:nvPr/>
        </p:nvSpPr>
        <p:spPr>
          <a:xfrm>
            <a:off x="447420" y="2769895"/>
            <a:ext cx="340158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/>
              <a:t>5</a:t>
            </a:r>
          </a:p>
        </p:txBody>
      </p:sp>
      <p:sp>
        <p:nvSpPr>
          <p:cNvPr id="22" name="TextovéPole 21"/>
          <p:cNvSpPr txBox="1"/>
          <p:nvPr/>
        </p:nvSpPr>
        <p:spPr>
          <a:xfrm>
            <a:off x="447420" y="2308230"/>
            <a:ext cx="340158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/>
              <a:t>6</a:t>
            </a:r>
          </a:p>
        </p:txBody>
      </p:sp>
      <p:sp>
        <p:nvSpPr>
          <p:cNvPr id="23" name="TextovéPole 22"/>
          <p:cNvSpPr txBox="1"/>
          <p:nvPr/>
        </p:nvSpPr>
        <p:spPr>
          <a:xfrm>
            <a:off x="447420" y="1761783"/>
            <a:ext cx="340158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/>
              <a:t>7</a:t>
            </a:r>
          </a:p>
        </p:txBody>
      </p:sp>
      <p:sp>
        <p:nvSpPr>
          <p:cNvPr id="25" name="TextovéPole 24"/>
          <p:cNvSpPr txBox="1"/>
          <p:nvPr/>
        </p:nvSpPr>
        <p:spPr>
          <a:xfrm>
            <a:off x="447420" y="1185719"/>
            <a:ext cx="340158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/>
              <a:t>8</a:t>
            </a:r>
          </a:p>
        </p:txBody>
      </p:sp>
      <p:sp>
        <p:nvSpPr>
          <p:cNvPr id="26" name="TextovéPole 25"/>
          <p:cNvSpPr txBox="1"/>
          <p:nvPr/>
        </p:nvSpPr>
        <p:spPr>
          <a:xfrm>
            <a:off x="7812360" y="2058521"/>
            <a:ext cx="1016625" cy="3046988"/>
          </a:xfrm>
          <a:prstGeom prst="rect">
            <a:avLst/>
          </a:prstGeom>
          <a:solidFill>
            <a:srgbClr val="92D050"/>
          </a:solidFill>
        </p:spPr>
        <p:txBody>
          <a:bodyPr wrap="none" rtlCol="0">
            <a:spAutoFit/>
          </a:bodyPr>
          <a:lstStyle/>
          <a:p>
            <a:r>
              <a:rPr lang="cs-CZ" sz="2400" dirty="0" smtClean="0"/>
              <a:t>A (3,2)</a:t>
            </a:r>
          </a:p>
          <a:p>
            <a:r>
              <a:rPr lang="cs-CZ" sz="2400" dirty="0" smtClean="0"/>
              <a:t>B (7,1)</a:t>
            </a:r>
          </a:p>
          <a:p>
            <a:r>
              <a:rPr lang="cs-CZ" sz="2400" dirty="0" smtClean="0"/>
              <a:t>C (0,5)</a:t>
            </a:r>
          </a:p>
          <a:p>
            <a:r>
              <a:rPr lang="cs-CZ" sz="2400" dirty="0" smtClean="0"/>
              <a:t>D (8,8)</a:t>
            </a:r>
          </a:p>
          <a:p>
            <a:r>
              <a:rPr lang="cs-CZ" sz="2400" dirty="0" smtClean="0"/>
              <a:t>E (5,0)</a:t>
            </a:r>
          </a:p>
          <a:p>
            <a:r>
              <a:rPr lang="cs-CZ" sz="2400" dirty="0" smtClean="0"/>
              <a:t>F (7,6)</a:t>
            </a:r>
          </a:p>
          <a:p>
            <a:r>
              <a:rPr lang="cs-CZ" sz="2400" dirty="0" smtClean="0"/>
              <a:t>G (5,5)</a:t>
            </a:r>
          </a:p>
          <a:p>
            <a:r>
              <a:rPr lang="cs-CZ" sz="2400" dirty="0" smtClean="0"/>
              <a:t>H (6,3)</a:t>
            </a:r>
            <a:endParaRPr lang="cs-CZ" sz="2400" dirty="0"/>
          </a:p>
        </p:txBody>
      </p:sp>
      <p:sp>
        <p:nvSpPr>
          <p:cNvPr id="27" name="TextovéPole 26"/>
          <p:cNvSpPr txBox="1"/>
          <p:nvPr/>
        </p:nvSpPr>
        <p:spPr>
          <a:xfrm>
            <a:off x="7084206" y="5567174"/>
            <a:ext cx="60144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/>
              <a:t> </a:t>
            </a:r>
            <a:r>
              <a:rPr lang="cs-CZ" dirty="0" smtClean="0"/>
              <a:t>     x</a:t>
            </a:r>
            <a:endParaRPr lang="cs-CZ" dirty="0"/>
          </a:p>
        </p:txBody>
      </p:sp>
      <p:sp>
        <p:nvSpPr>
          <p:cNvPr id="28" name="TextovéPole 27"/>
          <p:cNvSpPr txBox="1"/>
          <p:nvPr/>
        </p:nvSpPr>
        <p:spPr>
          <a:xfrm>
            <a:off x="829583" y="1047219"/>
            <a:ext cx="28886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y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96958349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0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2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5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4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5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7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0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2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4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5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7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9" dur="1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0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4" dur="1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5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7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9" dur="1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0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2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4" dur="1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5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6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7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9" dur="1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0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2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4" dur="1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5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6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7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9" dur="1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0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1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2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4" dur="1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5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6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7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9" dur="1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0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1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2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4" dur="1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5" dur="1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6" dur="1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7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9" dur="1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0" dur="1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1" dur="1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5" grpId="0"/>
      <p:bldP spid="8" grpId="0"/>
      <p:bldP spid="9" grpId="0"/>
      <p:bldP spid="10" grpId="0"/>
      <p:bldP spid="11" grpId="0"/>
      <p:bldP spid="12" grpId="0"/>
      <p:bldP spid="13" grpId="0"/>
      <p:bldP spid="14" grpId="0"/>
      <p:bldP spid="15" grpId="0"/>
      <p:bldP spid="16" grpId="0"/>
      <p:bldP spid="17" grpId="0"/>
      <p:bldP spid="18" grpId="0"/>
      <p:bldP spid="19" grpId="0"/>
      <p:bldP spid="20" grpId="0"/>
      <p:bldP spid="21" grpId="0"/>
      <p:bldP spid="22" grpId="0"/>
      <p:bldP spid="23" grpId="0"/>
      <p:bldP spid="25" grpId="0"/>
      <p:bldP spid="26" grpId="0" animBg="1"/>
      <p:bldP spid="27" grpId="0"/>
      <p:bldP spid="28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72892" y="125105"/>
            <a:ext cx="8003232" cy="922114"/>
          </a:xfrm>
          <a:solidFill>
            <a:schemeClr val="accent2">
              <a:lumMod val="20000"/>
              <a:lumOff val="80000"/>
            </a:schemeClr>
          </a:solidFill>
          <a:ln w="57150">
            <a:solidFill>
              <a:srgbClr val="C00000"/>
            </a:solidFill>
          </a:ln>
        </p:spPr>
        <p:txBody>
          <a:bodyPr>
            <a:normAutofit/>
          </a:bodyPr>
          <a:lstStyle/>
          <a:p>
            <a:r>
              <a:rPr lang="cs-CZ" sz="2800" b="1" dirty="0" smtClean="0">
                <a:solidFill>
                  <a:srgbClr val="C00000"/>
                </a:solidFill>
              </a:rPr>
              <a:t>Urči souřadnice bodů</a:t>
            </a:r>
            <a:r>
              <a:rPr lang="cs-CZ" sz="2800" dirty="0" smtClean="0"/>
              <a:t>.</a:t>
            </a:r>
            <a:endParaRPr lang="cs-CZ" sz="2800" dirty="0"/>
          </a:p>
        </p:txBody>
      </p:sp>
      <p:graphicFrame>
        <p:nvGraphicFramePr>
          <p:cNvPr id="4" name="Tabulka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438246089"/>
              </p:ext>
            </p:extLst>
          </p:nvPr>
        </p:nvGraphicFramePr>
        <p:xfrm>
          <a:off x="997542" y="1401743"/>
          <a:ext cx="6192684" cy="4392488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688076"/>
                <a:gridCol w="688076"/>
                <a:gridCol w="688076"/>
                <a:gridCol w="688076"/>
                <a:gridCol w="688076"/>
                <a:gridCol w="688076"/>
                <a:gridCol w="688076"/>
                <a:gridCol w="688076"/>
                <a:gridCol w="688076"/>
              </a:tblGrid>
              <a:tr h="549061"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</a:tr>
              <a:tr h="549061"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</a:tr>
              <a:tr h="549061"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</a:tr>
              <a:tr h="549061"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sz="24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</a:tr>
              <a:tr h="549061"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</a:tr>
              <a:tr h="549061"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</a:tr>
              <a:tr h="549061"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</a:tr>
              <a:tr h="549061"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5" name="TextovéPole 4"/>
          <p:cNvSpPr txBox="1"/>
          <p:nvPr/>
        </p:nvSpPr>
        <p:spPr>
          <a:xfrm>
            <a:off x="822619" y="5921509"/>
            <a:ext cx="340158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 smtClean="0"/>
              <a:t>0</a:t>
            </a:r>
            <a:endParaRPr lang="cs-CZ" sz="2400" dirty="0"/>
          </a:p>
        </p:txBody>
      </p:sp>
      <p:sp>
        <p:nvSpPr>
          <p:cNvPr id="8" name="TextovéPole 7"/>
          <p:cNvSpPr txBox="1"/>
          <p:nvPr/>
        </p:nvSpPr>
        <p:spPr>
          <a:xfrm>
            <a:off x="1517079" y="5921509"/>
            <a:ext cx="340158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 smtClean="0"/>
              <a:t>1</a:t>
            </a:r>
            <a:endParaRPr lang="cs-CZ" sz="2400" dirty="0"/>
          </a:p>
        </p:txBody>
      </p:sp>
      <p:sp>
        <p:nvSpPr>
          <p:cNvPr id="9" name="TextovéPole 8"/>
          <p:cNvSpPr txBox="1"/>
          <p:nvPr/>
        </p:nvSpPr>
        <p:spPr>
          <a:xfrm>
            <a:off x="447420" y="5105509"/>
            <a:ext cx="340158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 smtClean="0"/>
              <a:t>1</a:t>
            </a:r>
            <a:endParaRPr lang="cs-CZ" sz="2400" dirty="0"/>
          </a:p>
        </p:txBody>
      </p:sp>
      <p:sp>
        <p:nvSpPr>
          <p:cNvPr id="10" name="TextovéPole 9"/>
          <p:cNvSpPr txBox="1"/>
          <p:nvPr/>
        </p:nvSpPr>
        <p:spPr>
          <a:xfrm>
            <a:off x="447420" y="4529445"/>
            <a:ext cx="340158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 smtClean="0"/>
              <a:t>2</a:t>
            </a:r>
            <a:endParaRPr lang="cs-CZ" sz="2400" dirty="0"/>
          </a:p>
        </p:txBody>
      </p:sp>
      <p:sp>
        <p:nvSpPr>
          <p:cNvPr id="11" name="TextovéPole 10"/>
          <p:cNvSpPr txBox="1"/>
          <p:nvPr/>
        </p:nvSpPr>
        <p:spPr>
          <a:xfrm>
            <a:off x="447420" y="3967417"/>
            <a:ext cx="340158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 smtClean="0"/>
              <a:t>3</a:t>
            </a:r>
            <a:endParaRPr lang="cs-CZ" sz="2400" dirty="0"/>
          </a:p>
        </p:txBody>
      </p:sp>
      <p:sp>
        <p:nvSpPr>
          <p:cNvPr id="12" name="TextovéPole 11"/>
          <p:cNvSpPr txBox="1"/>
          <p:nvPr/>
        </p:nvSpPr>
        <p:spPr>
          <a:xfrm>
            <a:off x="447420" y="3417967"/>
            <a:ext cx="340158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 smtClean="0"/>
              <a:t>4</a:t>
            </a:r>
            <a:endParaRPr lang="cs-CZ" sz="2400" dirty="0"/>
          </a:p>
        </p:txBody>
      </p:sp>
      <p:sp>
        <p:nvSpPr>
          <p:cNvPr id="13" name="TextovéPole 12"/>
          <p:cNvSpPr txBox="1"/>
          <p:nvPr/>
        </p:nvSpPr>
        <p:spPr>
          <a:xfrm>
            <a:off x="2221678" y="5921509"/>
            <a:ext cx="340158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/>
              <a:t>2</a:t>
            </a:r>
          </a:p>
        </p:txBody>
      </p:sp>
      <p:sp>
        <p:nvSpPr>
          <p:cNvPr id="14" name="TextovéPole 13"/>
          <p:cNvSpPr txBox="1"/>
          <p:nvPr/>
        </p:nvSpPr>
        <p:spPr>
          <a:xfrm>
            <a:off x="2869750" y="5921509"/>
            <a:ext cx="340158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 smtClean="0"/>
              <a:t>3</a:t>
            </a:r>
            <a:endParaRPr lang="cs-CZ" sz="2400" dirty="0"/>
          </a:p>
        </p:txBody>
      </p:sp>
      <p:sp>
        <p:nvSpPr>
          <p:cNvPr id="15" name="TextovéPole 14"/>
          <p:cNvSpPr txBox="1"/>
          <p:nvPr/>
        </p:nvSpPr>
        <p:spPr>
          <a:xfrm>
            <a:off x="3565012" y="5921509"/>
            <a:ext cx="340158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/>
              <a:t>4</a:t>
            </a:r>
          </a:p>
        </p:txBody>
      </p:sp>
      <p:sp>
        <p:nvSpPr>
          <p:cNvPr id="16" name="TextovéPole 15"/>
          <p:cNvSpPr txBox="1"/>
          <p:nvPr/>
        </p:nvSpPr>
        <p:spPr>
          <a:xfrm>
            <a:off x="4265433" y="5921509"/>
            <a:ext cx="340158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/>
              <a:t>5</a:t>
            </a:r>
          </a:p>
        </p:txBody>
      </p:sp>
      <p:sp>
        <p:nvSpPr>
          <p:cNvPr id="17" name="TextovéPole 16"/>
          <p:cNvSpPr txBox="1"/>
          <p:nvPr/>
        </p:nvSpPr>
        <p:spPr>
          <a:xfrm>
            <a:off x="4957447" y="5921509"/>
            <a:ext cx="340158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/>
              <a:t>6</a:t>
            </a:r>
          </a:p>
        </p:txBody>
      </p:sp>
      <p:sp>
        <p:nvSpPr>
          <p:cNvPr id="18" name="TextovéPole 17"/>
          <p:cNvSpPr txBox="1"/>
          <p:nvPr/>
        </p:nvSpPr>
        <p:spPr>
          <a:xfrm>
            <a:off x="5678062" y="5921509"/>
            <a:ext cx="340158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/>
              <a:t>7</a:t>
            </a:r>
          </a:p>
        </p:txBody>
      </p:sp>
      <p:sp>
        <p:nvSpPr>
          <p:cNvPr id="19" name="TextovéPole 18"/>
          <p:cNvSpPr txBox="1"/>
          <p:nvPr/>
        </p:nvSpPr>
        <p:spPr>
          <a:xfrm>
            <a:off x="6326134" y="5921509"/>
            <a:ext cx="340158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 smtClean="0"/>
              <a:t>8</a:t>
            </a:r>
            <a:endParaRPr lang="cs-CZ" sz="2400" dirty="0"/>
          </a:p>
        </p:txBody>
      </p:sp>
      <p:sp>
        <p:nvSpPr>
          <p:cNvPr id="20" name="TextovéPole 19"/>
          <p:cNvSpPr txBox="1"/>
          <p:nvPr/>
        </p:nvSpPr>
        <p:spPr>
          <a:xfrm>
            <a:off x="6974206" y="5921509"/>
            <a:ext cx="340158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/>
              <a:t>9</a:t>
            </a:r>
          </a:p>
        </p:txBody>
      </p:sp>
      <p:sp>
        <p:nvSpPr>
          <p:cNvPr id="21" name="TextovéPole 20"/>
          <p:cNvSpPr txBox="1"/>
          <p:nvPr/>
        </p:nvSpPr>
        <p:spPr>
          <a:xfrm>
            <a:off x="447420" y="2769895"/>
            <a:ext cx="340158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/>
              <a:t>5</a:t>
            </a:r>
          </a:p>
        </p:txBody>
      </p:sp>
      <p:sp>
        <p:nvSpPr>
          <p:cNvPr id="22" name="TextovéPole 21"/>
          <p:cNvSpPr txBox="1"/>
          <p:nvPr/>
        </p:nvSpPr>
        <p:spPr>
          <a:xfrm>
            <a:off x="447420" y="2308230"/>
            <a:ext cx="340158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/>
              <a:t>6</a:t>
            </a:r>
          </a:p>
        </p:txBody>
      </p:sp>
      <p:sp>
        <p:nvSpPr>
          <p:cNvPr id="23" name="TextovéPole 22"/>
          <p:cNvSpPr txBox="1"/>
          <p:nvPr/>
        </p:nvSpPr>
        <p:spPr>
          <a:xfrm>
            <a:off x="447420" y="1761783"/>
            <a:ext cx="340158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/>
              <a:t>7</a:t>
            </a:r>
          </a:p>
        </p:txBody>
      </p:sp>
      <p:sp>
        <p:nvSpPr>
          <p:cNvPr id="25" name="TextovéPole 24"/>
          <p:cNvSpPr txBox="1"/>
          <p:nvPr/>
        </p:nvSpPr>
        <p:spPr>
          <a:xfrm>
            <a:off x="447420" y="1185719"/>
            <a:ext cx="340158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/>
              <a:t>8</a:t>
            </a:r>
          </a:p>
        </p:txBody>
      </p:sp>
      <p:sp>
        <p:nvSpPr>
          <p:cNvPr id="27" name="TextovéPole 26"/>
          <p:cNvSpPr txBox="1"/>
          <p:nvPr/>
        </p:nvSpPr>
        <p:spPr>
          <a:xfrm>
            <a:off x="7084206" y="5567174"/>
            <a:ext cx="60144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/>
              <a:t> </a:t>
            </a:r>
            <a:r>
              <a:rPr lang="cs-CZ" dirty="0" smtClean="0"/>
              <a:t>     x</a:t>
            </a:r>
            <a:endParaRPr lang="cs-CZ" dirty="0"/>
          </a:p>
        </p:txBody>
      </p:sp>
      <p:sp>
        <p:nvSpPr>
          <p:cNvPr id="28" name="TextovéPole 27"/>
          <p:cNvSpPr txBox="1"/>
          <p:nvPr/>
        </p:nvSpPr>
        <p:spPr>
          <a:xfrm>
            <a:off x="829583" y="1047219"/>
            <a:ext cx="28886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y</a:t>
            </a:r>
            <a:endParaRPr lang="cs-CZ" dirty="0"/>
          </a:p>
        </p:txBody>
      </p:sp>
      <p:sp>
        <p:nvSpPr>
          <p:cNvPr id="31" name="Násobení 30"/>
          <p:cNvSpPr/>
          <p:nvPr/>
        </p:nvSpPr>
        <p:spPr>
          <a:xfrm>
            <a:off x="2152760" y="2834884"/>
            <a:ext cx="477993" cy="396676"/>
          </a:xfrm>
          <a:prstGeom prst="mathMultiply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47" name="Násobení 46"/>
          <p:cNvSpPr/>
          <p:nvPr/>
        </p:nvSpPr>
        <p:spPr>
          <a:xfrm>
            <a:off x="5575323" y="2893572"/>
            <a:ext cx="477993" cy="396676"/>
          </a:xfrm>
          <a:prstGeom prst="mathMultiply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48" name="Násobení 47"/>
          <p:cNvSpPr/>
          <p:nvPr/>
        </p:nvSpPr>
        <p:spPr>
          <a:xfrm>
            <a:off x="6955271" y="3957745"/>
            <a:ext cx="477993" cy="396676"/>
          </a:xfrm>
          <a:prstGeom prst="mathMultiply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49" name="Násobení 48"/>
          <p:cNvSpPr/>
          <p:nvPr/>
        </p:nvSpPr>
        <p:spPr>
          <a:xfrm>
            <a:off x="3496094" y="3393709"/>
            <a:ext cx="477993" cy="396676"/>
          </a:xfrm>
          <a:prstGeom prst="mathMultiply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50" name="Násobení 49"/>
          <p:cNvSpPr/>
          <p:nvPr/>
        </p:nvSpPr>
        <p:spPr>
          <a:xfrm>
            <a:off x="2800832" y="5067396"/>
            <a:ext cx="477993" cy="396676"/>
          </a:xfrm>
          <a:prstGeom prst="mathMultiply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51" name="Násobení 50"/>
          <p:cNvSpPr/>
          <p:nvPr/>
        </p:nvSpPr>
        <p:spPr>
          <a:xfrm>
            <a:off x="2848956" y="1218213"/>
            <a:ext cx="477993" cy="396676"/>
          </a:xfrm>
          <a:prstGeom prst="mathMultiply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52" name="Násobení 51"/>
          <p:cNvSpPr/>
          <p:nvPr/>
        </p:nvSpPr>
        <p:spPr>
          <a:xfrm>
            <a:off x="753701" y="2308230"/>
            <a:ext cx="477993" cy="396676"/>
          </a:xfrm>
          <a:prstGeom prst="mathMultiply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53" name="Násobení 52"/>
          <p:cNvSpPr/>
          <p:nvPr/>
        </p:nvSpPr>
        <p:spPr>
          <a:xfrm>
            <a:off x="787578" y="4529445"/>
            <a:ext cx="477993" cy="396676"/>
          </a:xfrm>
          <a:prstGeom prst="mathMultiply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54" name="Násobení 53"/>
          <p:cNvSpPr/>
          <p:nvPr/>
        </p:nvSpPr>
        <p:spPr>
          <a:xfrm>
            <a:off x="4888529" y="3398546"/>
            <a:ext cx="477993" cy="396676"/>
          </a:xfrm>
          <a:prstGeom prst="mathMultiply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55" name="Násobení 54"/>
          <p:cNvSpPr/>
          <p:nvPr/>
        </p:nvSpPr>
        <p:spPr>
          <a:xfrm>
            <a:off x="4196515" y="1771265"/>
            <a:ext cx="477993" cy="396676"/>
          </a:xfrm>
          <a:prstGeom prst="mathMultiply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56" name="Násobení 55"/>
          <p:cNvSpPr/>
          <p:nvPr/>
        </p:nvSpPr>
        <p:spPr>
          <a:xfrm>
            <a:off x="6257215" y="5567174"/>
            <a:ext cx="477993" cy="396676"/>
          </a:xfrm>
          <a:prstGeom prst="mathMultiply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57" name="Násobení 56"/>
          <p:cNvSpPr/>
          <p:nvPr/>
        </p:nvSpPr>
        <p:spPr>
          <a:xfrm>
            <a:off x="6257216" y="2308230"/>
            <a:ext cx="477993" cy="396676"/>
          </a:xfrm>
          <a:prstGeom prst="mathMultiply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6" name="TextovéPole 5"/>
          <p:cNvSpPr txBox="1"/>
          <p:nvPr/>
        </p:nvSpPr>
        <p:spPr>
          <a:xfrm>
            <a:off x="1224198" y="4198249"/>
            <a:ext cx="370614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b="1" dirty="0" smtClean="0"/>
              <a:t>A</a:t>
            </a:r>
            <a:endParaRPr lang="cs-CZ" sz="2400" b="1" dirty="0"/>
          </a:p>
        </p:txBody>
      </p:sp>
      <p:sp>
        <p:nvSpPr>
          <p:cNvPr id="7" name="TextovéPole 6"/>
          <p:cNvSpPr txBox="1"/>
          <p:nvPr/>
        </p:nvSpPr>
        <p:spPr>
          <a:xfrm>
            <a:off x="2443042" y="2431907"/>
            <a:ext cx="348172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b="1" dirty="0"/>
              <a:t>C</a:t>
            </a:r>
          </a:p>
        </p:txBody>
      </p:sp>
      <p:sp>
        <p:nvSpPr>
          <p:cNvPr id="58" name="TextovéPole 57"/>
          <p:cNvSpPr txBox="1"/>
          <p:nvPr/>
        </p:nvSpPr>
        <p:spPr>
          <a:xfrm>
            <a:off x="6714421" y="3564389"/>
            <a:ext cx="266420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b="1" dirty="0"/>
              <a:t>I</a:t>
            </a:r>
          </a:p>
        </p:txBody>
      </p:sp>
      <p:sp>
        <p:nvSpPr>
          <p:cNvPr id="59" name="TextovéPole 58"/>
          <p:cNvSpPr txBox="1"/>
          <p:nvPr/>
        </p:nvSpPr>
        <p:spPr>
          <a:xfrm>
            <a:off x="6635953" y="1969603"/>
            <a:ext cx="287258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b="1" dirty="0"/>
              <a:t>J</a:t>
            </a:r>
          </a:p>
        </p:txBody>
      </p:sp>
      <p:sp>
        <p:nvSpPr>
          <p:cNvPr id="60" name="TextovéPole 59"/>
          <p:cNvSpPr txBox="1"/>
          <p:nvPr/>
        </p:nvSpPr>
        <p:spPr>
          <a:xfrm>
            <a:off x="5435690" y="2500165"/>
            <a:ext cx="378630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b="1" dirty="0"/>
              <a:t>H</a:t>
            </a:r>
          </a:p>
        </p:txBody>
      </p:sp>
      <p:sp>
        <p:nvSpPr>
          <p:cNvPr id="61" name="TextovéPole 60"/>
          <p:cNvSpPr txBox="1"/>
          <p:nvPr/>
        </p:nvSpPr>
        <p:spPr>
          <a:xfrm>
            <a:off x="3138304" y="4716595"/>
            <a:ext cx="378630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b="1" dirty="0"/>
              <a:t>D</a:t>
            </a:r>
          </a:p>
        </p:txBody>
      </p:sp>
      <p:sp>
        <p:nvSpPr>
          <p:cNvPr id="62" name="TextovéPole 61"/>
          <p:cNvSpPr txBox="1"/>
          <p:nvPr/>
        </p:nvSpPr>
        <p:spPr>
          <a:xfrm>
            <a:off x="4674508" y="3016464"/>
            <a:ext cx="380232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b="1" dirty="0"/>
              <a:t>G</a:t>
            </a:r>
          </a:p>
        </p:txBody>
      </p:sp>
      <p:sp>
        <p:nvSpPr>
          <p:cNvPr id="63" name="TextovéPole 62"/>
          <p:cNvSpPr txBox="1"/>
          <p:nvPr/>
        </p:nvSpPr>
        <p:spPr>
          <a:xfrm>
            <a:off x="1086676" y="1937108"/>
            <a:ext cx="357790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b="1" dirty="0" smtClean="0"/>
              <a:t>B</a:t>
            </a:r>
            <a:endParaRPr lang="cs-CZ" sz="2400" b="1" dirty="0"/>
          </a:p>
        </p:txBody>
      </p:sp>
      <p:sp>
        <p:nvSpPr>
          <p:cNvPr id="64" name="TextovéPole 63"/>
          <p:cNvSpPr txBox="1"/>
          <p:nvPr/>
        </p:nvSpPr>
        <p:spPr>
          <a:xfrm>
            <a:off x="4617420" y="1433072"/>
            <a:ext cx="352982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b="1" dirty="0"/>
              <a:t>K</a:t>
            </a:r>
          </a:p>
        </p:txBody>
      </p:sp>
      <p:sp>
        <p:nvSpPr>
          <p:cNvPr id="65" name="TextovéPole 64"/>
          <p:cNvSpPr txBox="1"/>
          <p:nvPr/>
        </p:nvSpPr>
        <p:spPr>
          <a:xfrm>
            <a:off x="3242366" y="1438500"/>
            <a:ext cx="335348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b="1" dirty="0"/>
              <a:t>E</a:t>
            </a:r>
          </a:p>
        </p:txBody>
      </p:sp>
      <p:sp>
        <p:nvSpPr>
          <p:cNvPr id="67" name="TextovéPole 66"/>
          <p:cNvSpPr txBox="1"/>
          <p:nvPr/>
        </p:nvSpPr>
        <p:spPr>
          <a:xfrm>
            <a:off x="6666292" y="5178260"/>
            <a:ext cx="325730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b="1" dirty="0"/>
              <a:t>F</a:t>
            </a:r>
          </a:p>
        </p:txBody>
      </p:sp>
      <p:sp>
        <p:nvSpPr>
          <p:cNvPr id="24" name="TextovéPole 23"/>
          <p:cNvSpPr txBox="1"/>
          <p:nvPr/>
        </p:nvSpPr>
        <p:spPr>
          <a:xfrm>
            <a:off x="7784750" y="1614889"/>
            <a:ext cx="990977" cy="4524315"/>
          </a:xfrm>
          <a:prstGeom prst="rect">
            <a:avLst/>
          </a:prstGeom>
          <a:solidFill>
            <a:schemeClr val="accent2">
              <a:lumMod val="40000"/>
              <a:lumOff val="60000"/>
            </a:schemeClr>
          </a:solidFill>
          <a:ln w="38100">
            <a:solidFill>
              <a:srgbClr val="C00000"/>
            </a:solidFill>
          </a:ln>
        </p:spPr>
        <p:txBody>
          <a:bodyPr wrap="none" rtlCol="0">
            <a:spAutoFit/>
          </a:bodyPr>
          <a:lstStyle/>
          <a:p>
            <a:r>
              <a:rPr lang="cs-CZ" sz="2400" b="1" dirty="0" smtClean="0"/>
              <a:t>A         </a:t>
            </a:r>
            <a:br>
              <a:rPr lang="cs-CZ" sz="2400" b="1" dirty="0" smtClean="0"/>
            </a:br>
            <a:r>
              <a:rPr lang="cs-CZ" sz="2400" b="1" dirty="0" smtClean="0"/>
              <a:t>B</a:t>
            </a:r>
            <a:br>
              <a:rPr lang="cs-CZ" sz="2400" b="1" dirty="0" smtClean="0"/>
            </a:br>
            <a:r>
              <a:rPr lang="cs-CZ" sz="2400" b="1" dirty="0" smtClean="0"/>
              <a:t>C</a:t>
            </a:r>
            <a:br>
              <a:rPr lang="cs-CZ" sz="2400" b="1" dirty="0" smtClean="0"/>
            </a:br>
            <a:r>
              <a:rPr lang="cs-CZ" sz="2400" b="1" dirty="0" smtClean="0"/>
              <a:t>D</a:t>
            </a:r>
          </a:p>
          <a:p>
            <a:r>
              <a:rPr lang="cs-CZ" sz="2400" b="1" dirty="0" smtClean="0"/>
              <a:t>E</a:t>
            </a:r>
          </a:p>
          <a:p>
            <a:r>
              <a:rPr lang="cs-CZ" sz="2400" b="1" dirty="0" smtClean="0"/>
              <a:t>F</a:t>
            </a:r>
          </a:p>
          <a:p>
            <a:r>
              <a:rPr lang="cs-CZ" sz="2400" b="1" dirty="0" smtClean="0"/>
              <a:t>G</a:t>
            </a:r>
          </a:p>
          <a:p>
            <a:r>
              <a:rPr lang="cs-CZ" sz="2400" b="1" dirty="0" smtClean="0"/>
              <a:t>H</a:t>
            </a:r>
          </a:p>
          <a:p>
            <a:r>
              <a:rPr lang="cs-CZ" sz="2400" b="1" dirty="0" smtClean="0"/>
              <a:t>I</a:t>
            </a:r>
          </a:p>
          <a:p>
            <a:r>
              <a:rPr lang="cs-CZ" sz="2400" b="1" dirty="0" smtClean="0"/>
              <a:t>J</a:t>
            </a:r>
          </a:p>
          <a:p>
            <a:r>
              <a:rPr lang="cs-CZ" sz="2400" b="1" dirty="0" smtClean="0"/>
              <a:t>K</a:t>
            </a:r>
          </a:p>
          <a:p>
            <a:r>
              <a:rPr lang="cs-CZ" sz="2400" b="1" dirty="0"/>
              <a:t>L</a:t>
            </a:r>
          </a:p>
        </p:txBody>
      </p:sp>
      <p:sp>
        <p:nvSpPr>
          <p:cNvPr id="26" name="TextovéPole 25"/>
          <p:cNvSpPr txBox="1"/>
          <p:nvPr/>
        </p:nvSpPr>
        <p:spPr>
          <a:xfrm>
            <a:off x="3882005" y="3059415"/>
            <a:ext cx="314510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b="1" dirty="0" smtClean="0"/>
              <a:t>L</a:t>
            </a:r>
            <a:endParaRPr lang="cs-CZ" sz="2400" b="1" dirty="0"/>
          </a:p>
        </p:txBody>
      </p:sp>
    </p:spTree>
    <p:extLst>
      <p:ext uri="{BB962C8B-B14F-4D97-AF65-F5344CB8AC3E}">
        <p14:creationId xmlns:p14="http://schemas.microsoft.com/office/powerpoint/2010/main" val="281952551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2" dur="2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8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3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8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2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3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8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2" dur="1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3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7" dur="1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8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2" dur="1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3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7" dur="1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8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2" dur="1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3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4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7" dur="1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8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9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2" dur="1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3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4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7" dur="1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8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9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2" dur="1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3" dur="1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4" dur="1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7" dur="1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8" dur="1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9" dur="1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2" dur="1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3" dur="1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4" dur="1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7" dur="10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8" dur="1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9" dur="1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2" dur="10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3" dur="1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4" dur="1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7" dur="10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8" dur="1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9" dur="1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2" dur="10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3" dur="1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4" dur="1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7" dur="10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8" dur="1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9" dur="1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2" dur="10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3" dur="10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4" dur="10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7" dur="10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8" dur="10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9" dur="10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2" dur="10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3" dur="10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4" dur="10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7" dur="10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8" dur="10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9" dur="10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2" dur="10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3" dur="10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4" dur="10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7" dur="10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8" dur="10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9" dur="10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2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3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4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7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8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9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2" dur="10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93" dur="10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4" dur="10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7" dur="10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98" dur="10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9" dur="10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2" dur="10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3" dur="10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4" dur="10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7" dur="10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8" dur="10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9" dur="10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2" dur="100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3" dur="10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4" dur="10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7" dur="10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8" dur="10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9" dur="10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2" dur="100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3" dur="10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4" dur="10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7" dur="1000"/>
                                        <p:tgtEl>
                                          <p:spTgt spid="6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8" dur="10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9" dur="10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2" dur="1000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3" dur="10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4" dur="10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7" dur="1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8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9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5" grpId="0"/>
      <p:bldP spid="8" grpId="0"/>
      <p:bldP spid="9" grpId="0"/>
      <p:bldP spid="10" grpId="0"/>
      <p:bldP spid="11" grpId="0"/>
      <p:bldP spid="12" grpId="0"/>
      <p:bldP spid="13" grpId="0"/>
      <p:bldP spid="14" grpId="0"/>
      <p:bldP spid="15" grpId="0"/>
      <p:bldP spid="16" grpId="0"/>
      <p:bldP spid="17" grpId="0"/>
      <p:bldP spid="18" grpId="0"/>
      <p:bldP spid="19" grpId="0"/>
      <p:bldP spid="20" grpId="0"/>
      <p:bldP spid="21" grpId="0"/>
      <p:bldP spid="22" grpId="0"/>
      <p:bldP spid="23" grpId="0"/>
      <p:bldP spid="25" grpId="0"/>
      <p:bldP spid="27" grpId="0"/>
      <p:bldP spid="28" grpId="0"/>
      <p:bldP spid="31" grpId="0" animBg="1"/>
      <p:bldP spid="47" grpId="0" animBg="1"/>
      <p:bldP spid="48" grpId="0" animBg="1"/>
      <p:bldP spid="49" grpId="0" animBg="1"/>
      <p:bldP spid="50" grpId="0" animBg="1"/>
      <p:bldP spid="51" grpId="0" animBg="1"/>
      <p:bldP spid="52" grpId="0" animBg="1"/>
      <p:bldP spid="53" grpId="0" animBg="1"/>
      <p:bldP spid="54" grpId="0" animBg="1"/>
      <p:bldP spid="55" grpId="0" animBg="1"/>
      <p:bldP spid="56" grpId="0" animBg="1"/>
      <p:bldP spid="57" grpId="0" animBg="1"/>
      <p:bldP spid="6" grpId="0"/>
      <p:bldP spid="7" grpId="0"/>
      <p:bldP spid="58" grpId="0"/>
      <p:bldP spid="59" grpId="0"/>
      <p:bldP spid="60" grpId="0"/>
      <p:bldP spid="61" grpId="0"/>
      <p:bldP spid="62" grpId="0"/>
      <p:bldP spid="63" grpId="0"/>
      <p:bldP spid="64" grpId="0"/>
      <p:bldP spid="65" grpId="0"/>
      <p:bldP spid="67" grpId="0"/>
      <p:bldP spid="24" grpId="0" animBg="1"/>
      <p:bldP spid="26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83568" y="274638"/>
            <a:ext cx="8003232" cy="922114"/>
          </a:xfrm>
          <a:solidFill>
            <a:schemeClr val="accent2">
              <a:lumMod val="60000"/>
              <a:lumOff val="40000"/>
            </a:schemeClr>
          </a:solidFill>
          <a:ln w="38100">
            <a:solidFill>
              <a:schemeClr val="accent2">
                <a:lumMod val="50000"/>
              </a:schemeClr>
            </a:solidFill>
          </a:ln>
        </p:spPr>
        <p:txBody>
          <a:bodyPr>
            <a:normAutofit/>
          </a:bodyPr>
          <a:lstStyle/>
          <a:p>
            <a:r>
              <a:rPr lang="cs-CZ" sz="2800" b="1" dirty="0" smtClean="0"/>
              <a:t>Vyznač body.</a:t>
            </a:r>
            <a:endParaRPr lang="cs-CZ" sz="2800" b="1" dirty="0"/>
          </a:p>
        </p:txBody>
      </p:sp>
      <p:graphicFrame>
        <p:nvGraphicFramePr>
          <p:cNvPr id="4" name="Tabulka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031169490"/>
              </p:ext>
            </p:extLst>
          </p:nvPr>
        </p:nvGraphicFramePr>
        <p:xfrm>
          <a:off x="997542" y="1401743"/>
          <a:ext cx="6192684" cy="4392488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688076"/>
                <a:gridCol w="688076"/>
                <a:gridCol w="688076"/>
                <a:gridCol w="688076"/>
                <a:gridCol w="688076"/>
                <a:gridCol w="688076"/>
                <a:gridCol w="688076"/>
                <a:gridCol w="688076"/>
                <a:gridCol w="688076"/>
              </a:tblGrid>
              <a:tr h="549061"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</a:tr>
              <a:tr h="549061"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</a:tr>
              <a:tr h="549061"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</a:tr>
              <a:tr h="549061"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</a:tr>
              <a:tr h="549061"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</a:tr>
              <a:tr h="549061"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</a:tr>
              <a:tr h="549061"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</a:tr>
              <a:tr h="549061"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5" name="TextovéPole 4"/>
          <p:cNvSpPr txBox="1"/>
          <p:nvPr/>
        </p:nvSpPr>
        <p:spPr>
          <a:xfrm>
            <a:off x="822619" y="5921509"/>
            <a:ext cx="340158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 smtClean="0"/>
              <a:t>0</a:t>
            </a:r>
            <a:endParaRPr lang="cs-CZ" sz="2400" dirty="0"/>
          </a:p>
        </p:txBody>
      </p:sp>
      <p:sp>
        <p:nvSpPr>
          <p:cNvPr id="8" name="TextovéPole 7"/>
          <p:cNvSpPr txBox="1"/>
          <p:nvPr/>
        </p:nvSpPr>
        <p:spPr>
          <a:xfrm>
            <a:off x="1517079" y="5921509"/>
            <a:ext cx="340158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 smtClean="0"/>
              <a:t>1</a:t>
            </a:r>
            <a:endParaRPr lang="cs-CZ" sz="2400" dirty="0"/>
          </a:p>
        </p:txBody>
      </p:sp>
      <p:sp>
        <p:nvSpPr>
          <p:cNvPr id="9" name="TextovéPole 8"/>
          <p:cNvSpPr txBox="1"/>
          <p:nvPr/>
        </p:nvSpPr>
        <p:spPr>
          <a:xfrm>
            <a:off x="447420" y="5105509"/>
            <a:ext cx="340158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 smtClean="0"/>
              <a:t>1</a:t>
            </a:r>
            <a:endParaRPr lang="cs-CZ" sz="2400" dirty="0"/>
          </a:p>
        </p:txBody>
      </p:sp>
      <p:sp>
        <p:nvSpPr>
          <p:cNvPr id="10" name="TextovéPole 9"/>
          <p:cNvSpPr txBox="1"/>
          <p:nvPr/>
        </p:nvSpPr>
        <p:spPr>
          <a:xfrm>
            <a:off x="447420" y="4529445"/>
            <a:ext cx="340158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 smtClean="0"/>
              <a:t>2</a:t>
            </a:r>
            <a:endParaRPr lang="cs-CZ" sz="2400" dirty="0"/>
          </a:p>
        </p:txBody>
      </p:sp>
      <p:sp>
        <p:nvSpPr>
          <p:cNvPr id="11" name="TextovéPole 10"/>
          <p:cNvSpPr txBox="1"/>
          <p:nvPr/>
        </p:nvSpPr>
        <p:spPr>
          <a:xfrm>
            <a:off x="447420" y="3967417"/>
            <a:ext cx="340158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 smtClean="0"/>
              <a:t>3</a:t>
            </a:r>
            <a:endParaRPr lang="cs-CZ" sz="2400" dirty="0"/>
          </a:p>
        </p:txBody>
      </p:sp>
      <p:sp>
        <p:nvSpPr>
          <p:cNvPr id="12" name="TextovéPole 11"/>
          <p:cNvSpPr txBox="1"/>
          <p:nvPr/>
        </p:nvSpPr>
        <p:spPr>
          <a:xfrm>
            <a:off x="447420" y="3417967"/>
            <a:ext cx="340158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 smtClean="0"/>
              <a:t>4</a:t>
            </a:r>
            <a:endParaRPr lang="cs-CZ" sz="2400" dirty="0"/>
          </a:p>
        </p:txBody>
      </p:sp>
      <p:sp>
        <p:nvSpPr>
          <p:cNvPr id="13" name="TextovéPole 12"/>
          <p:cNvSpPr txBox="1"/>
          <p:nvPr/>
        </p:nvSpPr>
        <p:spPr>
          <a:xfrm>
            <a:off x="2221678" y="5921509"/>
            <a:ext cx="340158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/>
              <a:t>2</a:t>
            </a:r>
          </a:p>
        </p:txBody>
      </p:sp>
      <p:sp>
        <p:nvSpPr>
          <p:cNvPr id="14" name="TextovéPole 13"/>
          <p:cNvSpPr txBox="1"/>
          <p:nvPr/>
        </p:nvSpPr>
        <p:spPr>
          <a:xfrm>
            <a:off x="2869750" y="5921509"/>
            <a:ext cx="340158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 smtClean="0"/>
              <a:t>3</a:t>
            </a:r>
            <a:endParaRPr lang="cs-CZ" sz="2400" dirty="0"/>
          </a:p>
        </p:txBody>
      </p:sp>
      <p:sp>
        <p:nvSpPr>
          <p:cNvPr id="15" name="TextovéPole 14"/>
          <p:cNvSpPr txBox="1"/>
          <p:nvPr/>
        </p:nvSpPr>
        <p:spPr>
          <a:xfrm>
            <a:off x="3565012" y="5921509"/>
            <a:ext cx="340158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/>
              <a:t>4</a:t>
            </a:r>
          </a:p>
        </p:txBody>
      </p:sp>
      <p:sp>
        <p:nvSpPr>
          <p:cNvPr id="16" name="TextovéPole 15"/>
          <p:cNvSpPr txBox="1"/>
          <p:nvPr/>
        </p:nvSpPr>
        <p:spPr>
          <a:xfrm>
            <a:off x="4265433" y="5921509"/>
            <a:ext cx="340158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/>
              <a:t>5</a:t>
            </a:r>
          </a:p>
        </p:txBody>
      </p:sp>
      <p:sp>
        <p:nvSpPr>
          <p:cNvPr id="17" name="TextovéPole 16"/>
          <p:cNvSpPr txBox="1"/>
          <p:nvPr/>
        </p:nvSpPr>
        <p:spPr>
          <a:xfrm>
            <a:off x="4957447" y="5921509"/>
            <a:ext cx="340158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/>
              <a:t>6</a:t>
            </a:r>
          </a:p>
        </p:txBody>
      </p:sp>
      <p:sp>
        <p:nvSpPr>
          <p:cNvPr id="18" name="TextovéPole 17"/>
          <p:cNvSpPr txBox="1"/>
          <p:nvPr/>
        </p:nvSpPr>
        <p:spPr>
          <a:xfrm>
            <a:off x="5678062" y="5921509"/>
            <a:ext cx="340158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/>
              <a:t>7</a:t>
            </a:r>
          </a:p>
        </p:txBody>
      </p:sp>
      <p:sp>
        <p:nvSpPr>
          <p:cNvPr id="19" name="TextovéPole 18"/>
          <p:cNvSpPr txBox="1"/>
          <p:nvPr/>
        </p:nvSpPr>
        <p:spPr>
          <a:xfrm>
            <a:off x="6326134" y="5921509"/>
            <a:ext cx="340158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 smtClean="0"/>
              <a:t>8</a:t>
            </a:r>
            <a:endParaRPr lang="cs-CZ" sz="2400" dirty="0"/>
          </a:p>
        </p:txBody>
      </p:sp>
      <p:sp>
        <p:nvSpPr>
          <p:cNvPr id="20" name="TextovéPole 19"/>
          <p:cNvSpPr txBox="1"/>
          <p:nvPr/>
        </p:nvSpPr>
        <p:spPr>
          <a:xfrm>
            <a:off x="6974206" y="5921509"/>
            <a:ext cx="340158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/>
              <a:t>9</a:t>
            </a:r>
          </a:p>
        </p:txBody>
      </p:sp>
      <p:sp>
        <p:nvSpPr>
          <p:cNvPr id="21" name="TextovéPole 20"/>
          <p:cNvSpPr txBox="1"/>
          <p:nvPr/>
        </p:nvSpPr>
        <p:spPr>
          <a:xfrm>
            <a:off x="447420" y="2769895"/>
            <a:ext cx="340158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/>
              <a:t>5</a:t>
            </a:r>
          </a:p>
        </p:txBody>
      </p:sp>
      <p:sp>
        <p:nvSpPr>
          <p:cNvPr id="22" name="TextovéPole 21"/>
          <p:cNvSpPr txBox="1"/>
          <p:nvPr/>
        </p:nvSpPr>
        <p:spPr>
          <a:xfrm>
            <a:off x="447420" y="2308230"/>
            <a:ext cx="340158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/>
              <a:t>6</a:t>
            </a:r>
          </a:p>
        </p:txBody>
      </p:sp>
      <p:sp>
        <p:nvSpPr>
          <p:cNvPr id="23" name="TextovéPole 22"/>
          <p:cNvSpPr txBox="1"/>
          <p:nvPr/>
        </p:nvSpPr>
        <p:spPr>
          <a:xfrm>
            <a:off x="447420" y="1761783"/>
            <a:ext cx="340158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/>
              <a:t>7</a:t>
            </a:r>
          </a:p>
        </p:txBody>
      </p:sp>
      <p:sp>
        <p:nvSpPr>
          <p:cNvPr id="25" name="TextovéPole 24"/>
          <p:cNvSpPr txBox="1"/>
          <p:nvPr/>
        </p:nvSpPr>
        <p:spPr>
          <a:xfrm>
            <a:off x="447420" y="1185719"/>
            <a:ext cx="340158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/>
              <a:t>8</a:t>
            </a:r>
          </a:p>
        </p:txBody>
      </p:sp>
      <p:sp>
        <p:nvSpPr>
          <p:cNvPr id="26" name="TextovéPole 25"/>
          <p:cNvSpPr txBox="1"/>
          <p:nvPr/>
        </p:nvSpPr>
        <p:spPr>
          <a:xfrm>
            <a:off x="7741484" y="1416551"/>
            <a:ext cx="1031051" cy="2677656"/>
          </a:xfrm>
          <a:prstGeom prst="rect">
            <a:avLst/>
          </a:prstGeom>
          <a:solidFill>
            <a:schemeClr val="accent2">
              <a:lumMod val="40000"/>
              <a:lumOff val="60000"/>
            </a:schemeClr>
          </a:solidFill>
        </p:spPr>
        <p:txBody>
          <a:bodyPr wrap="none" rtlCol="0">
            <a:spAutoFit/>
          </a:bodyPr>
          <a:lstStyle/>
          <a:p>
            <a:r>
              <a:rPr lang="cs-CZ" sz="2400" b="1" dirty="0" smtClean="0"/>
              <a:t>A (0,3)</a:t>
            </a:r>
          </a:p>
          <a:p>
            <a:r>
              <a:rPr lang="cs-CZ" sz="2400" b="1" dirty="0" smtClean="0"/>
              <a:t>B (2,0)</a:t>
            </a:r>
          </a:p>
          <a:p>
            <a:r>
              <a:rPr lang="cs-CZ" sz="2400" b="1" dirty="0" smtClean="0"/>
              <a:t>C (7,0)</a:t>
            </a:r>
          </a:p>
          <a:p>
            <a:r>
              <a:rPr lang="cs-CZ" sz="2400" b="1" dirty="0" smtClean="0"/>
              <a:t>D (9,3)</a:t>
            </a:r>
          </a:p>
          <a:p>
            <a:r>
              <a:rPr lang="cs-CZ" sz="2400" b="1" dirty="0" smtClean="0"/>
              <a:t>E (4,4)</a:t>
            </a:r>
          </a:p>
          <a:p>
            <a:r>
              <a:rPr lang="cs-CZ" sz="2400" b="1" dirty="0" smtClean="0"/>
              <a:t>F (7,4)</a:t>
            </a:r>
          </a:p>
          <a:p>
            <a:r>
              <a:rPr lang="cs-CZ" sz="2400" b="1" dirty="0" smtClean="0"/>
              <a:t>G(4,8)</a:t>
            </a:r>
          </a:p>
        </p:txBody>
      </p:sp>
      <p:sp>
        <p:nvSpPr>
          <p:cNvPr id="27" name="TextovéPole 26"/>
          <p:cNvSpPr txBox="1"/>
          <p:nvPr/>
        </p:nvSpPr>
        <p:spPr>
          <a:xfrm>
            <a:off x="7084206" y="5567174"/>
            <a:ext cx="60144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/>
              <a:t> </a:t>
            </a:r>
            <a:r>
              <a:rPr lang="cs-CZ" dirty="0" smtClean="0"/>
              <a:t>     x</a:t>
            </a:r>
            <a:endParaRPr lang="cs-CZ" dirty="0"/>
          </a:p>
        </p:txBody>
      </p:sp>
      <p:sp>
        <p:nvSpPr>
          <p:cNvPr id="28" name="TextovéPole 27"/>
          <p:cNvSpPr txBox="1"/>
          <p:nvPr/>
        </p:nvSpPr>
        <p:spPr>
          <a:xfrm>
            <a:off x="829583" y="1047219"/>
            <a:ext cx="28886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y</a:t>
            </a:r>
            <a:endParaRPr lang="cs-CZ" dirty="0"/>
          </a:p>
        </p:txBody>
      </p:sp>
      <p:sp>
        <p:nvSpPr>
          <p:cNvPr id="3" name="TextovéPole 2"/>
          <p:cNvSpPr txBox="1"/>
          <p:nvPr/>
        </p:nvSpPr>
        <p:spPr>
          <a:xfrm>
            <a:off x="7348700" y="4183403"/>
            <a:ext cx="1795300" cy="1477328"/>
          </a:xfrm>
          <a:prstGeom prst="rect">
            <a:avLst/>
          </a:prstGeom>
          <a:solidFill>
            <a:schemeClr val="accent3">
              <a:lumMod val="75000"/>
            </a:schemeClr>
          </a:solidFill>
        </p:spPr>
        <p:txBody>
          <a:bodyPr wrap="none" rtlCol="0">
            <a:spAutoFit/>
          </a:bodyPr>
          <a:lstStyle/>
          <a:p>
            <a:r>
              <a:rPr lang="cs-CZ" b="1" dirty="0" smtClean="0"/>
              <a:t>Body postupně </a:t>
            </a:r>
          </a:p>
          <a:p>
            <a:r>
              <a:rPr lang="cs-CZ" b="1" dirty="0"/>
              <a:t>s</a:t>
            </a:r>
            <a:r>
              <a:rPr lang="cs-CZ" b="1" dirty="0" smtClean="0"/>
              <a:t>poj –A,B,C,D,A.</a:t>
            </a:r>
          </a:p>
          <a:p>
            <a:endParaRPr lang="cs-CZ" b="1" dirty="0"/>
          </a:p>
          <a:p>
            <a:r>
              <a:rPr lang="cs-CZ" b="1" dirty="0" smtClean="0"/>
              <a:t>A potom zbývají-</a:t>
            </a:r>
          </a:p>
          <a:p>
            <a:r>
              <a:rPr lang="cs-CZ" b="1" dirty="0" err="1"/>
              <a:t>c</a:t>
            </a:r>
            <a:r>
              <a:rPr lang="cs-CZ" b="1" dirty="0" err="1" smtClean="0"/>
              <a:t>í</a:t>
            </a:r>
            <a:r>
              <a:rPr lang="cs-CZ" b="1" dirty="0" smtClean="0"/>
              <a:t> tři E,F,G,E.</a:t>
            </a:r>
            <a:endParaRPr lang="cs-CZ" b="1" dirty="0"/>
          </a:p>
        </p:txBody>
      </p:sp>
    </p:spTree>
    <p:extLst>
      <p:ext uri="{BB962C8B-B14F-4D97-AF65-F5344CB8AC3E}">
        <p14:creationId xmlns:p14="http://schemas.microsoft.com/office/powerpoint/2010/main" val="279133552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8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3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8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2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3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1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8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2" dur="1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3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7" dur="1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8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2" dur="1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3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7" dur="1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8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2" dur="1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3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4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7" dur="1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8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9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2" dur="1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3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4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7" dur="1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8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9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2" dur="1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3" dur="1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4" dur="1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7" dur="1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8" dur="1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9" dur="1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2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3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4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5" grpId="0"/>
      <p:bldP spid="8" grpId="0"/>
      <p:bldP spid="9" grpId="0"/>
      <p:bldP spid="10" grpId="0"/>
      <p:bldP spid="11" grpId="0"/>
      <p:bldP spid="12" grpId="0"/>
      <p:bldP spid="13" grpId="0"/>
      <p:bldP spid="14" grpId="0"/>
      <p:bldP spid="15" grpId="0"/>
      <p:bldP spid="16" grpId="0"/>
      <p:bldP spid="17" grpId="0"/>
      <p:bldP spid="18" grpId="0"/>
      <p:bldP spid="19" grpId="0"/>
      <p:bldP spid="20" grpId="0"/>
      <p:bldP spid="21" grpId="0"/>
      <p:bldP spid="22" grpId="0"/>
      <p:bldP spid="23" grpId="0"/>
      <p:bldP spid="25" grpId="0"/>
      <p:bldP spid="26" grpId="0" animBg="1"/>
      <p:bldP spid="27" grpId="0"/>
      <p:bldP spid="28" grpId="0"/>
      <p:bldP spid="3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83568" y="274638"/>
            <a:ext cx="8003232" cy="922114"/>
          </a:xfrm>
          <a:solidFill>
            <a:schemeClr val="accent2">
              <a:lumMod val="60000"/>
              <a:lumOff val="40000"/>
            </a:schemeClr>
          </a:solidFill>
          <a:ln w="38100">
            <a:solidFill>
              <a:schemeClr val="accent2">
                <a:lumMod val="50000"/>
              </a:schemeClr>
            </a:solidFill>
          </a:ln>
        </p:spPr>
        <p:txBody>
          <a:bodyPr>
            <a:normAutofit/>
          </a:bodyPr>
          <a:lstStyle/>
          <a:p>
            <a:r>
              <a:rPr lang="cs-CZ" sz="2800" dirty="0" smtClean="0"/>
              <a:t>Vyznač body - ŘEŠENÍ.</a:t>
            </a:r>
            <a:endParaRPr lang="cs-CZ" sz="2800" dirty="0"/>
          </a:p>
        </p:txBody>
      </p:sp>
      <p:graphicFrame>
        <p:nvGraphicFramePr>
          <p:cNvPr id="4" name="Tabulka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45872004"/>
              </p:ext>
            </p:extLst>
          </p:nvPr>
        </p:nvGraphicFramePr>
        <p:xfrm>
          <a:off x="997542" y="1401743"/>
          <a:ext cx="6192684" cy="4392488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688076"/>
                <a:gridCol w="688076"/>
                <a:gridCol w="688076"/>
                <a:gridCol w="688076"/>
                <a:gridCol w="688076"/>
                <a:gridCol w="688076"/>
                <a:gridCol w="688076"/>
                <a:gridCol w="688076"/>
                <a:gridCol w="688076"/>
              </a:tblGrid>
              <a:tr h="549061"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  <a:tr h="549061"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  <a:tr h="549061"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  <a:tr h="549061"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  <a:tr h="549061">
                <a:tc>
                  <a:txBody>
                    <a:bodyPr/>
                    <a:lstStyle/>
                    <a:p>
                      <a:r>
                        <a:rPr lang="cs-CZ" dirty="0" smtClean="0"/>
                        <a:t>A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</a:tr>
              <a:tr h="549061"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  <a:tr h="549061"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  <a:tr h="549061"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B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C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5" name="TextovéPole 4"/>
          <p:cNvSpPr txBox="1"/>
          <p:nvPr/>
        </p:nvSpPr>
        <p:spPr>
          <a:xfrm>
            <a:off x="822619" y="5921509"/>
            <a:ext cx="340158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 smtClean="0"/>
              <a:t>0</a:t>
            </a:r>
            <a:endParaRPr lang="cs-CZ" sz="2400" dirty="0"/>
          </a:p>
        </p:txBody>
      </p:sp>
      <p:sp>
        <p:nvSpPr>
          <p:cNvPr id="8" name="TextovéPole 7"/>
          <p:cNvSpPr txBox="1"/>
          <p:nvPr/>
        </p:nvSpPr>
        <p:spPr>
          <a:xfrm>
            <a:off x="1517079" y="5921509"/>
            <a:ext cx="340158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 smtClean="0"/>
              <a:t>1</a:t>
            </a:r>
            <a:endParaRPr lang="cs-CZ" sz="2400" dirty="0"/>
          </a:p>
        </p:txBody>
      </p:sp>
      <p:sp>
        <p:nvSpPr>
          <p:cNvPr id="9" name="TextovéPole 8"/>
          <p:cNvSpPr txBox="1"/>
          <p:nvPr/>
        </p:nvSpPr>
        <p:spPr>
          <a:xfrm>
            <a:off x="447420" y="5105509"/>
            <a:ext cx="340158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 smtClean="0"/>
              <a:t>1</a:t>
            </a:r>
            <a:endParaRPr lang="cs-CZ" sz="2400" dirty="0"/>
          </a:p>
        </p:txBody>
      </p:sp>
      <p:sp>
        <p:nvSpPr>
          <p:cNvPr id="10" name="TextovéPole 9"/>
          <p:cNvSpPr txBox="1"/>
          <p:nvPr/>
        </p:nvSpPr>
        <p:spPr>
          <a:xfrm>
            <a:off x="447420" y="4529445"/>
            <a:ext cx="340158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 smtClean="0"/>
              <a:t>2</a:t>
            </a:r>
            <a:endParaRPr lang="cs-CZ" sz="2400" dirty="0"/>
          </a:p>
        </p:txBody>
      </p:sp>
      <p:sp>
        <p:nvSpPr>
          <p:cNvPr id="11" name="TextovéPole 10"/>
          <p:cNvSpPr txBox="1"/>
          <p:nvPr/>
        </p:nvSpPr>
        <p:spPr>
          <a:xfrm>
            <a:off x="447420" y="3967417"/>
            <a:ext cx="340158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 smtClean="0"/>
              <a:t>3</a:t>
            </a:r>
            <a:endParaRPr lang="cs-CZ" sz="2400" dirty="0"/>
          </a:p>
        </p:txBody>
      </p:sp>
      <p:sp>
        <p:nvSpPr>
          <p:cNvPr id="12" name="TextovéPole 11"/>
          <p:cNvSpPr txBox="1"/>
          <p:nvPr/>
        </p:nvSpPr>
        <p:spPr>
          <a:xfrm>
            <a:off x="447420" y="3417967"/>
            <a:ext cx="340158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 smtClean="0"/>
              <a:t>4</a:t>
            </a:r>
            <a:endParaRPr lang="cs-CZ" sz="2400" dirty="0"/>
          </a:p>
        </p:txBody>
      </p:sp>
      <p:sp>
        <p:nvSpPr>
          <p:cNvPr id="13" name="TextovéPole 12"/>
          <p:cNvSpPr txBox="1"/>
          <p:nvPr/>
        </p:nvSpPr>
        <p:spPr>
          <a:xfrm>
            <a:off x="2221678" y="5921509"/>
            <a:ext cx="340158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/>
              <a:t>2</a:t>
            </a:r>
          </a:p>
        </p:txBody>
      </p:sp>
      <p:sp>
        <p:nvSpPr>
          <p:cNvPr id="14" name="TextovéPole 13"/>
          <p:cNvSpPr txBox="1"/>
          <p:nvPr/>
        </p:nvSpPr>
        <p:spPr>
          <a:xfrm>
            <a:off x="2869750" y="5921509"/>
            <a:ext cx="340158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 smtClean="0"/>
              <a:t>3</a:t>
            </a:r>
            <a:endParaRPr lang="cs-CZ" sz="2400" dirty="0"/>
          </a:p>
        </p:txBody>
      </p:sp>
      <p:sp>
        <p:nvSpPr>
          <p:cNvPr id="15" name="TextovéPole 14"/>
          <p:cNvSpPr txBox="1"/>
          <p:nvPr/>
        </p:nvSpPr>
        <p:spPr>
          <a:xfrm>
            <a:off x="3565012" y="5921509"/>
            <a:ext cx="340158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/>
              <a:t>4</a:t>
            </a:r>
          </a:p>
        </p:txBody>
      </p:sp>
      <p:sp>
        <p:nvSpPr>
          <p:cNvPr id="16" name="TextovéPole 15"/>
          <p:cNvSpPr txBox="1"/>
          <p:nvPr/>
        </p:nvSpPr>
        <p:spPr>
          <a:xfrm>
            <a:off x="4265433" y="5921509"/>
            <a:ext cx="340158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/>
              <a:t>5</a:t>
            </a:r>
          </a:p>
        </p:txBody>
      </p:sp>
      <p:sp>
        <p:nvSpPr>
          <p:cNvPr id="17" name="TextovéPole 16"/>
          <p:cNvSpPr txBox="1"/>
          <p:nvPr/>
        </p:nvSpPr>
        <p:spPr>
          <a:xfrm>
            <a:off x="4957447" y="5921509"/>
            <a:ext cx="340158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/>
              <a:t>6</a:t>
            </a:r>
          </a:p>
        </p:txBody>
      </p:sp>
      <p:sp>
        <p:nvSpPr>
          <p:cNvPr id="18" name="TextovéPole 17"/>
          <p:cNvSpPr txBox="1"/>
          <p:nvPr/>
        </p:nvSpPr>
        <p:spPr>
          <a:xfrm>
            <a:off x="5678062" y="5921509"/>
            <a:ext cx="340158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/>
              <a:t>7</a:t>
            </a:r>
          </a:p>
        </p:txBody>
      </p:sp>
      <p:sp>
        <p:nvSpPr>
          <p:cNvPr id="19" name="TextovéPole 18"/>
          <p:cNvSpPr txBox="1"/>
          <p:nvPr/>
        </p:nvSpPr>
        <p:spPr>
          <a:xfrm>
            <a:off x="6326134" y="5921509"/>
            <a:ext cx="340158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 smtClean="0"/>
              <a:t>8</a:t>
            </a:r>
            <a:endParaRPr lang="cs-CZ" sz="2400" dirty="0"/>
          </a:p>
        </p:txBody>
      </p:sp>
      <p:sp>
        <p:nvSpPr>
          <p:cNvPr id="20" name="TextovéPole 19"/>
          <p:cNvSpPr txBox="1"/>
          <p:nvPr/>
        </p:nvSpPr>
        <p:spPr>
          <a:xfrm>
            <a:off x="6974206" y="5921509"/>
            <a:ext cx="340158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/>
              <a:t>9</a:t>
            </a:r>
          </a:p>
        </p:txBody>
      </p:sp>
      <p:sp>
        <p:nvSpPr>
          <p:cNvPr id="21" name="TextovéPole 20"/>
          <p:cNvSpPr txBox="1"/>
          <p:nvPr/>
        </p:nvSpPr>
        <p:spPr>
          <a:xfrm>
            <a:off x="447420" y="2769895"/>
            <a:ext cx="340158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/>
              <a:t>5</a:t>
            </a:r>
          </a:p>
        </p:txBody>
      </p:sp>
      <p:sp>
        <p:nvSpPr>
          <p:cNvPr id="22" name="TextovéPole 21"/>
          <p:cNvSpPr txBox="1"/>
          <p:nvPr/>
        </p:nvSpPr>
        <p:spPr>
          <a:xfrm>
            <a:off x="447420" y="2308230"/>
            <a:ext cx="340158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/>
              <a:t>6</a:t>
            </a:r>
          </a:p>
        </p:txBody>
      </p:sp>
      <p:sp>
        <p:nvSpPr>
          <p:cNvPr id="23" name="TextovéPole 22"/>
          <p:cNvSpPr txBox="1"/>
          <p:nvPr/>
        </p:nvSpPr>
        <p:spPr>
          <a:xfrm>
            <a:off x="447420" y="1761783"/>
            <a:ext cx="340158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/>
              <a:t>7</a:t>
            </a:r>
          </a:p>
        </p:txBody>
      </p:sp>
      <p:sp>
        <p:nvSpPr>
          <p:cNvPr id="25" name="TextovéPole 24"/>
          <p:cNvSpPr txBox="1"/>
          <p:nvPr/>
        </p:nvSpPr>
        <p:spPr>
          <a:xfrm>
            <a:off x="447420" y="1185719"/>
            <a:ext cx="340158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/>
              <a:t>8</a:t>
            </a:r>
          </a:p>
        </p:txBody>
      </p:sp>
      <p:sp>
        <p:nvSpPr>
          <p:cNvPr id="27" name="TextovéPole 26"/>
          <p:cNvSpPr txBox="1"/>
          <p:nvPr/>
        </p:nvSpPr>
        <p:spPr>
          <a:xfrm>
            <a:off x="7084206" y="5567174"/>
            <a:ext cx="60144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/>
              <a:t> </a:t>
            </a:r>
            <a:r>
              <a:rPr lang="cs-CZ" dirty="0" smtClean="0"/>
              <a:t>     x</a:t>
            </a:r>
            <a:endParaRPr lang="cs-CZ" dirty="0"/>
          </a:p>
        </p:txBody>
      </p:sp>
      <p:sp>
        <p:nvSpPr>
          <p:cNvPr id="28" name="TextovéPole 27"/>
          <p:cNvSpPr txBox="1"/>
          <p:nvPr/>
        </p:nvSpPr>
        <p:spPr>
          <a:xfrm>
            <a:off x="829583" y="1047219"/>
            <a:ext cx="28886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y</a:t>
            </a:r>
            <a:endParaRPr lang="cs-CZ" dirty="0"/>
          </a:p>
        </p:txBody>
      </p:sp>
      <p:sp>
        <p:nvSpPr>
          <p:cNvPr id="3" name="Násobení 2"/>
          <p:cNvSpPr/>
          <p:nvPr/>
        </p:nvSpPr>
        <p:spPr>
          <a:xfrm>
            <a:off x="5572743" y="3376496"/>
            <a:ext cx="457200" cy="457200"/>
          </a:xfrm>
          <a:prstGeom prst="mathMultiply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9" name="Násobení 28"/>
          <p:cNvSpPr/>
          <p:nvPr/>
        </p:nvSpPr>
        <p:spPr>
          <a:xfrm>
            <a:off x="3539401" y="1190506"/>
            <a:ext cx="457200" cy="457200"/>
          </a:xfrm>
          <a:prstGeom prst="mathMultiply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0" name="Násobení 29"/>
          <p:cNvSpPr/>
          <p:nvPr/>
        </p:nvSpPr>
        <p:spPr>
          <a:xfrm>
            <a:off x="3539401" y="3349109"/>
            <a:ext cx="457200" cy="457200"/>
          </a:xfrm>
          <a:prstGeom prst="mathMultiply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1" name="Násobení 30"/>
          <p:cNvSpPr/>
          <p:nvPr/>
        </p:nvSpPr>
        <p:spPr>
          <a:xfrm>
            <a:off x="787578" y="3907625"/>
            <a:ext cx="457200" cy="457200"/>
          </a:xfrm>
          <a:prstGeom prst="mathMultiply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2" name="Násobení 31"/>
          <p:cNvSpPr/>
          <p:nvPr/>
        </p:nvSpPr>
        <p:spPr>
          <a:xfrm>
            <a:off x="5547893" y="5532859"/>
            <a:ext cx="457200" cy="457200"/>
          </a:xfrm>
          <a:prstGeom prst="mathMultiply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3" name="Násobení 32"/>
          <p:cNvSpPr/>
          <p:nvPr/>
        </p:nvSpPr>
        <p:spPr>
          <a:xfrm>
            <a:off x="2104636" y="5567174"/>
            <a:ext cx="457200" cy="457200"/>
          </a:xfrm>
          <a:prstGeom prst="mathMultiply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4" name="Násobení 33"/>
          <p:cNvSpPr/>
          <p:nvPr/>
        </p:nvSpPr>
        <p:spPr>
          <a:xfrm>
            <a:off x="6927729" y="3907625"/>
            <a:ext cx="457200" cy="457200"/>
          </a:xfrm>
          <a:prstGeom prst="mathMultiply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cxnSp>
        <p:nvCxnSpPr>
          <p:cNvPr id="7" name="Přímá spojnice 6"/>
          <p:cNvCxnSpPr/>
          <p:nvPr/>
        </p:nvCxnSpPr>
        <p:spPr>
          <a:xfrm>
            <a:off x="3768001" y="1419106"/>
            <a:ext cx="2033342" cy="2158603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5" name="Přímá spojnice 34"/>
          <p:cNvCxnSpPr/>
          <p:nvPr/>
        </p:nvCxnSpPr>
        <p:spPr>
          <a:xfrm>
            <a:off x="3735091" y="1419106"/>
            <a:ext cx="32910" cy="2185990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7" name="Přímá spojnice 36"/>
          <p:cNvCxnSpPr/>
          <p:nvPr/>
        </p:nvCxnSpPr>
        <p:spPr>
          <a:xfrm>
            <a:off x="1016178" y="4136225"/>
            <a:ext cx="1375579" cy="1659549"/>
          </a:xfrm>
          <a:prstGeom prst="line">
            <a:avLst/>
          </a:prstGeom>
          <a:ln w="38100">
            <a:solidFill>
              <a:schemeClr val="tx1">
                <a:lumMod val="95000"/>
                <a:lumOff val="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9" name="Přímá spojnice 38"/>
          <p:cNvCxnSpPr/>
          <p:nvPr/>
        </p:nvCxnSpPr>
        <p:spPr>
          <a:xfrm flipH="1">
            <a:off x="5801343" y="4198249"/>
            <a:ext cx="1354986" cy="1553591"/>
          </a:xfrm>
          <a:prstGeom prst="line">
            <a:avLst/>
          </a:prstGeom>
          <a:ln w="38100">
            <a:solidFill>
              <a:schemeClr val="tx1">
                <a:lumMod val="95000"/>
                <a:lumOff val="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1" name="Přímá spojnice 40"/>
          <p:cNvCxnSpPr/>
          <p:nvPr/>
        </p:nvCxnSpPr>
        <p:spPr>
          <a:xfrm flipV="1">
            <a:off x="2333236" y="5761459"/>
            <a:ext cx="3514905" cy="34315"/>
          </a:xfrm>
          <a:prstGeom prst="line">
            <a:avLst/>
          </a:prstGeom>
          <a:ln w="38100">
            <a:solidFill>
              <a:schemeClr val="tx1">
                <a:lumMod val="95000"/>
                <a:lumOff val="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3" name="Přímá spojnice 42"/>
          <p:cNvCxnSpPr/>
          <p:nvPr/>
        </p:nvCxnSpPr>
        <p:spPr>
          <a:xfrm>
            <a:off x="1016178" y="4136225"/>
            <a:ext cx="6128107" cy="0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5" name="Přímá spojnice 44"/>
          <p:cNvCxnSpPr/>
          <p:nvPr/>
        </p:nvCxnSpPr>
        <p:spPr>
          <a:xfrm flipV="1">
            <a:off x="3768001" y="3577709"/>
            <a:ext cx="2080140" cy="27387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8" name="TextovéPole 47"/>
          <p:cNvSpPr txBox="1"/>
          <p:nvPr/>
        </p:nvSpPr>
        <p:spPr>
          <a:xfrm>
            <a:off x="7384929" y="3879632"/>
            <a:ext cx="32733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D</a:t>
            </a:r>
            <a:endParaRPr lang="cs-CZ" dirty="0"/>
          </a:p>
        </p:txBody>
      </p:sp>
      <p:sp>
        <p:nvSpPr>
          <p:cNvPr id="49" name="TextovéPole 48"/>
          <p:cNvSpPr txBox="1"/>
          <p:nvPr/>
        </p:nvSpPr>
        <p:spPr>
          <a:xfrm>
            <a:off x="3354670" y="3048635"/>
            <a:ext cx="29687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E</a:t>
            </a:r>
            <a:endParaRPr lang="cs-CZ" dirty="0"/>
          </a:p>
        </p:txBody>
      </p:sp>
      <p:sp>
        <p:nvSpPr>
          <p:cNvPr id="50" name="TextovéPole 49"/>
          <p:cNvSpPr txBox="1"/>
          <p:nvPr/>
        </p:nvSpPr>
        <p:spPr>
          <a:xfrm>
            <a:off x="6018220" y="3164443"/>
            <a:ext cx="29046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F</a:t>
            </a:r>
            <a:endParaRPr lang="cs-CZ" dirty="0"/>
          </a:p>
        </p:txBody>
      </p:sp>
      <p:sp>
        <p:nvSpPr>
          <p:cNvPr id="51" name="TextovéPole 50"/>
          <p:cNvSpPr txBox="1"/>
          <p:nvPr/>
        </p:nvSpPr>
        <p:spPr>
          <a:xfrm>
            <a:off x="3354670" y="1419106"/>
            <a:ext cx="47897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G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95632956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8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3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8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2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3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1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8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2" dur="1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3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7" dur="1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8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2" dur="1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3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7" dur="1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8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2" dur="1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3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4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7" dur="1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8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9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2" dur="1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3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4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7" dur="1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8" dur="1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9" dur="1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2" dur="1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3" dur="1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4" dur="1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2" dur="1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3" dur="1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4" dur="1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7" dur="1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8" dur="1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9" dur="1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2" dur="1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3" dur="1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4" dur="1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7" dur="1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8" dur="1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9" dur="1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2" dur="1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3" dur="1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4" dur="1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7" dur="10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8" dur="1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9" dur="1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0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2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3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4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5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7" dur="10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8" dur="1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9" dur="1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0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2" dur="10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3" dur="1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4" dur="1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5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7" dur="10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8" dur="1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9" dur="1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0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2" dur="10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3" dur="1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4" dur="1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5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7" dur="10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8" dur="1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9" dur="1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0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2" dur="10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3" dur="1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4" dur="1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7" dur="10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8" dur="1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9" dur="1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2" dur="10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93" dur="1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4" dur="1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7" dur="10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98" dur="1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9" dur="1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2" dur="10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3" dur="1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4" dur="1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5" grpId="0"/>
      <p:bldP spid="8" grpId="0"/>
      <p:bldP spid="9" grpId="0"/>
      <p:bldP spid="10" grpId="0"/>
      <p:bldP spid="11" grpId="0"/>
      <p:bldP spid="12" grpId="0"/>
      <p:bldP spid="13" grpId="0"/>
      <p:bldP spid="14" grpId="0"/>
      <p:bldP spid="15" grpId="0"/>
      <p:bldP spid="16" grpId="0"/>
      <p:bldP spid="17" grpId="0"/>
      <p:bldP spid="18" grpId="0"/>
      <p:bldP spid="19" grpId="0"/>
      <p:bldP spid="20" grpId="0"/>
      <p:bldP spid="21" grpId="0"/>
      <p:bldP spid="22" grpId="0"/>
      <p:bldP spid="23" grpId="0"/>
      <p:bldP spid="25" grpId="0"/>
      <p:bldP spid="27" grpId="0"/>
      <p:bldP spid="28" grpId="0"/>
      <p:bldP spid="3" grpId="0" animBg="1"/>
      <p:bldP spid="29" grpId="0" animBg="1"/>
      <p:bldP spid="30" grpId="0" animBg="1"/>
      <p:bldP spid="31" grpId="0" animBg="1"/>
      <p:bldP spid="32" grpId="0" animBg="1"/>
      <p:bldP spid="33" grpId="0" animBg="1"/>
      <p:bldP spid="34" grpId="0" animBg="1"/>
      <p:bldP spid="48" grpId="0"/>
      <p:bldP spid="49" grpId="0"/>
      <p:bldP spid="50" grpId="0"/>
      <p:bldP spid="51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Zdroje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/>
              <a:t>http://microsoft.com</a:t>
            </a:r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26218008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100</TotalTime>
  <Words>376</Words>
  <Application>Microsoft Office PowerPoint</Application>
  <PresentationFormat>Předvádění na obrazovce (4:3)</PresentationFormat>
  <Paragraphs>178</Paragraphs>
  <Slides>8</Slides>
  <Notes>4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8</vt:i4>
      </vt:variant>
    </vt:vector>
  </HeadingPairs>
  <TitlesOfParts>
    <vt:vector size="9" baseType="lpstr">
      <vt:lpstr>Motiv systému Office</vt:lpstr>
      <vt:lpstr>Prezentace aplikace PowerPoint</vt:lpstr>
      <vt:lpstr>Anotace</vt:lpstr>
      <vt:lpstr>Souřadnice bodů</vt:lpstr>
      <vt:lpstr>Vyznač body.</vt:lpstr>
      <vt:lpstr>Urči souřadnice bodů.</vt:lpstr>
      <vt:lpstr>Vyznač body.</vt:lpstr>
      <vt:lpstr>Vyznač body - ŘEŠENÍ.</vt:lpstr>
      <vt:lpstr>Zdroje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pc</dc:creator>
  <cp:lastModifiedBy>Učitel</cp:lastModifiedBy>
  <cp:revision>20</cp:revision>
  <dcterms:created xsi:type="dcterms:W3CDTF">2011-08-21T15:31:45Z</dcterms:created>
  <dcterms:modified xsi:type="dcterms:W3CDTF">2012-03-12T09:35:06Z</dcterms:modified>
</cp:coreProperties>
</file>