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74" r:id="rId2"/>
    <p:sldId id="273" r:id="rId3"/>
    <p:sldId id="256" r:id="rId4"/>
    <p:sldId id="271" r:id="rId5"/>
    <p:sldId id="257" r:id="rId6"/>
    <p:sldId id="258" r:id="rId7"/>
    <p:sldId id="259" r:id="rId8"/>
    <p:sldId id="260" r:id="rId9"/>
    <p:sldId id="262" r:id="rId10"/>
    <p:sldId id="263" r:id="rId11"/>
    <p:sldId id="272" r:id="rId12"/>
    <p:sldId id="264" r:id="rId13"/>
    <p:sldId id="265" r:id="rId14"/>
    <p:sldId id="266" r:id="rId15"/>
    <p:sldId id="267" r:id="rId16"/>
    <p:sldId id="268" r:id="rId17"/>
    <p:sldId id="269" r:id="rId18"/>
    <p:sldId id="276" r:id="rId19"/>
    <p:sldId id="281" r:id="rId20"/>
    <p:sldId id="282" r:id="rId21"/>
    <p:sldId id="277" r:id="rId22"/>
    <p:sldId id="278" r:id="rId23"/>
    <p:sldId id="286" r:id="rId24"/>
    <p:sldId id="279" r:id="rId25"/>
    <p:sldId id="284" r:id="rId26"/>
    <p:sldId id="280" r:id="rId27"/>
    <p:sldId id="285" r:id="rId28"/>
    <p:sldId id="261" r:id="rId29"/>
    <p:sldId id="275" r:id="rId3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0066FF"/>
    <a:srgbClr val="CC0000"/>
    <a:srgbClr val="FFCCFF"/>
    <a:srgbClr val="996633"/>
    <a:srgbClr val="FFFF66"/>
    <a:srgbClr val="502604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844" autoAdjust="0"/>
    <p:restoredTop sz="94660"/>
  </p:normalViewPr>
  <p:slideViewPr>
    <p:cSldViewPr>
      <p:cViewPr varScale="1">
        <p:scale>
          <a:sx n="87" d="100"/>
          <a:sy n="87" d="100"/>
        </p:scale>
        <p:origin x="-90" y="-3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FDB91C-FAF1-4A92-8990-A6199755B81B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9ACF1B-04FA-4C03-98BC-56092378FAF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638618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1B70F-ECC4-4527-9FBB-C007858BE037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C8ECD-24BB-4CA1-839A-1F085A7C7DD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0FF5-8EB8-4FE3-9274-4E065F675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C8ECD-24BB-4CA1-839A-1F085A7C7DD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0FF5-8EB8-4FE3-9274-4E065F675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C8ECD-24BB-4CA1-839A-1F085A7C7DD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0FF5-8EB8-4FE3-9274-4E065F675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C8ECD-24BB-4CA1-839A-1F085A7C7DD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0FF5-8EB8-4FE3-9274-4E065F675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C8ECD-24BB-4CA1-839A-1F085A7C7DD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0FF5-8EB8-4FE3-9274-4E065F675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C8ECD-24BB-4CA1-839A-1F085A7C7DD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0FF5-8EB8-4FE3-9274-4E065F675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C8ECD-24BB-4CA1-839A-1F085A7C7DD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0FF5-8EB8-4FE3-9274-4E065F675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C8ECD-24BB-4CA1-839A-1F085A7C7DD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0FF5-8EB8-4FE3-9274-4E065F675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C8ECD-24BB-4CA1-839A-1F085A7C7DD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0FF5-8EB8-4FE3-9274-4E065F675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C8ECD-24BB-4CA1-839A-1F085A7C7DD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0FF5-8EB8-4FE3-9274-4E065F675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C8ECD-24BB-4CA1-839A-1F085A7C7DD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4C0FF5-8EB8-4FE3-9274-4E065F675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C8ECD-24BB-4CA1-839A-1F085A7C7DD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4C0FF5-8EB8-4FE3-9274-4E065F675B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7.jpe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jpeg"/><Relationship Id="rId4" Type="http://schemas.openxmlformats.org/officeDocument/2006/relationships/image" Target="../media/image26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6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8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9.jpeg"/><Relationship Id="rId5" Type="http://schemas.openxmlformats.org/officeDocument/2006/relationships/image" Target="../media/image10.jpeg"/><Relationship Id="rId4" Type="http://schemas.openxmlformats.org/officeDocument/2006/relationships/image" Target="../media/image11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9.jpeg"/><Relationship Id="rId5" Type="http://schemas.openxmlformats.org/officeDocument/2006/relationships/image" Target="../media/image10.jpeg"/><Relationship Id="rId4" Type="http://schemas.openxmlformats.org/officeDocument/2006/relationships/image" Target="../media/image11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40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jpeg"/><Relationship Id="rId5" Type="http://schemas.openxmlformats.org/officeDocument/2006/relationships/image" Target="../media/image28.jpeg"/><Relationship Id="rId4" Type="http://schemas.openxmlformats.org/officeDocument/2006/relationships/image" Target="../media/image26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40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0.jpeg"/><Relationship Id="rId5" Type="http://schemas.openxmlformats.org/officeDocument/2006/relationships/image" Target="../media/image28.jpeg"/><Relationship Id="rId4" Type="http://schemas.openxmlformats.org/officeDocument/2006/relationships/image" Target="../media/image26.jpe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25.jpeg"/><Relationship Id="rId7" Type="http://schemas.openxmlformats.org/officeDocument/2006/relationships/image" Target="../media/image43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jpeg"/><Relationship Id="rId5" Type="http://schemas.openxmlformats.org/officeDocument/2006/relationships/image" Target="../media/image42.jpeg"/><Relationship Id="rId4" Type="http://schemas.openxmlformats.org/officeDocument/2006/relationships/image" Target="../media/image23.jpeg"/><Relationship Id="rId9" Type="http://schemas.openxmlformats.org/officeDocument/2006/relationships/image" Target="../media/image45.jpe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44.jpeg"/><Relationship Id="rId3" Type="http://schemas.openxmlformats.org/officeDocument/2006/relationships/image" Target="../media/image25.jpeg"/><Relationship Id="rId7" Type="http://schemas.openxmlformats.org/officeDocument/2006/relationships/image" Target="../media/image43.jpe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31.jpeg"/><Relationship Id="rId5" Type="http://schemas.openxmlformats.org/officeDocument/2006/relationships/image" Target="../media/image42.jpeg"/><Relationship Id="rId4" Type="http://schemas.openxmlformats.org/officeDocument/2006/relationships/image" Target="../media/image23.jpeg"/><Relationship Id="rId9" Type="http://schemas.openxmlformats.org/officeDocument/2006/relationships/image" Target="../media/image45.jpeg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milanbartl.cz/zrniny/farma/zraly_oves.jpg" TargetMode="External"/><Relationship Id="rId13" Type="http://schemas.openxmlformats.org/officeDocument/2006/relationships/hyperlink" Target="http://www.farmersguardian.com/pictures/610xAny/8/6/4/56864_Loading_Sugar_Beet_IMG_8980.jpg" TargetMode="External"/><Relationship Id="rId3" Type="http://schemas.openxmlformats.org/officeDocument/2006/relationships/hyperlink" Target="http://2.bp.blogspot.com/-_UOzs4WbZPc/TzQr8NxR3VI/AAAAAAAAAHo/3WsCEMra5qY/s1600/barley.jpg" TargetMode="External"/><Relationship Id="rId7" Type="http://schemas.openxmlformats.org/officeDocument/2006/relationships/hyperlink" Target="http://teddypraha.iprostor.cz/pool/teddypraha/upload/obrazky/oves.jpg" TargetMode="External"/><Relationship Id="rId12" Type="http://schemas.openxmlformats.org/officeDocument/2006/relationships/hyperlink" Target="http://upload.wikimedia.org/wikipedia/commons/f/f4/Aardappel_bloeiend_Fresco.jpg" TargetMode="External"/><Relationship Id="rId2" Type="http://schemas.openxmlformats.org/officeDocument/2006/relationships/hyperlink" Target="http://www.oseva-trading.cz/image/jec%20bojos.jpeg" TargetMode="External"/><Relationship Id="rId16" Type="http://schemas.openxmlformats.org/officeDocument/2006/relationships/hyperlink" Target="http://skolavarenia.wbl.sk/hrasok_zeleny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varimezdrave.cz/wp-content/uploads/2009/03/zito-a.jpg" TargetMode="External"/><Relationship Id="rId11" Type="http://schemas.openxmlformats.org/officeDocument/2006/relationships/hyperlink" Target="http://www.dobra-kucharka.cz/img/full/2/7486.jpg" TargetMode="External"/><Relationship Id="rId5" Type="http://schemas.openxmlformats.org/officeDocument/2006/relationships/hyperlink" Target="http://www.naturowholewheatgrain.com/images/photos1.jpg" TargetMode="External"/><Relationship Id="rId15" Type="http://schemas.openxmlformats.org/officeDocument/2006/relationships/hyperlink" Target="http://www.prirodopis.eu/Botanika_mobil/soubory/image/hrachsety.jpg" TargetMode="External"/><Relationship Id="rId10" Type="http://schemas.openxmlformats.org/officeDocument/2006/relationships/hyperlink" Target="http://nd01.jxs.cz/451/658/787289e283_11652664_o2.jpg" TargetMode="External"/><Relationship Id="rId4" Type="http://schemas.openxmlformats.org/officeDocument/2006/relationships/hyperlink" Target="http://media0.jex.cz/images/media0:49e316d2d4812.jpg/3305b75f59700e1669599d27de63e5b1-sepie%20p%C5%A1enice.JPG" TargetMode="External"/><Relationship Id="rId9" Type="http://schemas.openxmlformats.org/officeDocument/2006/relationships/hyperlink" Target="http://www.wallpaper.cz/primo/ir2/repka_olejka_2--c1600xc1200.jpg" TargetMode="External"/><Relationship Id="rId14" Type="http://schemas.openxmlformats.org/officeDocument/2006/relationships/hyperlink" Target="http://www.bio-life.cz/text_img/1705MmY.jpg" TargetMode="Externa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hyperlink" Target="http://nd04.jxs.cz/882/788/f26bb9a0ed_71191051_o2.jpg" TargetMode="External"/><Relationship Id="rId13" Type="http://schemas.openxmlformats.org/officeDocument/2006/relationships/hyperlink" Target="http://nd04.jxs.cz/559/387/3a8280e6cc_71917134_u.jpg" TargetMode="External"/><Relationship Id="rId18" Type="http://schemas.openxmlformats.org/officeDocument/2006/relationships/hyperlink" Target="http://www.poex.cz/images/popcorn.jpg" TargetMode="External"/><Relationship Id="rId3" Type="http://schemas.openxmlformats.org/officeDocument/2006/relationships/hyperlink" Target="http://urbanclinic.files.wordpress.com/2010/11/organic_lentils1.jpg" TargetMode="External"/><Relationship Id="rId7" Type="http://schemas.openxmlformats.org/officeDocument/2006/relationships/hyperlink" Target="http://www.lh-shop.cz/-pic/seminka/len-04.jpg" TargetMode="External"/><Relationship Id="rId12" Type="http://schemas.openxmlformats.org/officeDocument/2006/relationships/hyperlink" Target="http://slunecnice.bloger.cz/obrazky/slunecnice.bloger.cz/slunecnice_2.jpg" TargetMode="External"/><Relationship Id="rId17" Type="http://schemas.openxmlformats.org/officeDocument/2006/relationships/hyperlink" Target="http://www.foodish.eu/aitom/upload/produkty/volne/thumbs/th_hrach_zeleny_cely_800x600.jpg" TargetMode="External"/><Relationship Id="rId2" Type="http://schemas.openxmlformats.org/officeDocument/2006/relationships/hyperlink" Target="http://www.garten.cz/images_data/2757-phaseolus-coccineus-fazol-sarlatovy-3.jpg" TargetMode="External"/><Relationship Id="rId16" Type="http://schemas.openxmlformats.org/officeDocument/2006/relationships/hyperlink" Target="http://nd01.jxs.cz/699/759/e498809f9a_8422699_o2.jpg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vfu-www.vfu.cz/vegetabilie/plodiny/czech/Soja.jpg" TargetMode="External"/><Relationship Id="rId11" Type="http://schemas.openxmlformats.org/officeDocument/2006/relationships/hyperlink" Target="http://web2.mendelu.cz/af_222_multitext/cvicebnice/foto/32_soja_lustinata_front.jpg" TargetMode="External"/><Relationship Id="rId5" Type="http://schemas.openxmlformats.org/officeDocument/2006/relationships/hyperlink" Target="http://www.prirodni-matrace.cz/files/image/SHOW%202011/soybeans7.jpg" TargetMode="External"/><Relationship Id="rId15" Type="http://schemas.openxmlformats.org/officeDocument/2006/relationships/hyperlink" Target="http://vfu-www.vfu.cz/vegetabilie/plodiny/czech/Mak.jpg" TargetMode="External"/><Relationship Id="rId10" Type="http://schemas.openxmlformats.org/officeDocument/2006/relationships/hyperlink" Target="http://www.omegasport.cz/data/eshop/76/mak.jpg" TargetMode="External"/><Relationship Id="rId4" Type="http://schemas.openxmlformats.org/officeDocument/2006/relationships/hyperlink" Target="http://www.foodish.eu/aitom/upload/produkty/volne/thumbs/th_fazole_bila_mala_800x600.jpg" TargetMode="External"/><Relationship Id="rId9" Type="http://schemas.openxmlformats.org/officeDocument/2006/relationships/hyperlink" Target="http://www.osel.cz/soubory/658/2.jpg" TargetMode="External"/><Relationship Id="rId14" Type="http://schemas.openxmlformats.org/officeDocument/2006/relationships/hyperlink" Target="http://botanika.wendys.cz/foto/O487_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793397" y="2996952"/>
          <a:ext cx="3866836" cy="868680"/>
        </p:xfrm>
        <a:graphic>
          <a:graphicData uri="http://schemas.openxmlformats.org/drawingml/2006/table">
            <a:tbl>
              <a:tblPr/>
              <a:tblGrid>
                <a:gridCol w="1992431"/>
                <a:gridCol w="1874405"/>
              </a:tblGrid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Autor: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>
                          <a:latin typeface="Calibri"/>
                        </a:rPr>
                        <a:t>Mgr. Jitka Hříbková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  <a:tr h="254032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Číslo </a:t>
                      </a:r>
                      <a:r>
                        <a:rPr lang="cs-CZ" sz="1300" b="1" dirty="0" err="1">
                          <a:latin typeface="Calibri"/>
                        </a:rPr>
                        <a:t>DUMu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Pě8 - 7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rgbClr val="66B3FF"/>
                    </a:solidFill>
                  </a:tcPr>
                </a:tc>
              </a:tr>
              <a:tr h="254127">
                <a:tc>
                  <a:txBody>
                    <a:bodyPr/>
                    <a:lstStyle/>
                    <a:p>
                      <a:r>
                        <a:rPr lang="cs-CZ" sz="1300" b="1" dirty="0">
                          <a:latin typeface="Calibri"/>
                        </a:rPr>
                        <a:t>Datum ověření ve </a:t>
                      </a:r>
                      <a:r>
                        <a:rPr lang="cs-CZ" sz="1300" b="1" dirty="0" smtClean="0">
                          <a:latin typeface="Calibri"/>
                        </a:rPr>
                        <a:t> výuce</a:t>
                      </a:r>
                      <a:r>
                        <a:rPr lang="cs-CZ" sz="1300" b="1" dirty="0">
                          <a:latin typeface="Calibri"/>
                        </a:rPr>
                        <a:t>: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300" dirty="0" smtClean="0">
                          <a:latin typeface="Calibri"/>
                        </a:rPr>
                        <a:t>3. 1. 2011</a:t>
                      </a:r>
                      <a:endParaRPr lang="cs-CZ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B3FF"/>
                    </a:solidFill>
                  </a:tcPr>
                </a:tc>
              </a:tr>
            </a:tbl>
          </a:graphicData>
        </a:graphic>
      </p:graphicFrame>
      <p:sp>
        <p:nvSpPr>
          <p:cNvPr id="7" name="Obdélník 6"/>
          <p:cNvSpPr/>
          <p:nvPr/>
        </p:nvSpPr>
        <p:spPr>
          <a:xfrm>
            <a:off x="755576" y="5805264"/>
            <a:ext cx="626469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u="sng" dirty="0"/>
              <a:t>Téma:</a:t>
            </a:r>
            <a:r>
              <a:rPr lang="cs-CZ" dirty="0"/>
              <a:t> </a:t>
            </a:r>
            <a:r>
              <a:rPr lang="cs-CZ" dirty="0" smtClean="0"/>
              <a:t>Polní plodiny – charakteristika, dělení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755576" y="5435932"/>
            <a:ext cx="304814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 err="1"/>
              <a:t>Tématický</a:t>
            </a:r>
            <a:r>
              <a:rPr lang="cs-CZ" u="sng" dirty="0"/>
              <a:t> okruh</a:t>
            </a:r>
            <a:r>
              <a:rPr lang="cs-CZ" dirty="0"/>
              <a:t>: </a:t>
            </a:r>
            <a:r>
              <a:rPr lang="cs-CZ" dirty="0" smtClean="0"/>
              <a:t>Polní plodiny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755576" y="5066600"/>
            <a:ext cx="27764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obor</a:t>
            </a:r>
            <a:r>
              <a:rPr lang="cs-CZ" dirty="0"/>
              <a:t>: </a:t>
            </a:r>
            <a:r>
              <a:rPr lang="cs-CZ" dirty="0" smtClean="0"/>
              <a:t>Pěstitelství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755576" y="4697268"/>
            <a:ext cx="368011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Vzdělávací oblast</a:t>
            </a:r>
            <a:r>
              <a:rPr lang="cs-CZ" dirty="0"/>
              <a:t>: Člověk a </a:t>
            </a:r>
            <a:r>
              <a:rPr lang="cs-CZ" dirty="0" smtClean="0"/>
              <a:t>svět práce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5576" y="4327936"/>
            <a:ext cx="14147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u="sng" dirty="0"/>
              <a:t>Ročník</a:t>
            </a:r>
            <a:r>
              <a:rPr lang="cs-CZ" dirty="0"/>
              <a:t>: </a:t>
            </a:r>
            <a:r>
              <a:rPr lang="cs-CZ" dirty="0" smtClean="0"/>
              <a:t>osmý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671388" y="2214156"/>
            <a:ext cx="299306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da-DK" dirty="0"/>
              <a:t>Projekt: OP VK 1.4 709998205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2627784" y="2466037"/>
            <a:ext cx="38586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Číslo </a:t>
            </a:r>
            <a:r>
              <a:rPr lang="cs-CZ" dirty="0"/>
              <a:t>projektu: CZ.1.07/1.4.00/21.0440</a:t>
            </a:r>
          </a:p>
        </p:txBody>
      </p:sp>
      <p:pic>
        <p:nvPicPr>
          <p:cNvPr id="14341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1732374"/>
            <a:ext cx="1304925" cy="197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4" name="Picture 2" descr="http://zsgenklapalka.wz.cz/telowebu/obsah_soubory/logo_grant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060501" y="648957"/>
            <a:ext cx="5472608" cy="11958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548680"/>
            <a:ext cx="8136904" cy="57606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836712"/>
            <a:ext cx="7128792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/>
              <a:t>ANOTACE</a:t>
            </a:r>
          </a:p>
          <a:p>
            <a:endParaRPr lang="cs-CZ" b="1" dirty="0"/>
          </a:p>
          <a:p>
            <a:r>
              <a:rPr lang="cs-CZ" b="1" dirty="0"/>
              <a:t>Digitální výukový materiál </a:t>
            </a:r>
            <a:r>
              <a:rPr lang="cs-CZ" b="1" dirty="0" smtClean="0"/>
              <a:t>POLNÍ PLODINY je součástí výkladové hodiny o polních plodinách.</a:t>
            </a:r>
          </a:p>
          <a:p>
            <a:endParaRPr lang="cs-CZ" b="1" dirty="0"/>
          </a:p>
          <a:p>
            <a:r>
              <a:rPr lang="cs-CZ" dirty="0" smtClean="0"/>
              <a:t>Výklad </a:t>
            </a:r>
            <a:r>
              <a:rPr lang="cs-CZ" dirty="0"/>
              <a:t>je doplněn </a:t>
            </a:r>
            <a:r>
              <a:rPr lang="cs-CZ" dirty="0" smtClean="0"/>
              <a:t>upravenými obrázky z internetu.</a:t>
            </a:r>
          </a:p>
          <a:p>
            <a:endParaRPr lang="cs-CZ" dirty="0"/>
          </a:p>
          <a:p>
            <a:r>
              <a:rPr lang="cs-CZ" dirty="0" smtClean="0"/>
              <a:t>Jsou zde </a:t>
            </a:r>
            <a:r>
              <a:rPr lang="en-US" dirty="0" err="1" smtClean="0"/>
              <a:t>vloženy</a:t>
            </a:r>
            <a:r>
              <a:rPr lang="en-US" dirty="0" smtClean="0"/>
              <a:t> </a:t>
            </a:r>
            <a:r>
              <a:rPr lang="cs-CZ" dirty="0" smtClean="0"/>
              <a:t>úkoly</a:t>
            </a:r>
            <a:r>
              <a:rPr lang="en-US" dirty="0" smtClean="0"/>
              <a:t> </a:t>
            </a:r>
            <a:r>
              <a:rPr lang="en-US" dirty="0" smtClean="0"/>
              <a:t>pro </a:t>
            </a:r>
            <a:r>
              <a:rPr lang="en-US" dirty="0" err="1" smtClean="0"/>
              <a:t>žáky</a:t>
            </a:r>
            <a:r>
              <a:rPr lang="en-US" dirty="0" smtClean="0"/>
              <a:t>.</a:t>
            </a:r>
          </a:p>
          <a:p>
            <a:r>
              <a:rPr lang="cs-CZ" dirty="0" smtClean="0"/>
              <a:t>Interaktivní </a:t>
            </a:r>
            <a:r>
              <a:rPr lang="cs-CZ" dirty="0" smtClean="0"/>
              <a:t>cvičení v závěru opakuje probrané učivo.</a:t>
            </a:r>
          </a:p>
          <a:p>
            <a:endParaRPr lang="cs-CZ" b="1" dirty="0" smtClean="0"/>
          </a:p>
          <a:p>
            <a:endParaRPr lang="cs-CZ" b="1" dirty="0"/>
          </a:p>
          <a:p>
            <a:r>
              <a:rPr lang="cs-CZ" b="1" dirty="0"/>
              <a:t>Výukový materiál je určen pro žáky </a:t>
            </a:r>
            <a:r>
              <a:rPr lang="cs-CZ" b="1" dirty="0" smtClean="0"/>
              <a:t>8. ročníku.</a:t>
            </a:r>
          </a:p>
          <a:p>
            <a:endParaRPr lang="cs-CZ" b="1" dirty="0"/>
          </a:p>
          <a:p>
            <a:r>
              <a:rPr lang="cs-CZ" dirty="0"/>
              <a:t>Práce je určena na interaktivní tabuli SMART Notebook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l="-11000" r="-11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4725144"/>
            <a:ext cx="7772400" cy="1470025"/>
          </a:xfrm>
        </p:spPr>
        <p:txBody>
          <a:bodyPr>
            <a:normAutofit/>
          </a:bodyPr>
          <a:lstStyle/>
          <a:p>
            <a:r>
              <a:rPr lang="cs-CZ" sz="8000" b="1" u="sng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POLNÍ PLODINY</a:t>
            </a:r>
            <a:endParaRPr lang="cs-CZ" sz="8000" b="1" u="sng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5292080" y="6093296"/>
            <a:ext cx="3735388" cy="546100"/>
          </a:xfrm>
          <a:prstGeom prst="rect">
            <a:avLst/>
          </a:prstGeom>
        </p:spPr>
        <p:txBody>
          <a:bodyPr anchor="ctr">
            <a:norm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pPr algn="ctr" fontAlgn="auto">
              <a:spcAft>
                <a:spcPts val="0"/>
              </a:spcAft>
              <a:defRPr/>
            </a:pPr>
            <a:r>
              <a:rPr lang="cs-CZ" sz="1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Zpracovala: Mgr. Jitka Hříbková, ZŠ </a:t>
            </a:r>
            <a:r>
              <a:rPr lang="cs-CZ" sz="1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Dyjákovice</a:t>
            </a:r>
            <a:endParaRPr lang="cs-CZ" sz="1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b="1" u="sng" dirty="0" smtClean="0">
                <a:solidFill>
                  <a:srgbClr val="50260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Polní plodiny</a:t>
            </a:r>
            <a:endParaRPr lang="cs-CZ" b="1" u="sng" dirty="0">
              <a:solidFill>
                <a:srgbClr val="50260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Jsou rostliny pěstované na polích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Využívají se pro výživu pro člověka a krmení živočichů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Pěstují se z přímého výsevu (např. obilniny) nebo vegetativně (např. brambory z hlíz)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/>
          </a:bodyPr>
          <a:lstStyle/>
          <a:p>
            <a:r>
              <a:rPr lang="cs-CZ" sz="2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Přehled polních plodin pěstovaných v ČR</a:t>
            </a:r>
            <a:endParaRPr lang="cs-CZ" sz="2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67544" y="908720"/>
          <a:ext cx="8229600" cy="5735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43200"/>
                <a:gridCol w="2729408"/>
                <a:gridCol w="2756992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Skupina polních plodin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Název plodiny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Sklízí se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obilniny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pšenice</a:t>
                      </a:r>
                    </a:p>
                    <a:p>
                      <a:pPr algn="ctr"/>
                      <a:r>
                        <a:rPr lang="cs-CZ" dirty="0" smtClean="0"/>
                        <a:t>ječmen</a:t>
                      </a:r>
                    </a:p>
                    <a:p>
                      <a:pPr algn="ctr"/>
                      <a:r>
                        <a:rPr lang="cs-CZ" dirty="0" smtClean="0"/>
                        <a:t>žito</a:t>
                      </a:r>
                    </a:p>
                    <a:p>
                      <a:pPr algn="ctr"/>
                      <a:r>
                        <a:rPr lang="cs-CZ" dirty="0" smtClean="0"/>
                        <a:t>oves</a:t>
                      </a:r>
                    </a:p>
                    <a:p>
                      <a:pPr algn="ctr"/>
                      <a:r>
                        <a:rPr lang="cs-CZ" dirty="0" smtClean="0"/>
                        <a:t>kukuřice</a:t>
                      </a:r>
                      <a:endParaRPr lang="cs-CZ" dirty="0"/>
                    </a:p>
                  </a:txBody>
                  <a:tcPr>
                    <a:solidFill>
                      <a:srgbClr val="FFCC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obilky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CC00"/>
                    </a:solidFill>
                  </a:tcPr>
                </a:tc>
              </a:tr>
              <a:tr h="185420">
                <a:tc rowSpan="2"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2000" b="1" i="0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okopaniny</a:t>
                      </a:r>
                      <a:endParaRPr lang="cs-CZ" sz="2000" b="1" i="0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brambory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hlízy</a:t>
                      </a:r>
                      <a:endParaRPr lang="cs-CZ" sz="2000" b="1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185420">
                <a:tc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cukrovka</a:t>
                      </a:r>
                    </a:p>
                    <a:p>
                      <a:pPr algn="ctr"/>
                      <a:r>
                        <a:rPr lang="cs-CZ" dirty="0" smtClean="0"/>
                        <a:t>krmná řepa</a:t>
                      </a:r>
                    </a:p>
                    <a:p>
                      <a:pPr algn="ctr"/>
                      <a:r>
                        <a:rPr lang="cs-CZ" dirty="0" smtClean="0"/>
                        <a:t>tuřín</a:t>
                      </a:r>
                      <a:endParaRPr lang="cs-CZ" dirty="0"/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bulvy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luskoviny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hrách</a:t>
                      </a:r>
                    </a:p>
                    <a:p>
                      <a:pPr algn="ctr"/>
                      <a:r>
                        <a:rPr lang="cs-CZ" dirty="0" smtClean="0"/>
                        <a:t>fazol</a:t>
                      </a:r>
                    </a:p>
                    <a:p>
                      <a:pPr algn="ctr"/>
                      <a:r>
                        <a:rPr lang="cs-CZ" dirty="0" smtClean="0"/>
                        <a:t>čočka</a:t>
                      </a:r>
                    </a:p>
                    <a:p>
                      <a:pPr algn="ctr"/>
                      <a:r>
                        <a:rPr lang="cs-CZ" dirty="0" smtClean="0"/>
                        <a:t>sója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 smtClean="0"/>
                    </a:p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semena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přadné rostliny</a:t>
                      </a:r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len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/>
                        <a:t>stonek</a:t>
                      </a:r>
                      <a:endParaRPr lang="cs-CZ" sz="2000" b="1" dirty="0"/>
                    </a:p>
                  </a:txBody>
                  <a:tcP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cs-CZ" sz="2000" b="1" dirty="0" smtClean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  <a:p>
                      <a:pPr algn="ctr"/>
                      <a:r>
                        <a:rPr lang="cs-CZ" sz="20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olejniny</a:t>
                      </a:r>
                    </a:p>
                    <a:p>
                      <a:pPr algn="ctr"/>
                      <a:endParaRPr lang="cs-CZ" sz="20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slunečnice</a:t>
                      </a:r>
                    </a:p>
                    <a:p>
                      <a:pPr algn="ctr"/>
                      <a:r>
                        <a:rPr lang="cs-CZ" dirty="0" smtClean="0"/>
                        <a:t>řepka </a:t>
                      </a:r>
                    </a:p>
                    <a:p>
                      <a:pPr algn="ctr"/>
                      <a:r>
                        <a:rPr lang="cs-CZ" dirty="0" smtClean="0"/>
                        <a:t>mák</a:t>
                      </a:r>
                      <a:endParaRPr lang="cs-CZ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 smtClean="0"/>
                    </a:p>
                    <a:p>
                      <a:pPr algn="ctr"/>
                      <a:r>
                        <a:rPr lang="cs-CZ" sz="2000" b="1" dirty="0" smtClean="0"/>
                        <a:t>semena</a:t>
                      </a:r>
                      <a:endParaRPr lang="cs-CZ" sz="20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6" name="Picture 12" descr="http://www.naturowholewheatgrain.com/images/photos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136" y="3423928"/>
            <a:ext cx="3600400" cy="257171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</p:spPr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OBILNINY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8" name="Picture 4" descr="http://www.vurv.cz/files/3305b75f59700e1669599d27de63e5b1-sepie%20p%C5%A1eni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1700808"/>
            <a:ext cx="3619128" cy="28083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2" name="Picture 18" descr="http://www.oseva-trading.cz/image/jec%20bojos.jpe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365104"/>
            <a:ext cx="2088232" cy="15661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2" name="Picture 18" descr="http://www.oseva-trading.cz/image/jec%20bojos.jpe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411760" y="4365104"/>
            <a:ext cx="2088232" cy="156617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1403648" y="908720"/>
            <a:ext cx="151216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JEČMEN</a:t>
            </a:r>
            <a:endParaRPr kumimoji="0" lang="cs-CZ" sz="20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012160" y="908720"/>
            <a:ext cx="151216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PŠENICE</a:t>
            </a:r>
            <a:endParaRPr kumimoji="0" lang="cs-CZ" sz="20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1034" name="Picture 10" descr="http://2.bp.blogspot.com/-_UOzs4WbZPc/TzQr8NxR3VI/AAAAAAAAAHo/3WsCEMra5qY/s1600/barley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815" y="1665284"/>
            <a:ext cx="4034212" cy="269982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www.herzige-farm.cz/files/categories/zit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484784"/>
            <a:ext cx="3960440" cy="29703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386" name="Picture 2" descr="http://www.milanbartl.cz/zrniny/farma/zraly_ove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6016" y="1484784"/>
            <a:ext cx="3888432" cy="268655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6390" name="Picture 6" descr="http://www.extension.uidaho.edu/scseidaho/variety_descriptions/vardesc_index%20pictures/oats-USD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716016" y="4149080"/>
            <a:ext cx="3888432" cy="152759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9" name="Picture 10" descr="http://www.varimezdrave.cz/files/images/zito-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4077072"/>
            <a:ext cx="3960440" cy="158417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0" name="Nadpis 1"/>
          <p:cNvSpPr txBox="1">
            <a:spLocks/>
          </p:cNvSpPr>
          <p:nvPr/>
        </p:nvSpPr>
        <p:spPr>
          <a:xfrm>
            <a:off x="1475656" y="692696"/>
            <a:ext cx="151216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ŽITO</a:t>
            </a:r>
            <a:endParaRPr kumimoji="0" lang="cs-CZ" sz="20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796136" y="620688"/>
            <a:ext cx="151216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OVES</a:t>
            </a:r>
            <a:endParaRPr kumimoji="0" lang="cs-CZ" sz="20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wiki.rvp.cz/@api/deki/files/147/=IM0008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9579" y="1196752"/>
            <a:ext cx="7008777" cy="525658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7410" name="Picture 2" descr="http://old.pohlazeniduse.info/images/konec%20leta/kukurice-detai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789040"/>
            <a:ext cx="3240360" cy="26402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699792" y="548680"/>
            <a:ext cx="151216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KUKUŘICE</a:t>
            </a:r>
            <a:endParaRPr kumimoji="0" lang="cs-CZ" sz="20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2" name="Picture 4" descr="http://www.chovatelka.cz/images/choroby-rostlin/obrazek/34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412776"/>
            <a:ext cx="3856605" cy="22322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2699792" y="548680"/>
            <a:ext cx="151216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BRAMBORY</a:t>
            </a:r>
            <a:endParaRPr kumimoji="0" lang="cs-CZ" sz="20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2050" name="Picture 2" descr="http://upload.wikimedia.org/wikipedia/commons/f/f4/Aardappel_bloeiend_Fresco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0878" y="1412776"/>
            <a:ext cx="3095142" cy="49641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BRAMBOR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4048" y="3933056"/>
            <a:ext cx="3816424" cy="221352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 txBox="1">
            <a:spLocks/>
          </p:cNvSpPr>
          <p:nvPr/>
        </p:nvSpPr>
        <p:spPr>
          <a:xfrm>
            <a:off x="2987824" y="980728"/>
            <a:ext cx="151216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CUKROVKA</a:t>
            </a:r>
            <a:endParaRPr kumimoji="0" lang="cs-CZ" sz="20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3080" name="Picture 8" descr="http://www.farmersguardian.com/pictures/610xAny/8/6/4/56864_Loading_Sugar_Beet_IMG_898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968" y="1970425"/>
            <a:ext cx="5112568" cy="340279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2" name="Picture 2" descr="http://selgen.cz/sprava/wp-content/uploads/2011/12/Sn%C3%ADmek-076-380x21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2852936"/>
            <a:ext cx="3619500" cy="205740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30" name="Picture 6" descr="http://www.bio-life.cz/text_img/1705Mm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1340768"/>
            <a:ext cx="6696744" cy="502255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2915816" y="476672"/>
            <a:ext cx="151216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TUŘÍN</a:t>
            </a:r>
            <a:endParaRPr kumimoji="0" lang="cs-CZ" sz="20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6" descr="http://www.garten.cz/images_data/2757-phaseolus-coccineus-fazol-sarlatovy-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194313"/>
            <a:ext cx="3851590" cy="28949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1691680" y="548680"/>
            <a:ext cx="151216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HRÁCH SETÝ</a:t>
            </a:r>
            <a:endParaRPr kumimoji="0" lang="cs-CZ" sz="20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6300192" y="548680"/>
            <a:ext cx="151216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FAZOL </a:t>
            </a:r>
            <a:endParaRPr kumimoji="0" lang="cs-CZ" sz="20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100" name="Picture 4" descr="http://www.prirodopis.eu/Botanika_mobil/soubory/image/hrachset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16" y="3134420"/>
            <a:ext cx="3974136" cy="29806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http://www.prirodopis.eu/Botanika_mobil/soubory/image/hrachsety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716" y="1340768"/>
            <a:ext cx="3974136" cy="298060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5" name="Picture 5" descr="http://www.chovatelka.cz/wysiwyg/hr%C3%A1ch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0716" y="4011236"/>
            <a:ext cx="3168352" cy="210378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4102" name="Picture 6" descr="http://www.garten.cz/images_data/2757-phaseolus-coccineus-fazol-sarlatovy-3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1329352"/>
            <a:ext cx="3851590" cy="289490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4" name="Picture 8" descr="http://www.foodish.eu/aitom/upload/produkty/volne/thumbs/th_fazole_bila_mala_800x600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002913"/>
            <a:ext cx="2260055" cy="207662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93" name="Picture 1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44008" y="2852936"/>
            <a:ext cx="4104456" cy="360838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580" name="Picture 4" descr="http://agreenfire.files.wordpress.com/2010/05/organic_lentil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2348880"/>
            <a:ext cx="4032448" cy="403244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582" name="Picture 6" descr="http://blogs.desmoinesregister.com/dmr/wp-content/uploads/2010/03/soybeans7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1556792"/>
            <a:ext cx="4104456" cy="277692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4590" name="Picture 14" descr="http://www.atlasbotani.eu/fotoatlas/000025/006146-v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95536" y="1556792"/>
            <a:ext cx="4032448" cy="30243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Nadpis 1"/>
          <p:cNvSpPr txBox="1">
            <a:spLocks/>
          </p:cNvSpPr>
          <p:nvPr/>
        </p:nvSpPr>
        <p:spPr>
          <a:xfrm>
            <a:off x="1691680" y="764704"/>
            <a:ext cx="151216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ČOČKA</a:t>
            </a:r>
            <a:endParaRPr kumimoji="0" lang="cs-CZ" sz="20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868144" y="764704"/>
            <a:ext cx="151216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SÓJA</a:t>
            </a:r>
            <a:endParaRPr kumimoji="0" lang="cs-CZ" sz="20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052736"/>
            <a:ext cx="7668852" cy="51125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779912" y="332656"/>
            <a:ext cx="151216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LEN</a:t>
            </a:r>
            <a:endParaRPr kumimoji="0" lang="cs-CZ" sz="20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6148" name="Picture 4" descr="http://www.lh-shop.cz/-pic/seminka/len-04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645024"/>
            <a:ext cx="2520280" cy="25202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Picture 4" descr="http://www.enciklopedie.bloger.cz/obrazky/enciklopedie.bloger.cz/slunecni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1124744"/>
            <a:ext cx="7793044" cy="5040560"/>
          </a:xfrm>
          <a:prstGeom prst="rect">
            <a:avLst/>
          </a:prstGeom>
          <a:noFill/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3779912" y="332656"/>
            <a:ext cx="151216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SLUNEČNICE</a:t>
            </a:r>
            <a:endParaRPr kumimoji="0" lang="cs-CZ" sz="20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7170" name="Picture 2" descr="http://nd04.jxs.cz/559/387/3a8280e6cc_71917134_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372" y="1124744"/>
            <a:ext cx="2232248" cy="22322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www.wallpaper.cz/primo/ir2/repka_olejka_2--c1600xc12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1268760"/>
            <a:ext cx="6336704" cy="475252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Nadpis 1"/>
          <p:cNvSpPr txBox="1">
            <a:spLocks/>
          </p:cNvSpPr>
          <p:nvPr/>
        </p:nvSpPr>
        <p:spPr>
          <a:xfrm>
            <a:off x="3779912" y="476672"/>
            <a:ext cx="151216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ŘEPKA</a:t>
            </a:r>
            <a:endParaRPr kumimoji="0" lang="cs-CZ" sz="20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100" name="Picture 4" descr="http://www.nazeleno.cz/Files/FckGallery/Nov%C3%BD%20objekt%20-%20WinRAR%20ZIP%20archiv.zip/01.jpg%20channel4.co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268760"/>
            <a:ext cx="3312368" cy="215304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3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908720"/>
            <a:ext cx="4250472" cy="540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48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908720"/>
            <a:ext cx="2736304" cy="246196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0488" name="Picture 8" descr="http://nd01.jxs.cz/699/759/e498809f9a_8422699_o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2780928"/>
            <a:ext cx="2736304" cy="35613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3995936" y="188640"/>
            <a:ext cx="1512168" cy="79208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1" i="0" u="sng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MÁK</a:t>
            </a:r>
            <a:endParaRPr kumimoji="0" lang="cs-CZ" sz="2000" b="1" i="0" u="sng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Obdélník 25"/>
          <p:cNvSpPr/>
          <p:nvPr/>
        </p:nvSpPr>
        <p:spPr>
          <a:xfrm>
            <a:off x="395536" y="116632"/>
            <a:ext cx="8208912" cy="936104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427984" y="1268760"/>
            <a:ext cx="4032448" cy="525658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127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67544" y="1268760"/>
            <a:ext cx="3240360" cy="525658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127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908720"/>
          </a:xfrm>
          <a:noFill/>
        </p:spPr>
        <p:txBody>
          <a:bodyPr>
            <a:normAutofit/>
          </a:bodyPr>
          <a:lstStyle/>
          <a:p>
            <a:r>
              <a:rPr lang="cs-CZ" sz="2400" dirty="0" smtClean="0">
                <a:latin typeface="Arial Black" pitchFamily="34" charset="0"/>
              </a:rPr>
              <a:t>Správně přiřaď. Správné dvojice spoj čarou.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71600" y="1484784"/>
            <a:ext cx="223224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OBILNINY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827584" y="2636912"/>
            <a:ext cx="2638111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OKOPANINY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3568" y="3933056"/>
            <a:ext cx="2739577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LUSKOVINY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580112" y="2636912"/>
            <a:ext cx="158417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brambory</a:t>
            </a:r>
            <a:endParaRPr kumimoji="0" lang="cs-CZ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436096" y="1412776"/>
            <a:ext cx="187220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řepka olejka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5580112" y="1988840"/>
            <a:ext cx="158417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ječmen</a:t>
            </a:r>
            <a:endParaRPr kumimoji="0" lang="cs-CZ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899592" y="5085184"/>
            <a:ext cx="223224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OLEJNINY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580112" y="3284984"/>
            <a:ext cx="158417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sója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 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5652120" y="3933056"/>
            <a:ext cx="158417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slunečnice</a:t>
            </a:r>
            <a:endParaRPr kumimoji="0" lang="cs-CZ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5580112" y="4653136"/>
            <a:ext cx="158417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čočka</a:t>
            </a:r>
            <a:endParaRPr kumimoji="0" lang="cs-CZ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5580112" y="5229200"/>
            <a:ext cx="158417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>
                <a:latin typeface="Arial Black" pitchFamily="34" charset="0"/>
                <a:ea typeface="+mj-ea"/>
                <a:cs typeface="+mj-cs"/>
              </a:rPr>
              <a:t>tuřín</a:t>
            </a:r>
            <a:endParaRPr kumimoji="0" lang="cs-CZ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5652120" y="5949280"/>
            <a:ext cx="158417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kukuřice</a:t>
            </a:r>
            <a:endParaRPr kumimoji="0" lang="cs-CZ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Obdélník 32"/>
          <p:cNvSpPr/>
          <p:nvPr/>
        </p:nvSpPr>
        <p:spPr>
          <a:xfrm>
            <a:off x="395536" y="116632"/>
            <a:ext cx="8208912" cy="936104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4427984" y="1268760"/>
            <a:ext cx="4032448" cy="525658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127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467544" y="1268760"/>
            <a:ext cx="3240360" cy="5256584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 w="127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 Black" pitchFamily="34" charset="0"/>
              </a:rPr>
              <a:t>SPRÁVNÉ ŘEŠENÍ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971600" y="1484784"/>
            <a:ext cx="223224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OBILNINY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827584" y="2636912"/>
            <a:ext cx="2638111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OKOPANINY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3568" y="3933056"/>
            <a:ext cx="2739577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LUSKOVINY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580112" y="2636912"/>
            <a:ext cx="158417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brambory</a:t>
            </a:r>
            <a:endParaRPr kumimoji="0" lang="cs-CZ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5436096" y="1412776"/>
            <a:ext cx="187220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řepka olejka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5580112" y="1988840"/>
            <a:ext cx="158417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ječmen</a:t>
            </a:r>
            <a:endParaRPr kumimoji="0" lang="cs-CZ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899592" y="5085184"/>
            <a:ext cx="223224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OLEJNINY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5580112" y="3284984"/>
            <a:ext cx="158417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70000" lnSpcReduction="20000"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sója</a:t>
            </a:r>
            <a:r>
              <a:rPr kumimoji="0" lang="cs-CZ" sz="4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 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3" name="Nadpis 1"/>
          <p:cNvSpPr txBox="1">
            <a:spLocks/>
          </p:cNvSpPr>
          <p:nvPr/>
        </p:nvSpPr>
        <p:spPr>
          <a:xfrm>
            <a:off x="5652120" y="3933056"/>
            <a:ext cx="158417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slunečnice</a:t>
            </a:r>
            <a:endParaRPr kumimoji="0" lang="cs-CZ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4" name="Nadpis 1"/>
          <p:cNvSpPr txBox="1">
            <a:spLocks/>
          </p:cNvSpPr>
          <p:nvPr/>
        </p:nvSpPr>
        <p:spPr>
          <a:xfrm>
            <a:off x="5580112" y="4653136"/>
            <a:ext cx="158417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čočka</a:t>
            </a:r>
            <a:endParaRPr kumimoji="0" lang="cs-CZ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5" name="Nadpis 1"/>
          <p:cNvSpPr txBox="1">
            <a:spLocks/>
          </p:cNvSpPr>
          <p:nvPr/>
        </p:nvSpPr>
        <p:spPr>
          <a:xfrm>
            <a:off x="5580112" y="5229200"/>
            <a:ext cx="158417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>
                <a:latin typeface="Arial Black" pitchFamily="34" charset="0"/>
                <a:ea typeface="+mj-ea"/>
                <a:cs typeface="+mj-cs"/>
              </a:rPr>
              <a:t>tuřín</a:t>
            </a:r>
            <a:endParaRPr kumimoji="0" lang="cs-CZ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6" name="Nadpis 1"/>
          <p:cNvSpPr txBox="1">
            <a:spLocks/>
          </p:cNvSpPr>
          <p:nvPr/>
        </p:nvSpPr>
        <p:spPr>
          <a:xfrm>
            <a:off x="5652120" y="5949280"/>
            <a:ext cx="158417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kukuřice</a:t>
            </a:r>
            <a:endParaRPr kumimoji="0" lang="cs-CZ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cxnSp>
        <p:nvCxnSpPr>
          <p:cNvPr id="20" name="Přímá spojovací šipka 19"/>
          <p:cNvCxnSpPr>
            <a:stCxn id="3" idx="3"/>
          </p:cNvCxnSpPr>
          <p:nvPr/>
        </p:nvCxnSpPr>
        <p:spPr>
          <a:xfrm>
            <a:off x="3203848" y="1736812"/>
            <a:ext cx="2448272" cy="540060"/>
          </a:xfrm>
          <a:prstGeom prst="straightConnector1">
            <a:avLst/>
          </a:prstGeom>
          <a:ln w="31750">
            <a:solidFill>
              <a:srgbClr val="CC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3419872" y="2852936"/>
            <a:ext cx="2232248" cy="0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>
            <a:off x="3275856" y="4149080"/>
            <a:ext cx="2520280" cy="720080"/>
          </a:xfrm>
          <a:prstGeom prst="straightConnector1">
            <a:avLst/>
          </a:prstGeom>
          <a:ln w="31750">
            <a:solidFill>
              <a:schemeClr val="accent3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V="1">
            <a:off x="3059832" y="1700808"/>
            <a:ext cx="2448272" cy="3600400"/>
          </a:xfrm>
          <a:prstGeom prst="straightConnector1">
            <a:avLst/>
          </a:prstGeom>
          <a:ln w="317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 flipV="1">
            <a:off x="3059832" y="3645024"/>
            <a:ext cx="2952328" cy="1656184"/>
          </a:xfrm>
          <a:prstGeom prst="straightConnector1">
            <a:avLst/>
          </a:prstGeom>
          <a:ln w="31750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3" idx="3"/>
          </p:cNvCxnSpPr>
          <p:nvPr/>
        </p:nvCxnSpPr>
        <p:spPr>
          <a:xfrm>
            <a:off x="3203848" y="1736812"/>
            <a:ext cx="2592288" cy="4284476"/>
          </a:xfrm>
          <a:prstGeom prst="straightConnector1">
            <a:avLst/>
          </a:prstGeom>
          <a:ln w="31750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ovací šipka 29"/>
          <p:cNvCxnSpPr/>
          <p:nvPr/>
        </p:nvCxnSpPr>
        <p:spPr>
          <a:xfrm flipV="1">
            <a:off x="3059832" y="4221088"/>
            <a:ext cx="2520280" cy="1080120"/>
          </a:xfrm>
          <a:prstGeom prst="straightConnector1">
            <a:avLst/>
          </a:prstGeom>
          <a:ln w="34925">
            <a:solidFill>
              <a:schemeClr val="tx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šipka 31"/>
          <p:cNvCxnSpPr/>
          <p:nvPr/>
        </p:nvCxnSpPr>
        <p:spPr>
          <a:xfrm>
            <a:off x="3419872" y="2852936"/>
            <a:ext cx="2474457" cy="2556284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1835696" y="0"/>
            <a:ext cx="5904656" cy="936104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95536" y="1052736"/>
            <a:ext cx="8424936" cy="129614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95536" y="2420888"/>
            <a:ext cx="8424936" cy="42484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9087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 Black" pitchFamily="34" charset="0"/>
              </a:rPr>
              <a:t>Poznej rostliny a správně přiřaď.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11560" y="1772816"/>
            <a:ext cx="187220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ŽITO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835696" y="1268760"/>
            <a:ext cx="2212609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KUKUŘICE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76256" y="1772816"/>
            <a:ext cx="194421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PŠENICE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707904" y="1772816"/>
            <a:ext cx="187220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OVES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5220072" y="1268760"/>
            <a:ext cx="187220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JEČMEN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pic>
        <p:nvPicPr>
          <p:cNvPr id="2050" name="Picture 2" descr="http://2.bp.blogspot.com/-_UOzs4WbZPc/TzQr8NxR3VI/AAAAAAAAAHo/3WsCEMra5qY/s1600/barley.jpg"/>
          <p:cNvPicPr>
            <a:picLocks noChangeAspect="1" noChangeArrowheads="1"/>
          </p:cNvPicPr>
          <p:nvPr/>
        </p:nvPicPr>
        <p:blipFill>
          <a:blip r:embed="rId2" cstate="print"/>
          <a:srcRect r="10526"/>
          <a:stretch>
            <a:fillRect/>
          </a:stretch>
        </p:blipFill>
        <p:spPr bwMode="auto">
          <a:xfrm>
            <a:off x="1979712" y="4725144"/>
            <a:ext cx="2448272" cy="183121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052" name="Picture 4" descr="http://media0.jex.cz/images/media0:49e316d2d4812.jpg/3305b75f59700e1669599d27de63e5b1-sepie%20p%C5%A1eni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4725144"/>
            <a:ext cx="2448272" cy="183620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054" name="Picture 6" descr="http://www.herzige-farm.cz/files/categories/zit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2636912"/>
            <a:ext cx="2448272" cy="18362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056" name="Picture 8" descr="http://www.milanbartl.cz/zrniny/farma/zraly_ove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2636912"/>
            <a:ext cx="2448272" cy="18362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7" name="Picture 2" descr="https://encrypted-tbn3.gstatic.com/images?q=tbn:ANd9GcQ5T9Z8w0Z6stDoJi_dMrud3dA0eW_sKoSzetIxcrvng-0nmlRgIw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2636912"/>
            <a:ext cx="2466975" cy="184785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bdélník 31"/>
          <p:cNvSpPr/>
          <p:nvPr/>
        </p:nvSpPr>
        <p:spPr>
          <a:xfrm>
            <a:off x="1907704" y="0"/>
            <a:ext cx="5904656" cy="936104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395536" y="1052736"/>
            <a:ext cx="8424936" cy="129614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95536" y="2420888"/>
            <a:ext cx="8424936" cy="424847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127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0"/>
            <a:ext cx="8229600" cy="1052736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 Black" pitchFamily="34" charset="0"/>
              </a:rPr>
              <a:t>SPRÁVNÉ ŘEŠENÍ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11560" y="1772816"/>
            <a:ext cx="187220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ŽITO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835696" y="1268760"/>
            <a:ext cx="2212609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KUKUŘICE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76256" y="1772816"/>
            <a:ext cx="194421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PŠENICE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3707904" y="1772816"/>
            <a:ext cx="187220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OVES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2" name="Nadpis 1"/>
          <p:cNvSpPr txBox="1">
            <a:spLocks/>
          </p:cNvSpPr>
          <p:nvPr/>
        </p:nvSpPr>
        <p:spPr>
          <a:xfrm>
            <a:off x="5220072" y="1268760"/>
            <a:ext cx="187220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JEČMEN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pic>
        <p:nvPicPr>
          <p:cNvPr id="2050" name="Picture 2" descr="http://2.bp.blogspot.com/-_UOzs4WbZPc/TzQr8NxR3VI/AAAAAAAAAHo/3WsCEMra5qY/s1600/barley.jpg"/>
          <p:cNvPicPr>
            <a:picLocks noChangeAspect="1" noChangeArrowheads="1"/>
          </p:cNvPicPr>
          <p:nvPr/>
        </p:nvPicPr>
        <p:blipFill>
          <a:blip r:embed="rId2" cstate="print"/>
          <a:srcRect r="10526"/>
          <a:stretch>
            <a:fillRect/>
          </a:stretch>
        </p:blipFill>
        <p:spPr bwMode="auto">
          <a:xfrm>
            <a:off x="1979712" y="4725144"/>
            <a:ext cx="2448272" cy="183121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052" name="Picture 4" descr="http://media0.jex.cz/images/media0:49e316d2d4812.jpg/3305b75f59700e1669599d27de63e5b1-sepie%20p%C5%A1eni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32040" y="4725144"/>
            <a:ext cx="2448272" cy="1836205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054" name="Picture 6" descr="http://www.herzige-farm.cz/files/categories/zito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347864" y="2636912"/>
            <a:ext cx="2448272" cy="18362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2056" name="Picture 8" descr="http://www.milanbartl.cz/zrniny/farma/zraly_ove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560" y="2636912"/>
            <a:ext cx="2448272" cy="1836204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pic>
        <p:nvPicPr>
          <p:cNvPr id="17" name="Picture 2" descr="https://encrypted-tbn3.gstatic.com/images?q=tbn:ANd9GcQ5T9Z8w0Z6stDoJi_dMrud3dA0eW_sKoSzetIxcrvng-0nmlRgIw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2636912"/>
            <a:ext cx="2466975" cy="1847851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  <p:cxnSp>
        <p:nvCxnSpPr>
          <p:cNvPr id="21" name="Přímá spojovací šipka 20"/>
          <p:cNvCxnSpPr/>
          <p:nvPr/>
        </p:nvCxnSpPr>
        <p:spPr>
          <a:xfrm>
            <a:off x="3635896" y="1628800"/>
            <a:ext cx="2952328" cy="1512168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šipka 22"/>
          <p:cNvCxnSpPr/>
          <p:nvPr/>
        </p:nvCxnSpPr>
        <p:spPr>
          <a:xfrm flipH="1">
            <a:off x="6300192" y="2132856"/>
            <a:ext cx="1008112" cy="3384376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flipH="1">
            <a:off x="4572000" y="1772816"/>
            <a:ext cx="1440160" cy="2376264"/>
          </a:xfrm>
          <a:prstGeom prst="straightConnector1">
            <a:avLst/>
          </a:prstGeom>
          <a:ln w="3810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flipH="1">
            <a:off x="1763688" y="2060848"/>
            <a:ext cx="2376264" cy="1296144"/>
          </a:xfrm>
          <a:prstGeom prst="straightConnector1">
            <a:avLst/>
          </a:prstGeom>
          <a:ln w="38100">
            <a:solidFill>
              <a:schemeClr val="accent2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/>
          <p:nvPr/>
        </p:nvCxnSpPr>
        <p:spPr>
          <a:xfrm>
            <a:off x="1835696" y="2204864"/>
            <a:ext cx="1728192" cy="3456384"/>
          </a:xfrm>
          <a:prstGeom prst="straightConnector1">
            <a:avLst/>
          </a:prstGeom>
          <a:ln w="3810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1763688" y="0"/>
            <a:ext cx="5760640" cy="936104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95536" y="1052736"/>
            <a:ext cx="8424936" cy="1152128"/>
          </a:xfrm>
          <a:prstGeom prst="rect">
            <a:avLst/>
          </a:prstGeom>
          <a:solidFill>
            <a:srgbClr val="FFFF66"/>
          </a:solidFill>
          <a:ln w="12700">
            <a:solidFill>
              <a:srgbClr val="996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95536" y="2276872"/>
            <a:ext cx="8424936" cy="4248472"/>
          </a:xfrm>
          <a:prstGeom prst="rect">
            <a:avLst/>
          </a:prstGeom>
          <a:solidFill>
            <a:srgbClr val="FFFF66"/>
          </a:solidFill>
          <a:ln w="12700">
            <a:solidFill>
              <a:srgbClr val="996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 Black" pitchFamily="34" charset="0"/>
              </a:rPr>
              <a:t>Správně pojmenuj a pak přiřaď.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635896" y="1196752"/>
            <a:ext cx="2016224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KUKUŘICE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55576" y="1196752"/>
            <a:ext cx="187220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JEČMEN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732240" y="1268760"/>
            <a:ext cx="194421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OVES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979712" y="1700808"/>
            <a:ext cx="187220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latin typeface="Arial Black" pitchFamily="34" charset="0"/>
                <a:ea typeface="+mj-ea"/>
                <a:cs typeface="+mj-cs"/>
              </a:rPr>
              <a:t>ŽITO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292080" y="1700808"/>
            <a:ext cx="2088232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PŠENICE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pic>
        <p:nvPicPr>
          <p:cNvPr id="1026" name="Picture 2" descr="http://www.oseva-trading.cz/image/jec%20bojos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725144"/>
            <a:ext cx="1944216" cy="145816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028" name="Picture 4" descr="http://www.naturowholewheatgrain.com/images/photos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2924944"/>
            <a:ext cx="2016224" cy="144016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030" name="Picture 6" descr="http://varimezdrave.cz/wp-content/uploads/2009/03/zito-a.jpg"/>
          <p:cNvPicPr>
            <a:picLocks noChangeAspect="1" noChangeArrowheads="1"/>
          </p:cNvPicPr>
          <p:nvPr/>
        </p:nvPicPr>
        <p:blipFill>
          <a:blip r:embed="rId4" cstate="print"/>
          <a:srcRect r="30000"/>
          <a:stretch>
            <a:fillRect/>
          </a:stretch>
        </p:blipFill>
        <p:spPr bwMode="auto">
          <a:xfrm>
            <a:off x="5220072" y="4725144"/>
            <a:ext cx="2016224" cy="144016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032" name="Picture 8" descr="http://teddypraha.iprostor.cz/pool/teddypraha/upload/obrazky/ove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2852936"/>
            <a:ext cx="1944216" cy="14609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036" name="Picture 12" descr="POP CORN - kukuřice na pražení"/>
          <p:cNvPicPr>
            <a:picLocks noChangeAspect="1" noChangeArrowheads="1"/>
          </p:cNvPicPr>
          <p:nvPr/>
        </p:nvPicPr>
        <p:blipFill>
          <a:blip r:embed="rId6" cstate="print"/>
          <a:srcRect l="9072" r="6257" b="9462"/>
          <a:stretch>
            <a:fillRect/>
          </a:stretch>
        </p:blipFill>
        <p:spPr bwMode="auto">
          <a:xfrm>
            <a:off x="3563888" y="2852936"/>
            <a:ext cx="2016224" cy="144016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bdélník 21"/>
          <p:cNvSpPr/>
          <p:nvPr/>
        </p:nvSpPr>
        <p:spPr>
          <a:xfrm>
            <a:off x="1763688" y="0"/>
            <a:ext cx="5760640" cy="936104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95536" y="1052736"/>
            <a:ext cx="8424936" cy="1152128"/>
          </a:xfrm>
          <a:prstGeom prst="rect">
            <a:avLst/>
          </a:prstGeom>
          <a:solidFill>
            <a:srgbClr val="FFFF66"/>
          </a:solidFill>
          <a:ln w="12700">
            <a:solidFill>
              <a:srgbClr val="996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95536" y="2276872"/>
            <a:ext cx="8424936" cy="4248472"/>
          </a:xfrm>
          <a:prstGeom prst="rect">
            <a:avLst/>
          </a:prstGeom>
          <a:solidFill>
            <a:srgbClr val="FFFF66"/>
          </a:solidFill>
          <a:ln w="12700">
            <a:solidFill>
              <a:srgbClr val="9966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908720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Arial Black" pitchFamily="34" charset="0"/>
              </a:rPr>
              <a:t>SPRÁVNÉ ŘEŠENÍ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635896" y="1196752"/>
            <a:ext cx="2016224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KUKUŘICE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755576" y="1196752"/>
            <a:ext cx="187220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JEČMEN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732240" y="1268760"/>
            <a:ext cx="194421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OVES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1979712" y="1700808"/>
            <a:ext cx="1872208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2400" dirty="0" smtClean="0">
                <a:latin typeface="Arial Black" pitchFamily="34" charset="0"/>
                <a:ea typeface="+mj-ea"/>
                <a:cs typeface="+mj-cs"/>
              </a:rPr>
              <a:t>ŽITO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5292080" y="1700808"/>
            <a:ext cx="2088232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PŠENICE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pic>
        <p:nvPicPr>
          <p:cNvPr id="1026" name="Picture 2" descr="http://www.oseva-trading.cz/image/jec%20bojos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725144"/>
            <a:ext cx="1944216" cy="145816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028" name="Picture 4" descr="http://www.naturowholewheatgrain.com/images/photos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28184" y="2924944"/>
            <a:ext cx="2016224" cy="144016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030" name="Picture 6" descr="http://varimezdrave.cz/wp-content/uploads/2009/03/zito-a.jpg"/>
          <p:cNvPicPr>
            <a:picLocks noChangeAspect="1" noChangeArrowheads="1"/>
          </p:cNvPicPr>
          <p:nvPr/>
        </p:nvPicPr>
        <p:blipFill>
          <a:blip r:embed="rId4" cstate="print"/>
          <a:srcRect r="30000"/>
          <a:stretch>
            <a:fillRect/>
          </a:stretch>
        </p:blipFill>
        <p:spPr bwMode="auto">
          <a:xfrm>
            <a:off x="5220072" y="4725144"/>
            <a:ext cx="2016224" cy="144016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032" name="Picture 8" descr="http://teddypraha.iprostor.cz/pool/teddypraha/upload/obrazky/oves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971600" y="2852936"/>
            <a:ext cx="1944216" cy="146094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1036" name="Picture 12" descr="POP CORN - kukuřice na pražení"/>
          <p:cNvPicPr>
            <a:picLocks noChangeAspect="1" noChangeArrowheads="1"/>
          </p:cNvPicPr>
          <p:nvPr/>
        </p:nvPicPr>
        <p:blipFill>
          <a:blip r:embed="rId6" cstate="print"/>
          <a:srcRect l="9072" r="6257" b="9462"/>
          <a:stretch>
            <a:fillRect/>
          </a:stretch>
        </p:blipFill>
        <p:spPr bwMode="auto">
          <a:xfrm>
            <a:off x="3563888" y="2852936"/>
            <a:ext cx="2016224" cy="144016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cxnSp>
        <p:nvCxnSpPr>
          <p:cNvPr id="17" name="Přímá spojovací šipka 16"/>
          <p:cNvCxnSpPr/>
          <p:nvPr/>
        </p:nvCxnSpPr>
        <p:spPr>
          <a:xfrm>
            <a:off x="1691680" y="1700808"/>
            <a:ext cx="1152128" cy="3744416"/>
          </a:xfrm>
          <a:prstGeom prst="straightConnector1">
            <a:avLst/>
          </a:prstGeom>
          <a:ln w="317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>
            <a:stCxn id="8" idx="2"/>
          </p:cNvCxnSpPr>
          <p:nvPr/>
        </p:nvCxnSpPr>
        <p:spPr>
          <a:xfrm>
            <a:off x="2915816" y="2204864"/>
            <a:ext cx="3096344" cy="3240360"/>
          </a:xfrm>
          <a:prstGeom prst="straightConnector1">
            <a:avLst/>
          </a:prstGeom>
          <a:ln w="31750">
            <a:solidFill>
              <a:srgbClr val="0066FF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>
            <a:stCxn id="3" idx="2"/>
          </p:cNvCxnSpPr>
          <p:nvPr/>
        </p:nvCxnSpPr>
        <p:spPr>
          <a:xfrm>
            <a:off x="4644008" y="1700808"/>
            <a:ext cx="72008" cy="1656184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ovací šipka 25"/>
          <p:cNvCxnSpPr/>
          <p:nvPr/>
        </p:nvCxnSpPr>
        <p:spPr>
          <a:xfrm>
            <a:off x="6228184" y="2060848"/>
            <a:ext cx="1008112" cy="1728192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ovací šipka 27"/>
          <p:cNvCxnSpPr>
            <a:stCxn id="5" idx="2"/>
          </p:cNvCxnSpPr>
          <p:nvPr/>
        </p:nvCxnSpPr>
        <p:spPr>
          <a:xfrm flipH="1">
            <a:off x="1475656" y="1772816"/>
            <a:ext cx="6228692" cy="1800200"/>
          </a:xfrm>
          <a:prstGeom prst="straightConnector1">
            <a:avLst/>
          </a:prstGeom>
          <a:ln w="317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Obdélník 31"/>
          <p:cNvSpPr/>
          <p:nvPr/>
        </p:nvSpPr>
        <p:spPr>
          <a:xfrm>
            <a:off x="395536" y="116632"/>
            <a:ext cx="8208912" cy="936104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79512" y="2636912"/>
            <a:ext cx="8784976" cy="38884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27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79512" y="1556792"/>
            <a:ext cx="8784976" cy="936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27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7890" name="Picture 2" descr="http://www.garten.cz/images_data/2757-phaseolus-coccineus-fazol-sarlatovy-3.jpg"/>
          <p:cNvPicPr>
            <a:picLocks noChangeAspect="1" noChangeArrowheads="1"/>
          </p:cNvPicPr>
          <p:nvPr/>
        </p:nvPicPr>
        <p:blipFill>
          <a:blip r:embed="rId2" cstate="print"/>
          <a:srcRect l="48491" r="593"/>
          <a:stretch>
            <a:fillRect/>
          </a:stretch>
        </p:blipFill>
        <p:spPr bwMode="auto">
          <a:xfrm>
            <a:off x="7380312" y="3789040"/>
            <a:ext cx="1512168" cy="223224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7892" name="Picture 4" descr="http://www.prirodopis.eu/Botanika_mobil/soubory/image/hrachsety.jpg"/>
          <p:cNvPicPr>
            <a:picLocks noChangeAspect="1" noChangeArrowheads="1"/>
          </p:cNvPicPr>
          <p:nvPr/>
        </p:nvPicPr>
        <p:blipFill>
          <a:blip r:embed="rId3" cstate="print"/>
          <a:srcRect l="48780"/>
          <a:stretch>
            <a:fillRect/>
          </a:stretch>
        </p:blipFill>
        <p:spPr bwMode="auto">
          <a:xfrm>
            <a:off x="251520" y="3789040"/>
            <a:ext cx="1512168" cy="223224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7894" name="Picture 6" descr="http://www.prirodni-matrace.cz/files/image/SHOW%202011/soybeans7.jpg"/>
          <p:cNvPicPr>
            <a:picLocks noChangeAspect="1" noChangeArrowheads="1"/>
          </p:cNvPicPr>
          <p:nvPr/>
        </p:nvPicPr>
        <p:blipFill>
          <a:blip r:embed="rId4" cstate="print"/>
          <a:srcRect l="30555" r="25796"/>
          <a:stretch>
            <a:fillRect/>
          </a:stretch>
        </p:blipFill>
        <p:spPr bwMode="auto">
          <a:xfrm>
            <a:off x="3131840" y="3789040"/>
            <a:ext cx="1440160" cy="223224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7896" name="Picture 8" descr="http://nd04.jxs.cz/882/788/f26bb9a0ed_71191051_o2.jpg"/>
          <p:cNvPicPr>
            <a:picLocks noChangeAspect="1" noChangeArrowheads="1"/>
          </p:cNvPicPr>
          <p:nvPr/>
        </p:nvPicPr>
        <p:blipFill>
          <a:blip r:embed="rId5" cstate="print"/>
          <a:srcRect l="51021" r="8163" b="5102"/>
          <a:stretch>
            <a:fillRect/>
          </a:stretch>
        </p:blipFill>
        <p:spPr bwMode="auto">
          <a:xfrm>
            <a:off x="1691680" y="3789040"/>
            <a:ext cx="1440160" cy="223224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7898" name="Picture 10" descr="http://slunecnice.bloger.cz/obrazky/slunecnice.bloger.cz/slunecnice_2.jpg"/>
          <p:cNvPicPr>
            <a:picLocks noChangeAspect="1" noChangeArrowheads="1"/>
          </p:cNvPicPr>
          <p:nvPr/>
        </p:nvPicPr>
        <p:blipFill>
          <a:blip r:embed="rId6" cstate="print"/>
          <a:srcRect l="32203" t="7857" r="33899" b="10950"/>
          <a:stretch>
            <a:fillRect/>
          </a:stretch>
        </p:blipFill>
        <p:spPr bwMode="auto">
          <a:xfrm>
            <a:off x="5940152" y="3789040"/>
            <a:ext cx="1440160" cy="223224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7900" name="Picture 12" descr="http://botanika.wendys.cz/foto/O487_2.jpg"/>
          <p:cNvPicPr>
            <a:picLocks noChangeAspect="1" noChangeArrowheads="1"/>
          </p:cNvPicPr>
          <p:nvPr/>
        </p:nvPicPr>
        <p:blipFill>
          <a:blip r:embed="rId7" cstate="print"/>
          <a:srcRect l="18000" t="6000" r="8667" b="10000"/>
          <a:stretch>
            <a:fillRect/>
          </a:stretch>
        </p:blipFill>
        <p:spPr bwMode="auto">
          <a:xfrm>
            <a:off x="4572000" y="3789040"/>
            <a:ext cx="1440160" cy="223224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763688" y="1772816"/>
            <a:ext cx="1305145" cy="50405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LEN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1772816"/>
            <a:ext cx="1899719" cy="50405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MÁK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539552" y="0"/>
            <a:ext cx="8229600" cy="1052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Poznej rostliny a správně přiřaď.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2843808" y="1772816"/>
            <a:ext cx="1224136" cy="50405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FAZOL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4139952" y="1772816"/>
            <a:ext cx="1296144" cy="50405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HRÁCH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7812360" y="1772816"/>
            <a:ext cx="1008112" cy="50405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SÓJA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5580112" y="1772816"/>
            <a:ext cx="2088232" cy="50405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SLUNEČNICE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Obdélník 35"/>
          <p:cNvSpPr/>
          <p:nvPr/>
        </p:nvSpPr>
        <p:spPr>
          <a:xfrm>
            <a:off x="395536" y="116632"/>
            <a:ext cx="8208912" cy="936104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179512" y="2636912"/>
            <a:ext cx="8784976" cy="38884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27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79512" y="1556792"/>
            <a:ext cx="8784976" cy="936104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 w="127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7890" name="Picture 2" descr="http://www.garten.cz/images_data/2757-phaseolus-coccineus-fazol-sarlatovy-3.jpg"/>
          <p:cNvPicPr>
            <a:picLocks noChangeAspect="1" noChangeArrowheads="1"/>
          </p:cNvPicPr>
          <p:nvPr/>
        </p:nvPicPr>
        <p:blipFill>
          <a:blip r:embed="rId2" cstate="print"/>
          <a:srcRect l="48491" r="593"/>
          <a:stretch>
            <a:fillRect/>
          </a:stretch>
        </p:blipFill>
        <p:spPr bwMode="auto">
          <a:xfrm>
            <a:off x="7380312" y="3789040"/>
            <a:ext cx="1512168" cy="223224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7892" name="Picture 4" descr="http://www.prirodopis.eu/Botanika_mobil/soubory/image/hrachsety.jpg"/>
          <p:cNvPicPr>
            <a:picLocks noChangeAspect="1" noChangeArrowheads="1"/>
          </p:cNvPicPr>
          <p:nvPr/>
        </p:nvPicPr>
        <p:blipFill>
          <a:blip r:embed="rId3" cstate="print"/>
          <a:srcRect l="48780"/>
          <a:stretch>
            <a:fillRect/>
          </a:stretch>
        </p:blipFill>
        <p:spPr bwMode="auto">
          <a:xfrm>
            <a:off x="251520" y="3789040"/>
            <a:ext cx="1512168" cy="223224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7894" name="Picture 6" descr="http://www.prirodni-matrace.cz/files/image/SHOW%202011/soybeans7.jpg"/>
          <p:cNvPicPr>
            <a:picLocks noChangeAspect="1" noChangeArrowheads="1"/>
          </p:cNvPicPr>
          <p:nvPr/>
        </p:nvPicPr>
        <p:blipFill>
          <a:blip r:embed="rId4" cstate="print"/>
          <a:srcRect l="30555" r="25796"/>
          <a:stretch>
            <a:fillRect/>
          </a:stretch>
        </p:blipFill>
        <p:spPr bwMode="auto">
          <a:xfrm>
            <a:off x="3131840" y="3789040"/>
            <a:ext cx="1440160" cy="223224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7896" name="Picture 8" descr="http://nd04.jxs.cz/882/788/f26bb9a0ed_71191051_o2.jpg"/>
          <p:cNvPicPr>
            <a:picLocks noChangeAspect="1" noChangeArrowheads="1"/>
          </p:cNvPicPr>
          <p:nvPr/>
        </p:nvPicPr>
        <p:blipFill>
          <a:blip r:embed="rId5" cstate="print"/>
          <a:srcRect l="51021" r="8163" b="5102"/>
          <a:stretch>
            <a:fillRect/>
          </a:stretch>
        </p:blipFill>
        <p:spPr bwMode="auto">
          <a:xfrm>
            <a:off x="1691680" y="3789040"/>
            <a:ext cx="1440160" cy="223224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7898" name="Picture 10" descr="http://slunecnice.bloger.cz/obrazky/slunecnice.bloger.cz/slunecnice_2.jpg"/>
          <p:cNvPicPr>
            <a:picLocks noChangeAspect="1" noChangeArrowheads="1"/>
          </p:cNvPicPr>
          <p:nvPr/>
        </p:nvPicPr>
        <p:blipFill>
          <a:blip r:embed="rId6" cstate="print"/>
          <a:srcRect l="32203" t="7857" r="33899" b="10950"/>
          <a:stretch>
            <a:fillRect/>
          </a:stretch>
        </p:blipFill>
        <p:spPr bwMode="auto">
          <a:xfrm>
            <a:off x="5940152" y="3789040"/>
            <a:ext cx="1440160" cy="223224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7900" name="Picture 12" descr="http://botanika.wendys.cz/foto/O487_2.jpg"/>
          <p:cNvPicPr>
            <a:picLocks noChangeAspect="1" noChangeArrowheads="1"/>
          </p:cNvPicPr>
          <p:nvPr/>
        </p:nvPicPr>
        <p:blipFill>
          <a:blip r:embed="rId7" cstate="print"/>
          <a:srcRect l="18000" t="6000" r="8667" b="10000"/>
          <a:stretch>
            <a:fillRect/>
          </a:stretch>
        </p:blipFill>
        <p:spPr bwMode="auto">
          <a:xfrm>
            <a:off x="4572000" y="3789040"/>
            <a:ext cx="1440160" cy="2232248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1763688" y="1772816"/>
            <a:ext cx="1305145" cy="50405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LEN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1772816"/>
            <a:ext cx="1899719" cy="50405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MÁK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4" name="Nadpis 1"/>
          <p:cNvSpPr txBox="1">
            <a:spLocks/>
          </p:cNvSpPr>
          <p:nvPr/>
        </p:nvSpPr>
        <p:spPr>
          <a:xfrm>
            <a:off x="539552" y="0"/>
            <a:ext cx="8229600" cy="105273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SPRÁVNÉ ŘEŠENÍ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2843808" y="1772816"/>
            <a:ext cx="1224136" cy="50405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FAZOL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4139952" y="1772816"/>
            <a:ext cx="1296144" cy="50405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HRÁCH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7812360" y="1772816"/>
            <a:ext cx="1008112" cy="50405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SÓJA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5580112" y="1772816"/>
            <a:ext cx="2088232" cy="504056"/>
          </a:xfrm>
          <a:prstGeom prst="rect">
            <a:avLst/>
          </a:prstGeom>
          <a:ln>
            <a:noFill/>
          </a:ln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SLUNEČNICE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cxnSp>
        <p:nvCxnSpPr>
          <p:cNvPr id="18" name="Přímá spojovací šipka 17"/>
          <p:cNvCxnSpPr/>
          <p:nvPr/>
        </p:nvCxnSpPr>
        <p:spPr>
          <a:xfrm>
            <a:off x="3563888" y="2204864"/>
            <a:ext cx="4752528" cy="2160240"/>
          </a:xfrm>
          <a:prstGeom prst="straightConnector1">
            <a:avLst/>
          </a:prstGeom>
          <a:ln w="31750">
            <a:solidFill>
              <a:schemeClr val="tx2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1115616" y="2132856"/>
            <a:ext cx="4104456" cy="2160240"/>
          </a:xfrm>
          <a:prstGeom prst="straightConnector1">
            <a:avLst/>
          </a:prstGeom>
          <a:ln w="317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>
            <a:off x="2267744" y="2204864"/>
            <a:ext cx="216024" cy="2088232"/>
          </a:xfrm>
          <a:prstGeom prst="straightConnector1">
            <a:avLst/>
          </a:prstGeom>
          <a:ln w="31750">
            <a:solidFill>
              <a:srgbClr val="00B05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>
            <a:off x="6588224" y="2204864"/>
            <a:ext cx="72008" cy="2088232"/>
          </a:xfrm>
          <a:prstGeom prst="straightConnector1">
            <a:avLst/>
          </a:prstGeom>
          <a:ln w="31750">
            <a:solidFill>
              <a:schemeClr val="accent2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šipka 32"/>
          <p:cNvCxnSpPr>
            <a:stCxn id="27" idx="2"/>
          </p:cNvCxnSpPr>
          <p:nvPr/>
        </p:nvCxnSpPr>
        <p:spPr>
          <a:xfrm flipH="1">
            <a:off x="1043608" y="2276872"/>
            <a:ext cx="3744416" cy="2160240"/>
          </a:xfrm>
          <a:prstGeom prst="straightConnector1">
            <a:avLst/>
          </a:prstGeom>
          <a:ln w="31750">
            <a:solidFill>
              <a:srgbClr val="FFFF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šipka 34"/>
          <p:cNvCxnSpPr/>
          <p:nvPr/>
        </p:nvCxnSpPr>
        <p:spPr>
          <a:xfrm flipH="1">
            <a:off x="3779912" y="2204864"/>
            <a:ext cx="4536504" cy="2232248"/>
          </a:xfrm>
          <a:prstGeom prst="straightConnector1">
            <a:avLst/>
          </a:prstGeom>
          <a:ln w="3175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Obdélník 39"/>
          <p:cNvSpPr/>
          <p:nvPr/>
        </p:nvSpPr>
        <p:spPr>
          <a:xfrm>
            <a:off x="539552" y="0"/>
            <a:ext cx="8208912" cy="936104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23528" y="1124744"/>
            <a:ext cx="8496944" cy="3600400"/>
          </a:xfrm>
          <a:prstGeom prst="rect">
            <a:avLst/>
          </a:prstGeom>
          <a:solidFill>
            <a:srgbClr val="FFCCFF"/>
          </a:solidFill>
          <a:ln w="127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23528" y="4869160"/>
            <a:ext cx="8496944" cy="1656184"/>
          </a:xfrm>
          <a:prstGeom prst="rect">
            <a:avLst/>
          </a:prstGeom>
          <a:solidFill>
            <a:srgbClr val="FFCCFF"/>
          </a:solidFill>
          <a:ln w="127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9956" name="Picture 20" descr="http://www.omegasport.cz/data/eshop/76/mak.jpg"/>
          <p:cNvPicPr>
            <a:picLocks noChangeAspect="1" noChangeArrowheads="1"/>
          </p:cNvPicPr>
          <p:nvPr/>
        </p:nvPicPr>
        <p:blipFill>
          <a:blip r:embed="rId2" cstate="print"/>
          <a:srcRect l="23626" r="20263"/>
          <a:stretch>
            <a:fillRect/>
          </a:stretch>
        </p:blipFill>
        <p:spPr bwMode="auto">
          <a:xfrm>
            <a:off x="5940152" y="2924944"/>
            <a:ext cx="1368152" cy="136815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6588224" y="5661248"/>
            <a:ext cx="2376264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…. SÓJA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44008" y="4941168"/>
            <a:ext cx="2808312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…. ČOČKA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588224" y="4941168"/>
            <a:ext cx="2916324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…. FAZOL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467544" y="4941168"/>
            <a:ext cx="2376264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…. HRÁCH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pic>
        <p:nvPicPr>
          <p:cNvPr id="39938" name="Picture 2" descr="http://urbanclinic.files.wordpress.com/2010/11/organic_lentils1.jpg"/>
          <p:cNvPicPr>
            <a:picLocks noChangeAspect="1" noChangeArrowheads="1"/>
          </p:cNvPicPr>
          <p:nvPr/>
        </p:nvPicPr>
        <p:blipFill>
          <a:blip r:embed="rId3" cstate="print"/>
          <a:srcRect r="29630" b="29630"/>
          <a:stretch>
            <a:fillRect/>
          </a:stretch>
        </p:blipFill>
        <p:spPr bwMode="auto">
          <a:xfrm>
            <a:off x="3203848" y="1556792"/>
            <a:ext cx="1368152" cy="136815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9940" name="Picture 4" descr="http://www.foodish.eu/aitom/upload/produkty/volne/thumbs/th_fazole_bila_mala_800x600.jpg"/>
          <p:cNvPicPr>
            <a:picLocks noChangeAspect="1" noChangeArrowheads="1"/>
          </p:cNvPicPr>
          <p:nvPr/>
        </p:nvPicPr>
        <p:blipFill>
          <a:blip r:embed="rId4" cstate="print"/>
          <a:srcRect l="14286" t="7774" r="17857" b="18375"/>
          <a:stretch>
            <a:fillRect/>
          </a:stretch>
        </p:blipFill>
        <p:spPr bwMode="auto">
          <a:xfrm>
            <a:off x="5940152" y="1556792"/>
            <a:ext cx="1368152" cy="136815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9944" name="Picture 8" descr="http://www.lh-shop.cz/-pic/seminka/len-04.jpg"/>
          <p:cNvPicPr>
            <a:picLocks noChangeAspect="1" noChangeArrowheads="1"/>
          </p:cNvPicPr>
          <p:nvPr/>
        </p:nvPicPr>
        <p:blipFill>
          <a:blip r:embed="rId5" cstate="print"/>
          <a:srcRect l="17241" t="20690" r="17241" b="13793"/>
          <a:stretch>
            <a:fillRect/>
          </a:stretch>
        </p:blipFill>
        <p:spPr bwMode="auto">
          <a:xfrm>
            <a:off x="4572000" y="2924944"/>
            <a:ext cx="1368152" cy="136815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9946" name="Picture 10" descr="http://nd04.jxs.cz/559/387/3a8280e6cc_71917134_u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2924944"/>
            <a:ext cx="1368152" cy="136815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9952" name="Picture 16" descr="http://www.foodish.eu/aitom/upload/produkty/volne/thumbs/th_hrach_zeleny_cely_800x600.jpg"/>
          <p:cNvPicPr>
            <a:picLocks noChangeAspect="1" noChangeArrowheads="1"/>
          </p:cNvPicPr>
          <p:nvPr/>
        </p:nvPicPr>
        <p:blipFill>
          <a:blip r:embed="rId7" cstate="print"/>
          <a:srcRect l="12500" t="4799" r="8333" b="4028"/>
          <a:stretch>
            <a:fillRect/>
          </a:stretch>
        </p:blipFill>
        <p:spPr bwMode="auto">
          <a:xfrm>
            <a:off x="1907704" y="2924944"/>
            <a:ext cx="1368152" cy="136815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9954" name="Picture 18" descr="http://www.osel.cz/soubory/658/2.jpg"/>
          <p:cNvPicPr>
            <a:picLocks noChangeAspect="1" noChangeArrowheads="1"/>
          </p:cNvPicPr>
          <p:nvPr/>
        </p:nvPicPr>
        <p:blipFill>
          <a:blip r:embed="rId8" cstate="print"/>
          <a:srcRect r="28181"/>
          <a:stretch>
            <a:fillRect/>
          </a:stretch>
        </p:blipFill>
        <p:spPr bwMode="auto">
          <a:xfrm>
            <a:off x="1907704" y="1556792"/>
            <a:ext cx="1368152" cy="137160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9958" name="Picture 22" descr="32_soja_lustinata_front.jpg"/>
          <p:cNvPicPr>
            <a:picLocks noChangeAspect="1" noChangeArrowheads="1"/>
          </p:cNvPicPr>
          <p:nvPr/>
        </p:nvPicPr>
        <p:blipFill>
          <a:blip r:embed="rId9" cstate="print"/>
          <a:srcRect t="34091" r="13636"/>
          <a:stretch>
            <a:fillRect/>
          </a:stretch>
        </p:blipFill>
        <p:spPr bwMode="auto">
          <a:xfrm>
            <a:off x="4572000" y="1556792"/>
            <a:ext cx="1368152" cy="139215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25" name="Nadpis 1"/>
          <p:cNvSpPr txBox="1">
            <a:spLocks/>
          </p:cNvSpPr>
          <p:nvPr/>
        </p:nvSpPr>
        <p:spPr>
          <a:xfrm>
            <a:off x="611560" y="0"/>
            <a:ext cx="8229600" cy="9087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Správně pojmenuj a pak doplň</a:t>
            </a:r>
            <a:r>
              <a:rPr kumimoji="0" lang="cs-CZ" sz="24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 správné číslo</a:t>
            </a: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.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3275856" y="5733256"/>
            <a:ext cx="2376264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…. MÁK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4932040" y="5733256"/>
            <a:ext cx="2376264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…. LEN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2555776" y="4941168"/>
            <a:ext cx="2376264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…. ŘEPKA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395536" y="5733256"/>
            <a:ext cx="266429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…. SLUNEČNICE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0" name="Nadpis 1"/>
          <p:cNvSpPr txBox="1">
            <a:spLocks/>
          </p:cNvSpPr>
          <p:nvPr/>
        </p:nvSpPr>
        <p:spPr>
          <a:xfrm>
            <a:off x="2411760" y="1052736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1.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1" name="Nadpis 1"/>
          <p:cNvSpPr txBox="1">
            <a:spLocks/>
          </p:cNvSpPr>
          <p:nvPr/>
        </p:nvSpPr>
        <p:spPr>
          <a:xfrm>
            <a:off x="3707904" y="1052736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2.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2" name="Nadpis 1"/>
          <p:cNvSpPr txBox="1">
            <a:spLocks/>
          </p:cNvSpPr>
          <p:nvPr/>
        </p:nvSpPr>
        <p:spPr>
          <a:xfrm>
            <a:off x="5076056" y="1052736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3.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3" name="Nadpis 1"/>
          <p:cNvSpPr txBox="1">
            <a:spLocks/>
          </p:cNvSpPr>
          <p:nvPr/>
        </p:nvSpPr>
        <p:spPr>
          <a:xfrm>
            <a:off x="6372200" y="1052736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4.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4" name="Nadpis 1"/>
          <p:cNvSpPr txBox="1">
            <a:spLocks/>
          </p:cNvSpPr>
          <p:nvPr/>
        </p:nvSpPr>
        <p:spPr>
          <a:xfrm>
            <a:off x="2195736" y="4221088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5.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5" name="Nadpis 1"/>
          <p:cNvSpPr txBox="1">
            <a:spLocks/>
          </p:cNvSpPr>
          <p:nvPr/>
        </p:nvSpPr>
        <p:spPr>
          <a:xfrm>
            <a:off x="3635896" y="4221088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6.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5004048" y="4221088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7.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7" name="Nadpis 1"/>
          <p:cNvSpPr txBox="1">
            <a:spLocks/>
          </p:cNvSpPr>
          <p:nvPr/>
        </p:nvSpPr>
        <p:spPr>
          <a:xfrm>
            <a:off x="6444208" y="4221088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8.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Obdélník 47"/>
          <p:cNvSpPr/>
          <p:nvPr/>
        </p:nvSpPr>
        <p:spPr>
          <a:xfrm>
            <a:off x="539552" y="0"/>
            <a:ext cx="8208912" cy="936104"/>
          </a:xfrm>
          <a:prstGeom prst="rect">
            <a:avLst/>
          </a:prstGeom>
          <a:solidFill>
            <a:schemeClr val="accent2"/>
          </a:solidFill>
          <a:ln w="12700">
            <a:solidFill>
              <a:schemeClr val="accent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323528" y="1124744"/>
            <a:ext cx="8496944" cy="3600400"/>
          </a:xfrm>
          <a:prstGeom prst="rect">
            <a:avLst/>
          </a:prstGeom>
          <a:solidFill>
            <a:srgbClr val="FFCCFF"/>
          </a:solidFill>
          <a:ln w="127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323528" y="4869160"/>
            <a:ext cx="8496944" cy="1656184"/>
          </a:xfrm>
          <a:prstGeom prst="rect">
            <a:avLst/>
          </a:prstGeom>
          <a:solidFill>
            <a:srgbClr val="FFCCFF"/>
          </a:solidFill>
          <a:ln w="12700">
            <a:solidFill>
              <a:srgbClr val="CC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9956" name="Picture 20" descr="http://www.omegasport.cz/data/eshop/76/mak.jpg"/>
          <p:cNvPicPr>
            <a:picLocks noChangeAspect="1" noChangeArrowheads="1"/>
          </p:cNvPicPr>
          <p:nvPr/>
        </p:nvPicPr>
        <p:blipFill>
          <a:blip r:embed="rId2" cstate="print"/>
          <a:srcRect l="23626" r="20263"/>
          <a:stretch>
            <a:fillRect/>
          </a:stretch>
        </p:blipFill>
        <p:spPr bwMode="auto">
          <a:xfrm>
            <a:off x="5940152" y="2924944"/>
            <a:ext cx="1368152" cy="136815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3" name="Nadpis 1"/>
          <p:cNvSpPr txBox="1">
            <a:spLocks/>
          </p:cNvSpPr>
          <p:nvPr/>
        </p:nvSpPr>
        <p:spPr>
          <a:xfrm>
            <a:off x="6588224" y="5661248"/>
            <a:ext cx="2376264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…. SÓJA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644008" y="4941168"/>
            <a:ext cx="2808312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…. ČOČKA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588224" y="4941168"/>
            <a:ext cx="2916324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…. FAZOL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467544" y="4941168"/>
            <a:ext cx="2376264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…. HRÁCH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pic>
        <p:nvPicPr>
          <p:cNvPr id="39938" name="Picture 2" descr="http://urbanclinic.files.wordpress.com/2010/11/organic_lentils1.jpg"/>
          <p:cNvPicPr>
            <a:picLocks noChangeAspect="1" noChangeArrowheads="1"/>
          </p:cNvPicPr>
          <p:nvPr/>
        </p:nvPicPr>
        <p:blipFill>
          <a:blip r:embed="rId3" cstate="print"/>
          <a:srcRect r="29630" b="29630"/>
          <a:stretch>
            <a:fillRect/>
          </a:stretch>
        </p:blipFill>
        <p:spPr bwMode="auto">
          <a:xfrm>
            <a:off x="3203848" y="1556792"/>
            <a:ext cx="1368152" cy="136815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9940" name="Picture 4" descr="http://www.foodish.eu/aitom/upload/produkty/volne/thumbs/th_fazole_bila_mala_800x600.jpg"/>
          <p:cNvPicPr>
            <a:picLocks noChangeAspect="1" noChangeArrowheads="1"/>
          </p:cNvPicPr>
          <p:nvPr/>
        </p:nvPicPr>
        <p:blipFill>
          <a:blip r:embed="rId4" cstate="print"/>
          <a:srcRect l="14286" t="7774" r="17857" b="18375"/>
          <a:stretch>
            <a:fillRect/>
          </a:stretch>
        </p:blipFill>
        <p:spPr bwMode="auto">
          <a:xfrm>
            <a:off x="5940152" y="1556792"/>
            <a:ext cx="1368152" cy="136815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9944" name="Picture 8" descr="http://www.lh-shop.cz/-pic/seminka/len-04.jpg"/>
          <p:cNvPicPr>
            <a:picLocks noChangeAspect="1" noChangeArrowheads="1"/>
          </p:cNvPicPr>
          <p:nvPr/>
        </p:nvPicPr>
        <p:blipFill>
          <a:blip r:embed="rId5" cstate="print"/>
          <a:srcRect l="17241" t="20690" r="17241" b="13793"/>
          <a:stretch>
            <a:fillRect/>
          </a:stretch>
        </p:blipFill>
        <p:spPr bwMode="auto">
          <a:xfrm>
            <a:off x="4572000" y="2924944"/>
            <a:ext cx="1368152" cy="136815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9946" name="Picture 10" descr="http://nd04.jxs.cz/559/387/3a8280e6cc_71917134_u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2924944"/>
            <a:ext cx="1368152" cy="136815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9952" name="Picture 16" descr="http://www.foodish.eu/aitom/upload/produkty/volne/thumbs/th_hrach_zeleny_cely_800x600.jpg"/>
          <p:cNvPicPr>
            <a:picLocks noChangeAspect="1" noChangeArrowheads="1"/>
          </p:cNvPicPr>
          <p:nvPr/>
        </p:nvPicPr>
        <p:blipFill>
          <a:blip r:embed="rId7" cstate="print"/>
          <a:srcRect l="12500" t="4799" r="8333" b="4028"/>
          <a:stretch>
            <a:fillRect/>
          </a:stretch>
        </p:blipFill>
        <p:spPr bwMode="auto">
          <a:xfrm>
            <a:off x="1907704" y="2924944"/>
            <a:ext cx="1368152" cy="1368152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9954" name="Picture 18" descr="http://www.osel.cz/soubory/658/2.jpg"/>
          <p:cNvPicPr>
            <a:picLocks noChangeAspect="1" noChangeArrowheads="1"/>
          </p:cNvPicPr>
          <p:nvPr/>
        </p:nvPicPr>
        <p:blipFill>
          <a:blip r:embed="rId8" cstate="print"/>
          <a:srcRect r="28181"/>
          <a:stretch>
            <a:fillRect/>
          </a:stretch>
        </p:blipFill>
        <p:spPr bwMode="auto">
          <a:xfrm>
            <a:off x="1907704" y="1556792"/>
            <a:ext cx="1368152" cy="1371601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pic>
        <p:nvPicPr>
          <p:cNvPr id="39958" name="Picture 22" descr="32_soja_lustinata_front.jpg"/>
          <p:cNvPicPr>
            <a:picLocks noChangeAspect="1" noChangeArrowheads="1"/>
          </p:cNvPicPr>
          <p:nvPr/>
        </p:nvPicPr>
        <p:blipFill>
          <a:blip r:embed="rId9" cstate="print"/>
          <a:srcRect t="34091" r="13636"/>
          <a:stretch>
            <a:fillRect/>
          </a:stretch>
        </p:blipFill>
        <p:spPr bwMode="auto">
          <a:xfrm>
            <a:off x="4572000" y="1556792"/>
            <a:ext cx="1368152" cy="139215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</p:pic>
      <p:sp>
        <p:nvSpPr>
          <p:cNvPr id="25" name="Nadpis 1"/>
          <p:cNvSpPr txBox="1">
            <a:spLocks/>
          </p:cNvSpPr>
          <p:nvPr/>
        </p:nvSpPr>
        <p:spPr>
          <a:xfrm>
            <a:off x="611560" y="0"/>
            <a:ext cx="8229600" cy="9087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SPRÁVNÉ ŘEŠENÍ</a:t>
            </a:r>
            <a:endParaRPr kumimoji="0" lang="cs-CZ" sz="2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6" name="Nadpis 1"/>
          <p:cNvSpPr txBox="1">
            <a:spLocks/>
          </p:cNvSpPr>
          <p:nvPr/>
        </p:nvSpPr>
        <p:spPr>
          <a:xfrm>
            <a:off x="3275856" y="5733256"/>
            <a:ext cx="2376264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…. MÁK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7" name="Nadpis 1"/>
          <p:cNvSpPr txBox="1">
            <a:spLocks/>
          </p:cNvSpPr>
          <p:nvPr/>
        </p:nvSpPr>
        <p:spPr>
          <a:xfrm>
            <a:off x="4932040" y="5733256"/>
            <a:ext cx="2376264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…. LEN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8" name="Nadpis 1"/>
          <p:cNvSpPr txBox="1">
            <a:spLocks/>
          </p:cNvSpPr>
          <p:nvPr/>
        </p:nvSpPr>
        <p:spPr>
          <a:xfrm>
            <a:off x="2555776" y="4941168"/>
            <a:ext cx="2376264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…. ŘEPKA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29" name="Nadpis 1"/>
          <p:cNvSpPr txBox="1">
            <a:spLocks/>
          </p:cNvSpPr>
          <p:nvPr/>
        </p:nvSpPr>
        <p:spPr>
          <a:xfrm>
            <a:off x="395536" y="5733256"/>
            <a:ext cx="266429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…. SLUNEČNICE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0" name="Nadpis 1"/>
          <p:cNvSpPr txBox="1">
            <a:spLocks/>
          </p:cNvSpPr>
          <p:nvPr/>
        </p:nvSpPr>
        <p:spPr>
          <a:xfrm>
            <a:off x="2411760" y="1052736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1.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1" name="Nadpis 1"/>
          <p:cNvSpPr txBox="1">
            <a:spLocks/>
          </p:cNvSpPr>
          <p:nvPr/>
        </p:nvSpPr>
        <p:spPr>
          <a:xfrm>
            <a:off x="3707904" y="1052736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2.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2" name="Nadpis 1"/>
          <p:cNvSpPr txBox="1">
            <a:spLocks/>
          </p:cNvSpPr>
          <p:nvPr/>
        </p:nvSpPr>
        <p:spPr>
          <a:xfrm>
            <a:off x="5076056" y="1052736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3.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3" name="Nadpis 1"/>
          <p:cNvSpPr txBox="1">
            <a:spLocks/>
          </p:cNvSpPr>
          <p:nvPr/>
        </p:nvSpPr>
        <p:spPr>
          <a:xfrm>
            <a:off x="6372200" y="1052736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4.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4" name="Nadpis 1"/>
          <p:cNvSpPr txBox="1">
            <a:spLocks/>
          </p:cNvSpPr>
          <p:nvPr/>
        </p:nvSpPr>
        <p:spPr>
          <a:xfrm>
            <a:off x="2195736" y="4221088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5.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5" name="Nadpis 1"/>
          <p:cNvSpPr txBox="1">
            <a:spLocks/>
          </p:cNvSpPr>
          <p:nvPr/>
        </p:nvSpPr>
        <p:spPr>
          <a:xfrm>
            <a:off x="3635896" y="4221088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6.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5004048" y="4221088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7.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37" name="Nadpis 1"/>
          <p:cNvSpPr txBox="1">
            <a:spLocks/>
          </p:cNvSpPr>
          <p:nvPr/>
        </p:nvSpPr>
        <p:spPr>
          <a:xfrm>
            <a:off x="6444208" y="4221088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8.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0" name="Nadpis 1"/>
          <p:cNvSpPr txBox="1">
            <a:spLocks/>
          </p:cNvSpPr>
          <p:nvPr/>
        </p:nvSpPr>
        <p:spPr>
          <a:xfrm>
            <a:off x="2555776" y="4869160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1.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1" name="Nadpis 1"/>
          <p:cNvSpPr txBox="1">
            <a:spLocks/>
          </p:cNvSpPr>
          <p:nvPr/>
        </p:nvSpPr>
        <p:spPr>
          <a:xfrm>
            <a:off x="4644008" y="4869160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2.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2" name="Nadpis 1"/>
          <p:cNvSpPr txBox="1">
            <a:spLocks/>
          </p:cNvSpPr>
          <p:nvPr/>
        </p:nvSpPr>
        <p:spPr>
          <a:xfrm>
            <a:off x="6660232" y="5589240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3.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3" name="Nadpis 1"/>
          <p:cNvSpPr txBox="1">
            <a:spLocks/>
          </p:cNvSpPr>
          <p:nvPr/>
        </p:nvSpPr>
        <p:spPr>
          <a:xfrm>
            <a:off x="6588224" y="4869160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4.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4" name="Nadpis 1"/>
          <p:cNvSpPr txBox="1">
            <a:spLocks/>
          </p:cNvSpPr>
          <p:nvPr/>
        </p:nvSpPr>
        <p:spPr>
          <a:xfrm>
            <a:off x="467544" y="4869160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5.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5" name="Nadpis 1"/>
          <p:cNvSpPr txBox="1">
            <a:spLocks/>
          </p:cNvSpPr>
          <p:nvPr/>
        </p:nvSpPr>
        <p:spPr>
          <a:xfrm>
            <a:off x="467544" y="5661248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6.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6" name="Nadpis 1"/>
          <p:cNvSpPr txBox="1">
            <a:spLocks/>
          </p:cNvSpPr>
          <p:nvPr/>
        </p:nvSpPr>
        <p:spPr>
          <a:xfrm>
            <a:off x="5004048" y="5661248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7.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7" name="Nadpis 1"/>
          <p:cNvSpPr txBox="1">
            <a:spLocks/>
          </p:cNvSpPr>
          <p:nvPr/>
        </p:nvSpPr>
        <p:spPr>
          <a:xfrm>
            <a:off x="3347864" y="5661248"/>
            <a:ext cx="504056" cy="5040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8.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464496" cy="4525963"/>
          </a:xfrm>
        </p:spPr>
        <p:txBody>
          <a:bodyPr>
            <a:normAutofit fontScale="92500" lnSpcReduction="20000"/>
          </a:bodyPr>
          <a:lstStyle/>
          <a:p>
            <a:r>
              <a:rPr lang="cs-CZ" sz="1500" dirty="0" smtClean="0">
                <a:hlinkClick r:id="rId2"/>
              </a:rPr>
              <a:t>http://www.nazeleno.</a:t>
            </a:r>
            <a:r>
              <a:rPr lang="cs-CZ" sz="1500" dirty="0" err="1" smtClean="0">
                <a:hlinkClick r:id="rId2"/>
              </a:rPr>
              <a:t>cz</a:t>
            </a:r>
            <a:r>
              <a:rPr lang="cs-CZ" sz="1500" dirty="0" smtClean="0">
                <a:hlinkClick r:id="rId2"/>
              </a:rPr>
              <a:t>/</a:t>
            </a:r>
            <a:r>
              <a:rPr lang="cs-CZ" sz="1500" dirty="0" err="1" smtClean="0">
                <a:hlinkClick r:id="rId2"/>
              </a:rPr>
              <a:t>Files</a:t>
            </a:r>
            <a:r>
              <a:rPr lang="cs-CZ" sz="1500" dirty="0" smtClean="0">
                <a:hlinkClick r:id="rId2"/>
              </a:rPr>
              <a:t>/</a:t>
            </a:r>
            <a:r>
              <a:rPr lang="cs-CZ" sz="1500" dirty="0" err="1" smtClean="0">
                <a:hlinkClick r:id="rId2"/>
              </a:rPr>
              <a:t>FckGallery</a:t>
            </a:r>
            <a:r>
              <a:rPr lang="cs-CZ" sz="1500" dirty="0" smtClean="0">
                <a:hlinkClick r:id="rId2"/>
              </a:rPr>
              <a:t>/Nov%C3%BD%20objekt%20-%20WinRAR%20ZIP%20archiv%20(2).zip/106419315.jpg</a:t>
            </a:r>
          </a:p>
          <a:p>
            <a:r>
              <a:rPr lang="cs-CZ" sz="1500" dirty="0" smtClean="0">
                <a:hlinkClick r:id="rId2"/>
              </a:rPr>
              <a:t>http</a:t>
            </a:r>
            <a:r>
              <a:rPr lang="cs-CZ" sz="1500" dirty="0">
                <a:hlinkClick r:id="rId2"/>
              </a:rPr>
              <a:t>://</a:t>
            </a:r>
            <a:r>
              <a:rPr lang="cs-CZ" sz="1500" dirty="0" smtClean="0">
                <a:hlinkClick r:id="rId2"/>
              </a:rPr>
              <a:t>www.oseva-trading.cz/image/jec%20bojos.jpeg</a:t>
            </a:r>
            <a:endParaRPr lang="cs-CZ" sz="1500" dirty="0" smtClean="0"/>
          </a:p>
          <a:p>
            <a:r>
              <a:rPr lang="cs-CZ" sz="1500" dirty="0">
                <a:hlinkClick r:id="rId3"/>
              </a:rPr>
              <a:t>http://2.bp.blogspot.com/-_</a:t>
            </a:r>
            <a:r>
              <a:rPr lang="cs-CZ" sz="1500" dirty="0" smtClean="0">
                <a:hlinkClick r:id="rId3"/>
              </a:rPr>
              <a:t>UOzs4WbZPc/TzQr8NxR3VI/AAAAAAAAAHo/3WsCEMra5qY/s1600/barley.jpg</a:t>
            </a:r>
            <a:endParaRPr lang="cs-CZ" sz="1500" dirty="0" smtClean="0"/>
          </a:p>
          <a:p>
            <a:r>
              <a:rPr lang="cs-CZ" sz="1500" dirty="0">
                <a:hlinkClick r:id="rId4"/>
              </a:rPr>
              <a:t>http://</a:t>
            </a:r>
            <a:r>
              <a:rPr lang="cs-CZ" sz="1500" dirty="0" smtClean="0">
                <a:hlinkClick r:id="rId4"/>
              </a:rPr>
              <a:t>media0.jex.cz/images/media0:49e316d2d4812.jpg/3305b75f59700e1669599d27de63e5b1-sepie%20p%C5%A1enice.JPG</a:t>
            </a:r>
            <a:endParaRPr lang="cs-CZ" sz="1500" dirty="0" smtClean="0"/>
          </a:p>
          <a:p>
            <a:r>
              <a:rPr lang="cs-CZ" sz="1500" dirty="0">
                <a:hlinkClick r:id="rId5"/>
              </a:rPr>
              <a:t>http://</a:t>
            </a:r>
            <a:r>
              <a:rPr lang="cs-CZ" sz="1500" dirty="0" smtClean="0">
                <a:hlinkClick r:id="rId5"/>
              </a:rPr>
              <a:t>www.naturowholewheatgrain.com/images/photos1.jpg</a:t>
            </a:r>
            <a:endParaRPr lang="cs-CZ" sz="1500" dirty="0" smtClean="0"/>
          </a:p>
          <a:p>
            <a:r>
              <a:rPr lang="cs-CZ" sz="1500" dirty="0" smtClean="0">
                <a:hlinkClick r:id="rId6"/>
              </a:rPr>
              <a:t>http://www.</a:t>
            </a:r>
            <a:r>
              <a:rPr lang="cs-CZ" sz="1500" dirty="0" err="1" smtClean="0">
                <a:hlinkClick r:id="rId6"/>
              </a:rPr>
              <a:t>herzige</a:t>
            </a:r>
            <a:r>
              <a:rPr lang="cs-CZ" sz="1500" dirty="0" smtClean="0">
                <a:hlinkClick r:id="rId6"/>
              </a:rPr>
              <a:t>-</a:t>
            </a:r>
            <a:r>
              <a:rPr lang="cs-CZ" sz="1500" dirty="0" err="1" smtClean="0">
                <a:hlinkClick r:id="rId6"/>
              </a:rPr>
              <a:t>farm.cz</a:t>
            </a:r>
            <a:r>
              <a:rPr lang="cs-CZ" sz="1500" dirty="0" smtClean="0">
                <a:hlinkClick r:id="rId6"/>
              </a:rPr>
              <a:t>/</a:t>
            </a:r>
            <a:r>
              <a:rPr lang="cs-CZ" sz="1500" dirty="0" err="1" smtClean="0">
                <a:hlinkClick r:id="rId6"/>
              </a:rPr>
              <a:t>files</a:t>
            </a:r>
            <a:r>
              <a:rPr lang="cs-CZ" sz="1500" dirty="0" smtClean="0">
                <a:hlinkClick r:id="rId6"/>
              </a:rPr>
              <a:t>/</a:t>
            </a:r>
            <a:r>
              <a:rPr lang="cs-CZ" sz="1500" dirty="0" err="1" smtClean="0">
                <a:hlinkClick r:id="rId6"/>
              </a:rPr>
              <a:t>categories</a:t>
            </a:r>
            <a:r>
              <a:rPr lang="cs-CZ" sz="1500" dirty="0" smtClean="0">
                <a:hlinkClick r:id="rId6"/>
              </a:rPr>
              <a:t>/</a:t>
            </a:r>
            <a:r>
              <a:rPr lang="cs-CZ" sz="1500" dirty="0" err="1" smtClean="0">
                <a:hlinkClick r:id="rId6"/>
              </a:rPr>
              <a:t>zito.jpg</a:t>
            </a:r>
            <a:endParaRPr lang="cs-CZ" sz="1500" dirty="0" smtClean="0">
              <a:hlinkClick r:id="rId6"/>
            </a:endParaRPr>
          </a:p>
          <a:p>
            <a:r>
              <a:rPr lang="cs-CZ" sz="1500" dirty="0" smtClean="0">
                <a:hlinkClick r:id="rId6"/>
              </a:rPr>
              <a:t>http</a:t>
            </a:r>
            <a:r>
              <a:rPr lang="cs-CZ" sz="1500" dirty="0">
                <a:hlinkClick r:id="rId6"/>
              </a:rPr>
              <a:t>://</a:t>
            </a:r>
            <a:r>
              <a:rPr lang="cs-CZ" sz="1500" dirty="0" smtClean="0">
                <a:hlinkClick r:id="rId6"/>
              </a:rPr>
              <a:t>varimezdrave.cz/wp-content/uploads/2009/03/zito-a.jpg</a:t>
            </a:r>
            <a:endParaRPr lang="cs-CZ" sz="1500" dirty="0" smtClean="0"/>
          </a:p>
          <a:p>
            <a:r>
              <a:rPr lang="cs-CZ" sz="1500" dirty="0">
                <a:hlinkClick r:id="rId7"/>
              </a:rPr>
              <a:t>http://</a:t>
            </a:r>
            <a:r>
              <a:rPr lang="cs-CZ" sz="1500" dirty="0" smtClean="0">
                <a:hlinkClick r:id="rId7"/>
              </a:rPr>
              <a:t>teddypraha.iprostor.cz/pool/teddypraha/upload/obrazky/oves.jpg</a:t>
            </a:r>
            <a:endParaRPr lang="cs-CZ" sz="1500" dirty="0" smtClean="0"/>
          </a:p>
          <a:p>
            <a:r>
              <a:rPr lang="cs-CZ" sz="1500" dirty="0">
                <a:hlinkClick r:id="rId8"/>
              </a:rPr>
              <a:t>http://</a:t>
            </a:r>
            <a:r>
              <a:rPr lang="cs-CZ" sz="1500" dirty="0" smtClean="0">
                <a:hlinkClick r:id="rId8"/>
              </a:rPr>
              <a:t>www.milanbartl.cz/zrniny/farma/zraly_oves.jpg</a:t>
            </a:r>
            <a:endParaRPr lang="cs-CZ" sz="1500" dirty="0" smtClean="0"/>
          </a:p>
          <a:p>
            <a:r>
              <a:rPr lang="cs-CZ" sz="1500" dirty="0" smtClean="0">
                <a:hlinkClick r:id="rId9"/>
              </a:rPr>
              <a:t>http://www.</a:t>
            </a:r>
            <a:r>
              <a:rPr lang="cs-CZ" sz="1500" dirty="0" err="1" smtClean="0">
                <a:hlinkClick r:id="rId9"/>
              </a:rPr>
              <a:t>wallpaper.cz</a:t>
            </a:r>
            <a:r>
              <a:rPr lang="cs-CZ" sz="1500" dirty="0" smtClean="0">
                <a:hlinkClick r:id="rId9"/>
              </a:rPr>
              <a:t>/primo/ir2/</a:t>
            </a:r>
            <a:r>
              <a:rPr lang="cs-CZ" sz="1500" dirty="0" err="1" smtClean="0">
                <a:hlinkClick r:id="rId9"/>
              </a:rPr>
              <a:t>repka</a:t>
            </a:r>
            <a:r>
              <a:rPr lang="cs-CZ" sz="1500" dirty="0" smtClean="0">
                <a:hlinkClick r:id="rId9"/>
              </a:rPr>
              <a:t>_olejka_2--c1600xc1200.jpg</a:t>
            </a:r>
            <a:endParaRPr lang="cs-CZ" sz="1500" dirty="0" smtClean="0"/>
          </a:p>
          <a:p>
            <a:endParaRPr lang="cs-CZ" sz="1500" dirty="0" smtClean="0"/>
          </a:p>
          <a:p>
            <a:endParaRPr lang="cs-CZ" sz="15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16288" cy="4525963"/>
          </a:xfrm>
        </p:spPr>
        <p:txBody>
          <a:bodyPr>
            <a:normAutofit fontScale="92500" lnSpcReduction="20000"/>
          </a:bodyPr>
          <a:lstStyle/>
          <a:p>
            <a:r>
              <a:rPr lang="cs-CZ" sz="1500" b="1" dirty="0" smtClean="0"/>
              <a:t>Dytrtová, R., Praktické činnosti, Pěstitelství pro 6.- 9. r. ZŠ, Fortuna, 1997</a:t>
            </a:r>
          </a:p>
          <a:p>
            <a:r>
              <a:rPr lang="cs-CZ" sz="1500" dirty="0">
                <a:hlinkClick r:id="rId10"/>
              </a:rPr>
              <a:t>http://</a:t>
            </a:r>
            <a:r>
              <a:rPr lang="cs-CZ" sz="1500" dirty="0" smtClean="0">
                <a:hlinkClick r:id="rId10"/>
              </a:rPr>
              <a:t>nd01.jxs.cz/451/658/787289e283_11652664_o2.jpg</a:t>
            </a:r>
            <a:endParaRPr lang="cs-CZ" sz="1500" dirty="0" smtClean="0"/>
          </a:p>
          <a:p>
            <a:r>
              <a:rPr lang="cs-CZ" sz="1500" dirty="0" smtClean="0">
                <a:hlinkClick r:id="rId11"/>
              </a:rPr>
              <a:t>https://encrypted-tbn3.gstatic.com/images?q=tbn:ANd9GcQ5T9Z8w0Z6stDoJi_dMrud3dA0eW_sKoSzetIxcrvng-0nmlRgIw</a:t>
            </a:r>
          </a:p>
          <a:p>
            <a:r>
              <a:rPr lang="cs-CZ" sz="1500" dirty="0" smtClean="0">
                <a:hlinkClick r:id="rId11"/>
              </a:rPr>
              <a:t>http</a:t>
            </a:r>
            <a:r>
              <a:rPr lang="cs-CZ" sz="1500" dirty="0">
                <a:hlinkClick r:id="rId11"/>
              </a:rPr>
              <a:t>://</a:t>
            </a:r>
            <a:r>
              <a:rPr lang="cs-CZ" sz="1500" dirty="0" smtClean="0">
                <a:hlinkClick r:id="rId11"/>
              </a:rPr>
              <a:t>www.dobra-kucharka.cz/img/full/2/7486.jpg</a:t>
            </a:r>
            <a:endParaRPr lang="cs-CZ" sz="1500" dirty="0" smtClean="0"/>
          </a:p>
          <a:p>
            <a:r>
              <a:rPr lang="cs-CZ" sz="1500" dirty="0" smtClean="0">
                <a:hlinkClick r:id="rId12"/>
              </a:rPr>
              <a:t>http://nd03.jxs.cz/572/389/ee8b6bdf1c_62504838_o2.jpg</a:t>
            </a:r>
          </a:p>
          <a:p>
            <a:r>
              <a:rPr lang="cs-CZ" sz="1500" dirty="0" smtClean="0">
                <a:hlinkClick r:id="rId12"/>
              </a:rPr>
              <a:t>http</a:t>
            </a:r>
            <a:r>
              <a:rPr lang="cs-CZ" sz="1500" dirty="0">
                <a:hlinkClick r:id="rId12"/>
              </a:rPr>
              <a:t>://</a:t>
            </a:r>
            <a:r>
              <a:rPr lang="cs-CZ" sz="1500" dirty="0" smtClean="0">
                <a:hlinkClick r:id="rId12"/>
              </a:rPr>
              <a:t>upload.wikimedia.org/wikipedia/commons/f/f4/Aardappel_bloeiend_Fresco.jpg</a:t>
            </a:r>
            <a:endParaRPr lang="cs-CZ" sz="1500" dirty="0" smtClean="0"/>
          </a:p>
          <a:p>
            <a:r>
              <a:rPr lang="cs-CZ" sz="1500" dirty="0" smtClean="0">
                <a:hlinkClick r:id="rId13"/>
              </a:rPr>
              <a:t>http://selgen.cz/sprava/wp-content/uploads/2011/12/Sn%C3%ADmek-076-380x216.jpg</a:t>
            </a:r>
          </a:p>
          <a:p>
            <a:r>
              <a:rPr lang="cs-CZ" sz="1500" dirty="0" smtClean="0">
                <a:hlinkClick r:id="rId13"/>
              </a:rPr>
              <a:t>http</a:t>
            </a:r>
            <a:r>
              <a:rPr lang="cs-CZ" sz="1500" dirty="0">
                <a:hlinkClick r:id="rId13"/>
              </a:rPr>
              <a:t>://</a:t>
            </a:r>
            <a:r>
              <a:rPr lang="cs-CZ" sz="1500" dirty="0" smtClean="0">
                <a:hlinkClick r:id="rId13"/>
              </a:rPr>
              <a:t>www.farmersguardian.com/pictures/610xAny/8/6/4/56864_Loading_Sugar_Beet_IMG_8980.jpg</a:t>
            </a:r>
            <a:endParaRPr lang="cs-CZ" sz="1500" dirty="0" smtClean="0"/>
          </a:p>
          <a:p>
            <a:r>
              <a:rPr lang="cs-CZ" sz="1500" dirty="0">
                <a:hlinkClick r:id="rId14"/>
              </a:rPr>
              <a:t>http://</a:t>
            </a:r>
            <a:r>
              <a:rPr lang="cs-CZ" sz="1500" dirty="0" smtClean="0">
                <a:hlinkClick r:id="rId14"/>
              </a:rPr>
              <a:t>www.bio-life.cz/text_img/1705MmY.jpg</a:t>
            </a:r>
            <a:endParaRPr lang="cs-CZ" sz="1500" dirty="0" smtClean="0"/>
          </a:p>
          <a:p>
            <a:r>
              <a:rPr lang="cs-CZ" sz="1500" dirty="0">
                <a:hlinkClick r:id="rId15"/>
              </a:rPr>
              <a:t>http://</a:t>
            </a:r>
            <a:r>
              <a:rPr lang="cs-CZ" sz="1500" dirty="0" smtClean="0">
                <a:hlinkClick r:id="rId15"/>
              </a:rPr>
              <a:t>www.prirodopis.eu/Botanika_mobil/soubory/image/hrachsety.jpg</a:t>
            </a:r>
            <a:endParaRPr lang="cs-CZ" sz="1500" dirty="0" smtClean="0"/>
          </a:p>
          <a:p>
            <a:r>
              <a:rPr lang="cs-CZ" sz="1500" dirty="0">
                <a:hlinkClick r:id="rId16"/>
              </a:rPr>
              <a:t>http://</a:t>
            </a:r>
            <a:r>
              <a:rPr lang="cs-CZ" sz="1500" dirty="0" smtClean="0">
                <a:hlinkClick r:id="rId16"/>
              </a:rPr>
              <a:t>skolavarenia.wbl.sk/hrasok_zeleny.jpg</a:t>
            </a:r>
            <a:endParaRPr lang="cs-CZ" sz="1500" dirty="0" smtClean="0"/>
          </a:p>
          <a:p>
            <a:endParaRPr lang="cs-CZ" sz="15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800" dirty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600200"/>
            <a:ext cx="4320480" cy="4525963"/>
          </a:xfrm>
        </p:spPr>
        <p:txBody>
          <a:bodyPr>
            <a:normAutofit/>
          </a:bodyPr>
          <a:lstStyle/>
          <a:p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www.garten.cz/images_data/2757-phaseolus-coccineus-fazol-sarlatovy-3.jpg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urbanclinic.files.wordpress.com/2010/11/organic_lentils1.jpg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www.foodish.eu/aitom/upload/produkty/volne/thumbs/th_fazole_bila_mala_800x600.jpg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www.prirodni-matrace.cz/files/image/SHOW%202011/soybeans7.jpg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vfu-www.vfu.cz/vegetabilie/plodiny/czech/Soja.jpg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</a:t>
            </a:r>
            <a:r>
              <a:rPr lang="cs-CZ" sz="1400" dirty="0">
                <a:hlinkClick r:id="rId7"/>
              </a:rPr>
              <a:t>://www.lh-shop.cz/-</a:t>
            </a:r>
            <a:r>
              <a:rPr lang="cs-CZ" sz="1400" dirty="0" smtClean="0">
                <a:hlinkClick r:id="rId7"/>
              </a:rPr>
              <a:t>pic/seminka/len-04.jpg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http://nd04.jxs.cz/882/788/f26bb9a0ed_71191051_o2.jpg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www.osel.</a:t>
            </a:r>
            <a:r>
              <a:rPr lang="cs-CZ" sz="1400" dirty="0" err="1" smtClean="0">
                <a:hlinkClick r:id="rId9"/>
              </a:rPr>
              <a:t>cz</a:t>
            </a:r>
            <a:r>
              <a:rPr lang="cs-CZ" sz="1400" dirty="0" smtClean="0">
                <a:hlinkClick r:id="rId9"/>
              </a:rPr>
              <a:t>/soubory/658/2.jpg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www.</a:t>
            </a:r>
            <a:r>
              <a:rPr lang="cs-CZ" sz="1400" dirty="0" err="1" smtClean="0">
                <a:hlinkClick r:id="rId10"/>
              </a:rPr>
              <a:t>omegasport.cz</a:t>
            </a:r>
            <a:r>
              <a:rPr lang="cs-CZ" sz="1400" dirty="0" smtClean="0">
                <a:hlinkClick r:id="rId10"/>
              </a:rPr>
              <a:t>/data/</a:t>
            </a:r>
            <a:r>
              <a:rPr lang="cs-CZ" sz="1400" dirty="0" err="1" smtClean="0">
                <a:hlinkClick r:id="rId10"/>
              </a:rPr>
              <a:t>eshop</a:t>
            </a:r>
            <a:r>
              <a:rPr lang="cs-CZ" sz="1400" dirty="0" smtClean="0">
                <a:hlinkClick r:id="rId10"/>
              </a:rPr>
              <a:t>/76/mak.</a:t>
            </a:r>
            <a:r>
              <a:rPr lang="cs-CZ" sz="1400" dirty="0" err="1" smtClean="0">
                <a:hlinkClick r:id="rId10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</a:t>
            </a:r>
            <a:r>
              <a:rPr lang="cs-CZ" sz="1400" dirty="0" smtClean="0">
                <a:hlinkClick r:id="rId11"/>
              </a:rPr>
              <a:t>web2.mendelu.cz/</a:t>
            </a:r>
            <a:r>
              <a:rPr lang="cs-CZ" sz="1400" dirty="0" err="1" smtClean="0">
                <a:hlinkClick r:id="rId11"/>
              </a:rPr>
              <a:t>af</a:t>
            </a:r>
            <a:r>
              <a:rPr lang="cs-CZ" sz="1400" dirty="0" smtClean="0">
                <a:hlinkClick r:id="rId11"/>
              </a:rPr>
              <a:t>_222_</a:t>
            </a:r>
            <a:r>
              <a:rPr lang="cs-CZ" sz="1400" dirty="0" err="1" smtClean="0">
                <a:hlinkClick r:id="rId11"/>
              </a:rPr>
              <a:t>multitext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cvicebnice</a:t>
            </a:r>
            <a:r>
              <a:rPr lang="cs-CZ" sz="1400" dirty="0" smtClean="0">
                <a:hlinkClick r:id="rId11"/>
              </a:rPr>
              <a:t>/foto/32_</a:t>
            </a:r>
            <a:r>
              <a:rPr lang="cs-CZ" sz="1400" dirty="0" err="1" smtClean="0">
                <a:hlinkClick r:id="rId11"/>
              </a:rPr>
              <a:t>soja</a:t>
            </a:r>
            <a:r>
              <a:rPr lang="cs-CZ" sz="1400" dirty="0" smtClean="0">
                <a:hlinkClick r:id="rId11"/>
              </a:rPr>
              <a:t>_</a:t>
            </a:r>
            <a:r>
              <a:rPr lang="cs-CZ" sz="1400" dirty="0" err="1" smtClean="0">
                <a:hlinkClick r:id="rId11"/>
              </a:rPr>
              <a:t>lustinata</a:t>
            </a:r>
            <a:r>
              <a:rPr lang="cs-CZ" sz="1400" dirty="0" smtClean="0">
                <a:hlinkClick r:id="rId11"/>
              </a:rPr>
              <a:t>_front.</a:t>
            </a:r>
            <a:r>
              <a:rPr lang="cs-CZ" sz="1400" dirty="0" err="1" smtClean="0">
                <a:hlinkClick r:id="rId11"/>
              </a:rPr>
              <a:t>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1600200"/>
            <a:ext cx="4320480" cy="4525963"/>
          </a:xfrm>
        </p:spPr>
        <p:txBody>
          <a:bodyPr/>
          <a:lstStyle/>
          <a:p>
            <a:r>
              <a:rPr lang="cs-CZ" sz="1400" dirty="0">
                <a:hlinkClick r:id="rId12"/>
              </a:rPr>
              <a:t>http://</a:t>
            </a:r>
            <a:r>
              <a:rPr lang="cs-CZ" sz="1400" dirty="0" smtClean="0">
                <a:hlinkClick r:id="rId12"/>
              </a:rPr>
              <a:t>slunecnice.bloger.cz/obrazky/slunecnice.bloger.cz/slunecnice_2.jpg</a:t>
            </a:r>
            <a:endParaRPr lang="cs-CZ" sz="1400" dirty="0" smtClean="0"/>
          </a:p>
          <a:p>
            <a:r>
              <a:rPr lang="cs-CZ" sz="1400" dirty="0">
                <a:hlinkClick r:id="rId13"/>
              </a:rPr>
              <a:t>http://</a:t>
            </a:r>
            <a:r>
              <a:rPr lang="cs-CZ" sz="1400" dirty="0" smtClean="0">
                <a:hlinkClick r:id="rId13"/>
              </a:rPr>
              <a:t>nd04.jxs.cz/559/387/3a8280e6cc_71917134_u.jpg</a:t>
            </a:r>
            <a:endParaRPr lang="cs-CZ" sz="1400" dirty="0" smtClean="0"/>
          </a:p>
          <a:p>
            <a:r>
              <a:rPr lang="cs-CZ" sz="1400" dirty="0" smtClean="0">
                <a:hlinkClick r:id="rId14"/>
              </a:rPr>
              <a:t>http://www.nazeleno.</a:t>
            </a:r>
            <a:r>
              <a:rPr lang="cs-CZ" sz="1400" dirty="0" err="1" smtClean="0">
                <a:hlinkClick r:id="rId14"/>
              </a:rPr>
              <a:t>cz</a:t>
            </a:r>
            <a:r>
              <a:rPr lang="cs-CZ" sz="1400" dirty="0" smtClean="0">
                <a:hlinkClick r:id="rId14"/>
              </a:rPr>
              <a:t>/</a:t>
            </a:r>
            <a:r>
              <a:rPr lang="cs-CZ" sz="1400" dirty="0" err="1" smtClean="0">
                <a:hlinkClick r:id="rId14"/>
              </a:rPr>
              <a:t>Files</a:t>
            </a:r>
            <a:r>
              <a:rPr lang="cs-CZ" sz="1400" dirty="0" smtClean="0">
                <a:hlinkClick r:id="rId14"/>
              </a:rPr>
              <a:t>/</a:t>
            </a:r>
            <a:r>
              <a:rPr lang="cs-CZ" sz="1400" dirty="0" err="1" smtClean="0">
                <a:hlinkClick r:id="rId14"/>
              </a:rPr>
              <a:t>FckGallery</a:t>
            </a:r>
            <a:r>
              <a:rPr lang="cs-CZ" sz="1400" dirty="0" smtClean="0">
                <a:hlinkClick r:id="rId14"/>
              </a:rPr>
              <a:t>/Nov%C3%BD%20objekt%20-%20WinRAR%20ZIP%20archiv.zip/01.jpg%20channel4.com.jpg</a:t>
            </a:r>
          </a:p>
          <a:p>
            <a:r>
              <a:rPr lang="cs-CZ" sz="1400" dirty="0" smtClean="0">
                <a:hlinkClick r:id="rId14"/>
              </a:rPr>
              <a:t>http</a:t>
            </a:r>
            <a:r>
              <a:rPr lang="cs-CZ" sz="1400" dirty="0">
                <a:hlinkClick r:id="rId14"/>
              </a:rPr>
              <a:t>://</a:t>
            </a:r>
            <a:r>
              <a:rPr lang="cs-CZ" sz="1400" dirty="0" smtClean="0">
                <a:hlinkClick r:id="rId14"/>
              </a:rPr>
              <a:t>botanika.wendys.cz/foto/O487_2.jpg</a:t>
            </a:r>
            <a:endParaRPr lang="cs-CZ" sz="1400" dirty="0" smtClean="0"/>
          </a:p>
          <a:p>
            <a:r>
              <a:rPr lang="cs-CZ" sz="1400" dirty="0">
                <a:hlinkClick r:id="rId15"/>
              </a:rPr>
              <a:t>http://</a:t>
            </a:r>
            <a:r>
              <a:rPr lang="cs-CZ" sz="1400" dirty="0" smtClean="0">
                <a:hlinkClick r:id="rId15"/>
              </a:rPr>
              <a:t>vfu-www.vfu.cz/vegetabilie/plodiny/czech/Mak.jpg</a:t>
            </a:r>
            <a:endParaRPr lang="cs-CZ" sz="1400" dirty="0" smtClean="0"/>
          </a:p>
          <a:p>
            <a:r>
              <a:rPr lang="cs-CZ" sz="1400" dirty="0">
                <a:hlinkClick r:id="rId16"/>
              </a:rPr>
              <a:t>http://</a:t>
            </a:r>
            <a:r>
              <a:rPr lang="cs-CZ" sz="1400" dirty="0" smtClean="0">
                <a:hlinkClick r:id="rId16"/>
              </a:rPr>
              <a:t>nd01.jxs.cz/699/759/e498809f9a_8422699_o2.jpg</a:t>
            </a:r>
            <a:endParaRPr lang="cs-CZ" sz="1400" dirty="0" smtClean="0"/>
          </a:p>
          <a:p>
            <a:r>
              <a:rPr lang="cs-CZ" sz="1400" dirty="0" smtClean="0">
                <a:hlinkClick r:id="rId17"/>
              </a:rPr>
              <a:t>http://</a:t>
            </a:r>
            <a:r>
              <a:rPr lang="cs-CZ" sz="1400" dirty="0" smtClean="0">
                <a:hlinkClick r:id="rId17"/>
              </a:rPr>
              <a:t>www.</a:t>
            </a:r>
            <a:r>
              <a:rPr lang="cs-CZ" sz="1400" dirty="0" err="1" smtClean="0">
                <a:hlinkClick r:id="rId17"/>
              </a:rPr>
              <a:t>foodish.eu</a:t>
            </a:r>
            <a:r>
              <a:rPr lang="cs-CZ" sz="1400" dirty="0" smtClean="0">
                <a:hlinkClick r:id="rId17"/>
              </a:rPr>
              <a:t>/</a:t>
            </a:r>
            <a:r>
              <a:rPr lang="cs-CZ" sz="1400" dirty="0" err="1" smtClean="0">
                <a:hlinkClick r:id="rId17"/>
              </a:rPr>
              <a:t>aitom</a:t>
            </a:r>
            <a:r>
              <a:rPr lang="cs-CZ" sz="1400" dirty="0" smtClean="0">
                <a:hlinkClick r:id="rId17"/>
              </a:rPr>
              <a:t>/</a:t>
            </a:r>
            <a:r>
              <a:rPr lang="cs-CZ" sz="1400" dirty="0" err="1" smtClean="0">
                <a:hlinkClick r:id="rId17"/>
              </a:rPr>
              <a:t>upload</a:t>
            </a:r>
            <a:r>
              <a:rPr lang="cs-CZ" sz="1400" dirty="0" smtClean="0">
                <a:hlinkClick r:id="rId17"/>
              </a:rPr>
              <a:t>/produkty/</a:t>
            </a:r>
            <a:r>
              <a:rPr lang="cs-CZ" sz="1400" dirty="0" err="1" smtClean="0">
                <a:hlinkClick r:id="rId17"/>
              </a:rPr>
              <a:t>volne</a:t>
            </a:r>
            <a:r>
              <a:rPr lang="cs-CZ" sz="1400" dirty="0" smtClean="0">
                <a:hlinkClick r:id="rId17"/>
              </a:rPr>
              <a:t>/</a:t>
            </a:r>
            <a:r>
              <a:rPr lang="cs-CZ" sz="1400" dirty="0" err="1" smtClean="0">
                <a:hlinkClick r:id="rId17"/>
              </a:rPr>
              <a:t>thumbs</a:t>
            </a:r>
            <a:r>
              <a:rPr lang="cs-CZ" sz="1400" dirty="0" smtClean="0">
                <a:hlinkClick r:id="rId17"/>
              </a:rPr>
              <a:t>/</a:t>
            </a:r>
            <a:r>
              <a:rPr lang="cs-CZ" sz="1400" dirty="0" err="1" smtClean="0">
                <a:hlinkClick r:id="rId17"/>
              </a:rPr>
              <a:t>th</a:t>
            </a:r>
            <a:r>
              <a:rPr lang="cs-CZ" sz="1400" dirty="0" smtClean="0">
                <a:hlinkClick r:id="rId17"/>
              </a:rPr>
              <a:t>_</a:t>
            </a:r>
            <a:r>
              <a:rPr lang="cs-CZ" sz="1400" dirty="0" err="1" smtClean="0">
                <a:hlinkClick r:id="rId17"/>
              </a:rPr>
              <a:t>hrach</a:t>
            </a:r>
            <a:r>
              <a:rPr lang="cs-CZ" sz="1400" dirty="0" smtClean="0">
                <a:hlinkClick r:id="rId17"/>
              </a:rPr>
              <a:t>_zeleny_cely_800x600.jpg</a:t>
            </a:r>
            <a:endParaRPr lang="cs-CZ" sz="1400" dirty="0" smtClean="0"/>
          </a:p>
          <a:p>
            <a:r>
              <a:rPr lang="cs-CZ" sz="1400" dirty="0" smtClean="0">
                <a:hlinkClick r:id="rId18"/>
              </a:rPr>
              <a:t>http://</a:t>
            </a:r>
            <a:r>
              <a:rPr lang="cs-CZ" sz="1400" dirty="0" smtClean="0">
                <a:hlinkClick r:id="rId18"/>
              </a:rPr>
              <a:t>www.</a:t>
            </a:r>
            <a:r>
              <a:rPr lang="cs-CZ" sz="1400" dirty="0" err="1" smtClean="0">
                <a:hlinkClick r:id="rId18"/>
              </a:rPr>
              <a:t>poex.cz</a:t>
            </a:r>
            <a:r>
              <a:rPr lang="cs-CZ" sz="1400" dirty="0" smtClean="0">
                <a:hlinkClick r:id="rId18"/>
              </a:rPr>
              <a:t>/</a:t>
            </a:r>
            <a:r>
              <a:rPr lang="cs-CZ" sz="1400" dirty="0" err="1" smtClean="0">
                <a:hlinkClick r:id="rId18"/>
              </a:rPr>
              <a:t>images</a:t>
            </a:r>
            <a:r>
              <a:rPr lang="cs-CZ" sz="1400" dirty="0" smtClean="0">
                <a:hlinkClick r:id="rId18"/>
              </a:rPr>
              <a:t>/popcorn.</a:t>
            </a:r>
            <a:r>
              <a:rPr lang="cs-CZ" sz="1400" dirty="0" err="1" smtClean="0">
                <a:hlinkClick r:id="rId18"/>
              </a:rPr>
              <a:t>jpg</a:t>
            </a:r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3080346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282</TotalTime>
  <Words>554</Words>
  <Application>Microsoft Office PowerPoint</Application>
  <PresentationFormat>Předvádění na obrazovce (4:3)</PresentationFormat>
  <Paragraphs>277</Paragraphs>
  <Slides>29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29</vt:i4>
      </vt:variant>
    </vt:vector>
  </HeadingPairs>
  <TitlesOfParts>
    <vt:vector size="30" baseType="lpstr">
      <vt:lpstr>Motiv sady Office</vt:lpstr>
      <vt:lpstr>Snímek 1</vt:lpstr>
      <vt:lpstr>Snímek 2</vt:lpstr>
      <vt:lpstr>POLNÍ PLODINY</vt:lpstr>
      <vt:lpstr>Polní plodiny</vt:lpstr>
      <vt:lpstr>Přehled polních plodin pěstovaných v ČR</vt:lpstr>
      <vt:lpstr>OBILNINY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Správně přiřaď. Správné dvojice spoj čarou.</vt:lpstr>
      <vt:lpstr>SPRÁVNÉ ŘEŠENÍ</vt:lpstr>
      <vt:lpstr>Poznej rostliny a správně přiřaď.</vt:lpstr>
      <vt:lpstr>SPRÁVNÉ ŘEŠENÍ</vt:lpstr>
      <vt:lpstr>Správně pojmenuj a pak přiřaď.</vt:lpstr>
      <vt:lpstr>SPRÁVNÉ ŘEŠENÍ</vt:lpstr>
      <vt:lpstr>Snímek 24</vt:lpstr>
      <vt:lpstr>Snímek 25</vt:lpstr>
      <vt:lpstr>Snímek 26</vt:lpstr>
      <vt:lpstr>Snímek 27</vt:lpstr>
      <vt:lpstr>ZDROJE</vt:lpstr>
      <vt:lpstr>ZDROJE</vt:lpstr>
    </vt:vector>
  </TitlesOfParts>
  <Company>ZŠ Dyjákovice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POLNÍ PLODINY</dc:title>
  <dc:creator>Hříbková Jitka</dc:creator>
  <cp:lastModifiedBy>Hříbková Jitka</cp:lastModifiedBy>
  <cp:revision>44</cp:revision>
  <dcterms:created xsi:type="dcterms:W3CDTF">2011-04-10T11:48:17Z</dcterms:created>
  <dcterms:modified xsi:type="dcterms:W3CDTF">2013-02-14T12:59:18Z</dcterms:modified>
</cp:coreProperties>
</file>