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58" r:id="rId4"/>
    <p:sldId id="284" r:id="rId5"/>
    <p:sldId id="285" r:id="rId6"/>
    <p:sldId id="286" r:id="rId7"/>
    <p:sldId id="282" r:id="rId8"/>
    <p:sldId id="283" r:id="rId9"/>
    <p:sldId id="266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14.2.2013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</a:t>
              </a:r>
              <a:r>
                <a:rPr lang="cs-CZ" sz="1200" dirty="0" smtClean="0">
                  <a:latin typeface="Calibri"/>
                </a:rPr>
                <a:t>14</a:t>
              </a:r>
              <a:r>
                <a:rPr lang="cs-CZ" sz="1200" b="0" i="0" u="none" strike="noStrike" kern="1200" cap="none" spc="0" dirty="0" smtClean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cs-CZ" sz="1200" dirty="0" smtClean="0">
                  <a:solidFill>
                    <a:srgbClr val="000000"/>
                  </a:solidFill>
                  <a:latin typeface="Calibri"/>
                </a:rPr>
                <a:t>Mechanické vlastnosti plynů</a:t>
              </a:r>
              <a:r>
                <a:rPr lang="cs-CZ" sz="1200" b="0" i="0" u="none" strike="noStrike" kern="1200" cap="none" spc="0" dirty="0" smtClean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-test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7.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učivo na téma </a:t>
            </a:r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MECHANICKÉ VLASTNOSTI PLYNŮ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žádné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 - </a:t>
            </a:r>
            <a:r>
              <a:rPr lang="cs-CZ" sz="1400" dirty="0" smtClean="0">
                <a:solidFill>
                  <a:schemeClr val="tx1"/>
                </a:solidFill>
              </a:rPr>
              <a:t>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13- 14 let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Žáci reagovali při procvičování učiva dle očekávání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</a:t>
            </a:r>
            <a:r>
              <a:rPr lang="cs-CZ" sz="2000" b="1" u="sng" dirty="0" smtClean="0">
                <a:solidFill>
                  <a:srgbClr val="0000FF"/>
                </a:solidFill>
              </a:rPr>
              <a:t>vlastnosti </a:t>
            </a:r>
            <a:r>
              <a:rPr lang="cs-CZ" sz="2000" b="1" u="sng" dirty="0" smtClean="0">
                <a:solidFill>
                  <a:srgbClr val="0000FF"/>
                </a:solidFill>
              </a:rPr>
              <a:t>plynů</a:t>
            </a:r>
            <a:r>
              <a:rPr lang="cs-CZ" sz="2000" b="1" u="sng" dirty="0" smtClean="0">
                <a:solidFill>
                  <a:srgbClr val="0000FF"/>
                </a:solidFill>
              </a:rPr>
              <a:t>, </a:t>
            </a:r>
            <a:r>
              <a:rPr lang="cs-CZ" sz="2000" b="1" u="sng" dirty="0" smtClean="0">
                <a:solidFill>
                  <a:srgbClr val="0000FF"/>
                </a:solidFill>
              </a:rPr>
              <a:t>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457200" lvl="0" indent="-45720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Stoupá-li tlak vzduchu, </a:t>
            </a: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zkazí, můžeme očekávat déšť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 počasí </a:t>
            </a:r>
            <a:r>
              <a:rPr lang="cs-CZ" sz="2000" dirty="0" smtClean="0">
                <a:latin typeface="Calibri"/>
              </a:rPr>
              <a:t>se obvykle</a:t>
            </a:r>
            <a:r>
              <a:rPr lang="cs-CZ" sz="2000" dirty="0" smtClean="0">
                <a:latin typeface="Calibri"/>
              </a:rPr>
              <a:t>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zůstává stejné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zlepšuje, můžeme očekávat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dirty="0" smtClean="0">
                <a:latin typeface="Calibri"/>
              </a:rPr>
              <a:t>pěkné </a:t>
            </a:r>
            <a:r>
              <a:rPr lang="cs-CZ" sz="2000" dirty="0">
                <a:latin typeface="Calibri"/>
              </a:rPr>
              <a:t>slunečné </a:t>
            </a:r>
            <a:r>
              <a:rPr lang="cs-CZ" sz="2000" dirty="0" smtClean="0">
                <a:latin typeface="Calibri"/>
              </a:rPr>
              <a:t>počasí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</a:t>
            </a:r>
            <a:r>
              <a:rPr lang="cs-CZ" sz="2000" dirty="0" smtClean="0">
                <a:latin typeface="Calibri"/>
              </a:rPr>
              <a:t>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zkazí, můžeme očekávat silný vítr</a:t>
            </a:r>
            <a:r>
              <a:rPr lang="cs-CZ" sz="2000" dirty="0" smtClean="0">
                <a:latin typeface="Calibri"/>
              </a:rPr>
              <a:t>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2000" dirty="0" smtClean="0">
                <a:latin typeface="Calibri"/>
              </a:rPr>
              <a:t>   Těleso má objem 10 m</a:t>
            </a:r>
            <a:r>
              <a:rPr lang="cs-CZ" sz="2000" baseline="30000" dirty="0" smtClean="0">
                <a:latin typeface="Calibri"/>
              </a:rPr>
              <a:t>3</a:t>
            </a:r>
            <a:r>
              <a:rPr lang="cs-CZ" sz="2000" dirty="0" smtClean="0">
                <a:latin typeface="Calibri"/>
              </a:rPr>
              <a:t>. Jak velká                            </a:t>
            </a:r>
            <a:r>
              <a:rPr lang="cs-CZ" sz="2000" b="1" dirty="0" smtClean="0">
                <a:latin typeface="Calibri"/>
              </a:rPr>
              <a:t> A  </a:t>
            </a:r>
            <a:r>
              <a:rPr lang="cs-CZ" sz="2000" dirty="0" smtClean="0">
                <a:latin typeface="Calibri"/>
              </a:rPr>
              <a:t>1,3 N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   vztlaková síla působí na těleso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13 N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ve vzduchu o hustotě 1,3 kg/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m</a:t>
            </a:r>
            <a:r>
              <a:rPr lang="cs-CZ" sz="2000" baseline="30000" dirty="0" smtClean="0">
                <a:latin typeface="Calibri"/>
              </a:rPr>
              <a:t>3 </a:t>
            </a:r>
            <a:r>
              <a:rPr lang="cs-CZ" sz="2000" dirty="0" smtClean="0">
                <a:latin typeface="Calibri"/>
              </a:rPr>
              <a:t>?</a:t>
            </a:r>
            <a:r>
              <a:rPr lang="cs-CZ" sz="2000" dirty="0" smtClean="0">
                <a:latin typeface="Calibri"/>
              </a:rPr>
              <a:t>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130 N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1300 N 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3.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K měření atmosférického tlaku</a:t>
            </a:r>
            <a:r>
              <a:rPr lang="cs-CZ" sz="2000" dirty="0" smtClean="0">
                <a:latin typeface="Calibri"/>
              </a:rPr>
              <a:t>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rtuťový tlakoměr </a:t>
            </a:r>
            <a:r>
              <a:rPr lang="cs-CZ" sz="2000" b="1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  se </a:t>
            </a:r>
            <a:r>
              <a:rPr lang="cs-CZ" sz="2000" b="1" dirty="0" smtClean="0">
                <a:latin typeface="Calibri"/>
              </a:rPr>
              <a:t>ne</a:t>
            </a:r>
            <a:r>
              <a:rPr lang="cs-CZ" sz="2000" dirty="0" smtClean="0">
                <a:latin typeface="Calibri"/>
              </a:rPr>
              <a:t>používá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deformační manometr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C  </a:t>
            </a:r>
            <a:r>
              <a:rPr lang="cs-CZ" sz="2000" dirty="0" smtClean="0">
                <a:latin typeface="Calibri"/>
              </a:rPr>
              <a:t>aneroid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barograf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</a:t>
            </a:r>
            <a:r>
              <a:rPr lang="cs-CZ" sz="2000" b="1" u="sng" dirty="0" smtClean="0">
                <a:solidFill>
                  <a:srgbClr val="0000FF"/>
                </a:solidFill>
              </a:rPr>
              <a:t>vlastnosti </a:t>
            </a:r>
            <a:r>
              <a:rPr lang="cs-CZ" sz="2000" b="1" u="sng" dirty="0" smtClean="0">
                <a:solidFill>
                  <a:srgbClr val="0000FF"/>
                </a:solidFill>
              </a:rPr>
              <a:t>plynů</a:t>
            </a:r>
            <a:r>
              <a:rPr lang="cs-CZ" sz="2000" b="1" u="sng" dirty="0" smtClean="0">
                <a:solidFill>
                  <a:srgbClr val="0000FF"/>
                </a:solidFill>
              </a:rPr>
              <a:t>, </a:t>
            </a:r>
            <a:r>
              <a:rPr lang="cs-CZ" sz="2000" b="1" u="sng" dirty="0" smtClean="0">
                <a:solidFill>
                  <a:srgbClr val="0000FF"/>
                </a:solidFill>
              </a:rPr>
              <a:t>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</a:t>
            </a:r>
            <a:r>
              <a:rPr lang="cs-CZ" sz="1600" b="1" u="sng" dirty="0" smtClean="0">
                <a:latin typeface="Calibri"/>
              </a:rPr>
              <a:t>odpovědí</a:t>
            </a:r>
            <a:r>
              <a:rPr lang="cs-CZ" sz="1600" b="1" u="sng" dirty="0" smtClean="0">
                <a:latin typeface="Calibri"/>
              </a:rPr>
              <a:t>, odpovědi</a:t>
            </a:r>
            <a:r>
              <a:rPr lang="cs-CZ" sz="1600" b="1" u="sng" dirty="0" smtClean="0">
                <a:latin typeface="Calibri"/>
              </a:rPr>
              <a:t>       </a:t>
            </a:r>
            <a:endParaRPr lang="cs-CZ" sz="1600" b="1" u="sng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4.     Vakua můžeme dosáhnout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kompresoru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 pomocí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hustilky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manometru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D  vývěvy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5.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Ozónová vrstva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b="1" dirty="0" smtClean="0">
                <a:latin typeface="Calibri"/>
              </a:rPr>
              <a:t> A  </a:t>
            </a:r>
            <a:r>
              <a:rPr lang="cs-CZ" sz="2000" dirty="0" smtClean="0">
                <a:latin typeface="Calibri"/>
              </a:rPr>
              <a:t>troposféře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  se vyskytuje v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stratosféře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mezosféře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termosféře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6</a:t>
            </a:r>
            <a:r>
              <a:rPr lang="cs-CZ" sz="2000" dirty="0" smtClean="0">
                <a:latin typeface="Calibri"/>
              </a:rPr>
              <a:t>.    Přetlak je v :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………………………………………..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                                                        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……………………………………….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>
                <a:latin typeface="Calibri"/>
              </a:rPr>
              <a:t>C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……………………………………….            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………………………………………</a:t>
            </a: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619143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46770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</a:t>
            </a:r>
            <a:r>
              <a:rPr lang="cs-CZ" sz="2000" b="1" u="sng" dirty="0" smtClean="0">
                <a:solidFill>
                  <a:srgbClr val="0000FF"/>
                </a:solidFill>
              </a:rPr>
              <a:t>vlastnosti </a:t>
            </a:r>
            <a:r>
              <a:rPr lang="cs-CZ" sz="2000" b="1" u="sng" dirty="0" smtClean="0">
                <a:solidFill>
                  <a:srgbClr val="0000FF"/>
                </a:solidFill>
              </a:rPr>
              <a:t>plynů</a:t>
            </a:r>
            <a:r>
              <a:rPr lang="cs-CZ" sz="2000" b="1" u="sng" dirty="0" smtClean="0">
                <a:solidFill>
                  <a:srgbClr val="0000FF"/>
                </a:solidFill>
              </a:rPr>
              <a:t>, </a:t>
            </a:r>
            <a:r>
              <a:rPr lang="cs-CZ" sz="2000" b="1" u="sng" dirty="0" smtClean="0">
                <a:solidFill>
                  <a:srgbClr val="0000FF"/>
                </a:solidFill>
              </a:rPr>
              <a:t>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7666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</a:t>
            </a:r>
            <a:r>
              <a:rPr lang="cs-CZ" sz="1600" b="1" u="sng" dirty="0" smtClean="0">
                <a:latin typeface="Calibri"/>
              </a:rPr>
              <a:t>odpovědí       </a:t>
            </a:r>
            <a:endParaRPr lang="cs-CZ" sz="1600" b="1" u="sng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7</a:t>
            </a:r>
            <a:r>
              <a:rPr lang="cs-CZ" sz="2000" dirty="0" smtClean="0">
                <a:latin typeface="Calibri"/>
              </a:rPr>
              <a:t>.     Plynná tělesa jsou :   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rozpínavá a nestlačitelná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rozpínavá a stlačitelná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stlačitelná a mají stálý objem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rozpínavá a mají stálý tvar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8</a:t>
            </a:r>
            <a:r>
              <a:rPr lang="cs-CZ" sz="2000" dirty="0" smtClean="0">
                <a:latin typeface="Calibri"/>
              </a:rPr>
              <a:t>.    </a:t>
            </a:r>
            <a:r>
              <a:rPr lang="cs-CZ" sz="2000" dirty="0" smtClean="0">
                <a:latin typeface="Calibri"/>
              </a:rPr>
              <a:t> Normální atmosférický tlak</a:t>
            </a:r>
            <a:r>
              <a:rPr lang="cs-CZ" sz="2000" dirty="0" smtClean="0">
                <a:latin typeface="Calibri"/>
              </a:rPr>
              <a:t>                                </a:t>
            </a:r>
            <a:r>
              <a:rPr lang="cs-CZ" sz="2000" b="1" dirty="0" smtClean="0">
                <a:latin typeface="Calibri"/>
              </a:rPr>
              <a:t> A  </a:t>
            </a:r>
            <a:r>
              <a:rPr lang="cs-CZ" sz="2000" dirty="0" smtClean="0">
                <a:latin typeface="Calibri"/>
              </a:rPr>
              <a:t>1010 Pa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  má přibližně hodnotu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10100 Pa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1010 </a:t>
            </a:r>
            <a:r>
              <a:rPr lang="cs-CZ" sz="2000" dirty="0" err="1" smtClean="0">
                <a:latin typeface="Calibri"/>
              </a:rPr>
              <a:t>kPa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101 </a:t>
            </a:r>
            <a:r>
              <a:rPr lang="cs-CZ" sz="2000" dirty="0" err="1" smtClean="0">
                <a:latin typeface="Calibri"/>
              </a:rPr>
              <a:t>kPa</a:t>
            </a:r>
            <a:r>
              <a:rPr lang="cs-CZ" sz="2000" dirty="0" smtClean="0">
                <a:latin typeface="Calibri"/>
              </a:rPr>
              <a:t>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9</a:t>
            </a:r>
            <a:r>
              <a:rPr lang="cs-CZ" sz="2000" dirty="0" smtClean="0">
                <a:latin typeface="Calibri"/>
              </a:rPr>
              <a:t>.    Přístroj na měření přetlaku                                </a:t>
            </a:r>
            <a:r>
              <a:rPr lang="cs-CZ" sz="2000" b="1" dirty="0" smtClean="0">
                <a:latin typeface="Calibri"/>
              </a:rPr>
              <a:t> A  </a:t>
            </a:r>
            <a:r>
              <a:rPr lang="cs-CZ" sz="2000" dirty="0" smtClean="0">
                <a:latin typeface="Calibri"/>
              </a:rPr>
              <a:t>manometr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se nazývá                                                      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dirty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barometr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</a:t>
            </a:r>
            <a:r>
              <a:rPr lang="cs-CZ" sz="2000" b="1" dirty="0">
                <a:latin typeface="Calibri"/>
              </a:rPr>
              <a:t>C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barograf           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aneroid</a:t>
            </a: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61506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4499992" y="5445224"/>
            <a:ext cx="864096" cy="86409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46770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</a:t>
            </a:r>
            <a:r>
              <a:rPr lang="cs-CZ" sz="2000" b="1" u="sng" dirty="0" smtClean="0">
                <a:solidFill>
                  <a:srgbClr val="0000FF"/>
                </a:solidFill>
              </a:rPr>
              <a:t>vlastnosti </a:t>
            </a:r>
            <a:r>
              <a:rPr lang="cs-CZ" sz="2000" b="1" u="sng" dirty="0" smtClean="0">
                <a:solidFill>
                  <a:srgbClr val="0000FF"/>
                </a:solidFill>
              </a:rPr>
              <a:t>plynů</a:t>
            </a:r>
            <a:r>
              <a:rPr lang="cs-CZ" sz="2000" b="1" u="sng" dirty="0" smtClean="0">
                <a:solidFill>
                  <a:srgbClr val="0000FF"/>
                </a:solidFill>
              </a:rPr>
              <a:t>, </a:t>
            </a:r>
            <a:r>
              <a:rPr lang="cs-CZ" sz="2000" b="1" u="sng" dirty="0" smtClean="0">
                <a:solidFill>
                  <a:srgbClr val="0000FF"/>
                </a:solidFill>
              </a:rPr>
              <a:t>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7666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</a:t>
            </a:r>
            <a:r>
              <a:rPr lang="cs-CZ" sz="1600" b="1" u="sng" dirty="0" smtClean="0">
                <a:latin typeface="Calibri"/>
              </a:rPr>
              <a:t>odpovědí       </a:t>
            </a:r>
            <a:endParaRPr lang="cs-CZ" sz="1600" b="1" u="sng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10.     </a:t>
            </a:r>
            <a:r>
              <a:rPr lang="cs-CZ" sz="2000" dirty="0" smtClean="0">
                <a:latin typeface="Calibri"/>
              </a:rPr>
              <a:t>Atmosférický tlak se stoupající</a:t>
            </a:r>
            <a:r>
              <a:rPr lang="cs-CZ" sz="2000" dirty="0" smtClean="0">
                <a:latin typeface="Calibri"/>
              </a:rPr>
              <a:t>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nemění se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   nadmořskou výškou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roste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klesá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nejdříve klesá, později roste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11.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tmosférický tlak na témže </a:t>
            </a:r>
            <a:r>
              <a:rPr lang="cs-CZ" sz="2000" dirty="0" smtClean="0">
                <a:latin typeface="Calibri"/>
              </a:rPr>
              <a:t>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je veličina stálá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    místě Země během času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mění se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záleží </a:t>
            </a:r>
            <a:r>
              <a:rPr lang="cs-CZ" sz="2000" dirty="0">
                <a:latin typeface="Calibri"/>
              </a:rPr>
              <a:t>na měřícím přístroji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během dne se nemůže změnit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12</a:t>
            </a:r>
            <a:r>
              <a:rPr lang="cs-CZ" sz="2000" dirty="0" smtClean="0">
                <a:latin typeface="Calibri"/>
              </a:rPr>
              <a:t>.    Na těleso ve vzduchu působí síly                                </a:t>
            </a:r>
            <a:r>
              <a:rPr lang="cs-CZ" sz="2000" b="1" dirty="0" smtClean="0">
                <a:latin typeface="Calibri"/>
              </a:rPr>
              <a:t> A  </a:t>
            </a:r>
            <a:r>
              <a:rPr lang="cs-CZ" sz="2000" dirty="0" smtClean="0">
                <a:latin typeface="Calibri"/>
              </a:rPr>
              <a:t>stoupat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podle obrázku                                         </a:t>
            </a:r>
            <a:r>
              <a:rPr lang="cs-CZ" sz="2000" dirty="0" err="1" smtClean="0">
                <a:latin typeface="Calibri"/>
              </a:rPr>
              <a:t>F</a:t>
            </a:r>
            <a:r>
              <a:rPr lang="cs-CZ" sz="2000" baseline="-25000" dirty="0" err="1" smtClean="0">
                <a:latin typeface="Calibri"/>
              </a:rPr>
              <a:t>vz</a:t>
            </a:r>
            <a:r>
              <a:rPr lang="cs-CZ" sz="2000" dirty="0" smtClean="0">
                <a:latin typeface="Calibri"/>
              </a:rPr>
              <a:t>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vznášet se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F = </a:t>
            </a:r>
            <a:r>
              <a:rPr lang="cs-CZ" sz="2000" dirty="0" err="1" smtClean="0">
                <a:latin typeface="Calibri"/>
              </a:rPr>
              <a:t>F</a:t>
            </a:r>
            <a:r>
              <a:rPr lang="cs-CZ" sz="2000" baseline="-25000" dirty="0" err="1" smtClean="0">
                <a:latin typeface="Calibri"/>
              </a:rPr>
              <a:t>vz</a:t>
            </a:r>
            <a:r>
              <a:rPr lang="cs-CZ" sz="2000" dirty="0" smtClean="0">
                <a:latin typeface="Calibri"/>
              </a:rPr>
              <a:t> - F</a:t>
            </a:r>
            <a:r>
              <a:rPr lang="cs-CZ" sz="2000" baseline="-25000" dirty="0">
                <a:latin typeface="Calibri"/>
              </a:rPr>
              <a:t>G</a:t>
            </a:r>
            <a:r>
              <a:rPr lang="cs-CZ" sz="2000" dirty="0" smtClean="0">
                <a:latin typeface="Calibri"/>
              </a:rPr>
              <a:t>                                                                          </a:t>
            </a:r>
            <a:r>
              <a:rPr lang="cs-CZ" sz="2000" b="1" dirty="0">
                <a:latin typeface="Calibri"/>
              </a:rPr>
              <a:t>C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klesat          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Těleso bude :                                           F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zůstane na Zemi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</a:t>
            </a:r>
            <a:r>
              <a:rPr lang="cs-CZ" sz="2000" dirty="0" smtClean="0">
                <a:latin typeface="Calibri"/>
              </a:rPr>
              <a:t>F</a:t>
            </a:r>
            <a:r>
              <a:rPr lang="cs-CZ" sz="2000" baseline="-25000" dirty="0" smtClean="0">
                <a:latin typeface="Calibri"/>
              </a:rPr>
              <a:t>G</a:t>
            </a:r>
            <a:endParaRPr lang="cs-CZ" dirty="0">
              <a:latin typeface="Calibri"/>
            </a:endParaRPr>
          </a:p>
        </p:txBody>
      </p:sp>
      <p:cxnSp>
        <p:nvCxnSpPr>
          <p:cNvPr id="8" name="Přímá spojnice se šipkou 7"/>
          <p:cNvCxnSpPr>
            <a:stCxn id="4" idx="4"/>
          </p:cNvCxnSpPr>
          <p:nvPr/>
        </p:nvCxnSpPr>
        <p:spPr>
          <a:xfrm flipV="1">
            <a:off x="4932040" y="4797152"/>
            <a:ext cx="0" cy="151216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60032" y="5877272"/>
            <a:ext cx="1440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932040" y="5229200"/>
            <a:ext cx="0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81221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Mechanické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>vlastnosti </a:t>
            </a:r>
            <a:r>
              <a:rPr lang="cs-CZ" sz="2000" b="1" u="sng" dirty="0" smtClean="0">
                <a:solidFill>
                  <a:srgbClr val="FF0000"/>
                </a:solidFill>
              </a:rPr>
              <a:t>plynů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>-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D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</a:t>
            </a:r>
            <a:r>
              <a:rPr lang="cs-CZ" sz="1800" dirty="0" smtClean="0">
                <a:latin typeface="Calibri"/>
              </a:rPr>
              <a:t>      4 b.   </a:t>
            </a:r>
            <a:r>
              <a:rPr lang="cs-CZ" sz="1800" dirty="0" smtClean="0">
                <a:latin typeface="Calibri"/>
              </a:rPr>
              <a:t>Nafukovací hala, pneumatika, tlaková láhev,</a:t>
            </a:r>
            <a:r>
              <a:rPr lang="cs-CZ" sz="1800" dirty="0" smtClean="0">
                <a:latin typeface="Calibri"/>
              </a:rPr>
              <a:t>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nádrž domácí vodárny</a:t>
            </a:r>
            <a:r>
              <a:rPr lang="cs-CZ" sz="1800" dirty="0" smtClean="0">
                <a:latin typeface="Calibri"/>
              </a:rPr>
              <a:t>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1 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Mechanické vlastnosti plynů </a:t>
            </a:r>
            <a:r>
              <a:rPr lang="cs-CZ" sz="2000" b="1" u="sng" dirty="0" smtClean="0">
                <a:solidFill>
                  <a:srgbClr val="FF0000"/>
                </a:solidFill>
              </a:rPr>
              <a:t>- test –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 Počet bodů</a:t>
            </a:r>
            <a:r>
              <a:rPr lang="cs-CZ" sz="2000" b="1" u="sng" dirty="0" smtClean="0">
                <a:latin typeface="Calibri"/>
              </a:rPr>
              <a:t>           Známka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</a:t>
            </a:r>
            <a:r>
              <a:rPr lang="cs-CZ" sz="2000" u="sng" dirty="0" smtClean="0">
                <a:latin typeface="Calibri"/>
              </a:rPr>
              <a:t>15 </a:t>
            </a:r>
            <a:r>
              <a:rPr lang="cs-CZ" sz="2000" u="sng" dirty="0" smtClean="0">
                <a:latin typeface="Calibri"/>
              </a:rPr>
              <a:t>b. –  </a:t>
            </a:r>
            <a:r>
              <a:rPr lang="cs-CZ" sz="2000" u="sng" dirty="0" smtClean="0">
                <a:latin typeface="Calibri"/>
              </a:rPr>
              <a:t>13 </a:t>
            </a:r>
            <a:r>
              <a:rPr lang="cs-CZ" sz="2000" u="sng" dirty="0" smtClean="0">
                <a:latin typeface="Calibri"/>
              </a:rPr>
              <a:t>b.      </a:t>
            </a:r>
            <a:r>
              <a:rPr lang="cs-CZ" sz="2000" u="sng" dirty="0" smtClean="0">
                <a:latin typeface="Calibri"/>
              </a:rPr>
              <a:t>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</a:t>
            </a:r>
            <a:r>
              <a:rPr lang="cs-CZ" sz="2000" u="sng" dirty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12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u="sng" dirty="0" smtClean="0">
                <a:latin typeface="Calibri"/>
              </a:rPr>
              <a:t>– </a:t>
            </a:r>
            <a:r>
              <a:rPr lang="cs-CZ" sz="2000" u="sng" dirty="0" smtClean="0">
                <a:latin typeface="Calibri"/>
              </a:rPr>
              <a:t> 10 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b="1" u="sng" dirty="0">
                <a:latin typeface="Calibri"/>
              </a:rPr>
              <a:t>  </a:t>
            </a:r>
            <a:r>
              <a:rPr lang="cs-CZ" sz="2000" b="1" u="sng" dirty="0" smtClean="0">
                <a:latin typeface="Calibri"/>
              </a:rPr>
              <a:t>     </a:t>
            </a:r>
            <a:r>
              <a:rPr lang="cs-CZ" sz="2000" b="1" u="sng" dirty="0" smtClean="0">
                <a:latin typeface="Calibri"/>
              </a:rPr>
              <a:t>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 smtClean="0">
                <a:latin typeface="Calibri"/>
              </a:rPr>
              <a:t>             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</a:t>
            </a:r>
            <a:r>
              <a:rPr lang="cs-CZ" sz="2000" u="sng" dirty="0" smtClean="0">
                <a:latin typeface="Calibri"/>
              </a:rPr>
              <a:t>9 </a:t>
            </a:r>
            <a:r>
              <a:rPr lang="cs-CZ" sz="2000" u="sng" dirty="0" smtClean="0">
                <a:latin typeface="Calibri"/>
              </a:rPr>
              <a:t>b. – </a:t>
            </a:r>
            <a:r>
              <a:rPr lang="cs-CZ" sz="2000" u="sng" dirty="0" smtClean="0">
                <a:latin typeface="Calibri"/>
              </a:rPr>
              <a:t>   6  </a:t>
            </a:r>
            <a:r>
              <a:rPr lang="cs-CZ" sz="2000" u="sng" dirty="0" smtClean="0">
                <a:latin typeface="Calibri"/>
              </a:rPr>
              <a:t>b.</a:t>
            </a:r>
            <a:r>
              <a:rPr lang="cs-CZ" sz="2000" b="1" u="sng" dirty="0" smtClean="0">
                <a:latin typeface="Calibri"/>
              </a:rPr>
              <a:t>        </a:t>
            </a:r>
            <a:r>
              <a:rPr lang="cs-CZ" sz="2000" b="1" u="sng" dirty="0" smtClean="0">
                <a:latin typeface="Calibri"/>
              </a:rPr>
              <a:t>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</a:t>
            </a:r>
            <a:r>
              <a:rPr lang="cs-CZ" sz="2000" u="sng" dirty="0" smtClean="0">
                <a:latin typeface="Calibri"/>
              </a:rPr>
              <a:t>5 </a:t>
            </a:r>
            <a:r>
              <a:rPr lang="cs-CZ" sz="2000" u="sng" dirty="0" smtClean="0">
                <a:latin typeface="Calibri"/>
              </a:rPr>
              <a:t>b. –  </a:t>
            </a:r>
            <a:r>
              <a:rPr lang="cs-CZ" sz="2000" u="sng" dirty="0" smtClean="0">
                <a:latin typeface="Calibri"/>
              </a:rPr>
              <a:t>  3  </a:t>
            </a:r>
            <a:r>
              <a:rPr lang="cs-CZ" sz="2000" u="sng" dirty="0" smtClean="0">
                <a:latin typeface="Calibri"/>
              </a:rPr>
              <a:t>b.        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</a:t>
            </a:r>
            <a:r>
              <a:rPr lang="cs-CZ" sz="2000" u="sng" dirty="0" smtClean="0">
                <a:latin typeface="Calibri"/>
              </a:rPr>
              <a:t> 2  </a:t>
            </a:r>
            <a:r>
              <a:rPr lang="cs-CZ" sz="2000" u="sng" dirty="0" smtClean="0">
                <a:latin typeface="Calibri"/>
              </a:rPr>
              <a:t>b. –  </a:t>
            </a:r>
            <a:r>
              <a:rPr lang="cs-CZ" sz="2000" u="sng" dirty="0" smtClean="0">
                <a:latin typeface="Calibri"/>
              </a:rPr>
              <a:t> 0  </a:t>
            </a:r>
            <a:r>
              <a:rPr lang="cs-CZ" sz="2000" u="sng" dirty="0" smtClean="0">
                <a:latin typeface="Calibri"/>
              </a:rPr>
              <a:t>b.  </a:t>
            </a:r>
            <a:r>
              <a:rPr lang="cs-CZ" sz="2000" b="1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1154</TotalTime>
  <Words>716</Words>
  <Application>Microsoft Office PowerPoint</Application>
  <PresentationFormat>Předvádění na obrazovce (4:3)</PresentationFormat>
  <Paragraphs>115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Mechanické vlastnosti plynů, test – List 1 </vt:lpstr>
      <vt:lpstr>Mechanické vlastnosti plynů, test – List 2 </vt:lpstr>
      <vt:lpstr>Mechanické vlastnosti plynů, test – List 3 </vt:lpstr>
      <vt:lpstr>Mechanické vlastnosti plynů, test – List 4 </vt:lpstr>
      <vt:lpstr>Mechanické vlastnosti plynů - test – řešení</vt:lpstr>
      <vt:lpstr>Mechanické vlastnosti plynů - test – návrh hodnocení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102</cp:revision>
  <dcterms:created xsi:type="dcterms:W3CDTF">2012-06-01T22:10:47Z</dcterms:created>
  <dcterms:modified xsi:type="dcterms:W3CDTF">2013-02-14T15:25:17Z</dcterms:modified>
</cp:coreProperties>
</file>