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78" r:id="rId2"/>
    <p:sldId id="277" r:id="rId3"/>
    <p:sldId id="256" r:id="rId4"/>
    <p:sldId id="257" r:id="rId5"/>
    <p:sldId id="258" r:id="rId6"/>
    <p:sldId id="259" r:id="rId7"/>
    <p:sldId id="260" r:id="rId8"/>
    <p:sldId id="261" r:id="rId9"/>
    <p:sldId id="263" r:id="rId10"/>
    <p:sldId id="264" r:id="rId11"/>
    <p:sldId id="266" r:id="rId12"/>
    <p:sldId id="265" r:id="rId13"/>
    <p:sldId id="267" r:id="rId14"/>
    <p:sldId id="276" r:id="rId15"/>
    <p:sldId id="270" r:id="rId16"/>
    <p:sldId id="271" r:id="rId17"/>
    <p:sldId id="275" r:id="rId18"/>
    <p:sldId id="269" r:id="rId19"/>
    <p:sldId id="272" r:id="rId20"/>
    <p:sldId id="273" r:id="rId21"/>
    <p:sldId id="274" r:id="rId22"/>
    <p:sldId id="280" r:id="rId23"/>
    <p:sldId id="281" r:id="rId24"/>
    <p:sldId id="282" r:id="rId25"/>
    <p:sldId id="283" r:id="rId26"/>
    <p:sldId id="262" r:id="rId27"/>
    <p:sldId id="279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FF66"/>
    <a:srgbClr val="FF6600"/>
    <a:srgbClr val="2B361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586" autoAdjust="0"/>
  </p:normalViewPr>
  <p:slideViewPr>
    <p:cSldViewPr snapToObjects="1"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11300F-9045-431E-AC4F-237AAE103924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E563AD-0095-42B4-BDD7-285AC133EBA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E563AD-0095-42B4-BDD7-285AC133EBA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Poznámka: Žáci obdrží stejný PL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E563AD-0095-42B4-BDD7-285AC133EBA6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0760-5EB6-42BA-A0E1-79D900EA9B79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36DBF-DCD5-4036-83D3-94D296D43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0760-5EB6-42BA-A0E1-79D900EA9B79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36DBF-DCD5-4036-83D3-94D296D43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0760-5EB6-42BA-A0E1-79D900EA9B79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36DBF-DCD5-4036-83D3-94D296D43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0760-5EB6-42BA-A0E1-79D900EA9B79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36DBF-DCD5-4036-83D3-94D296D43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0760-5EB6-42BA-A0E1-79D900EA9B79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36DBF-DCD5-4036-83D3-94D296D43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0760-5EB6-42BA-A0E1-79D900EA9B79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36DBF-DCD5-4036-83D3-94D296D43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0760-5EB6-42BA-A0E1-79D900EA9B79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36DBF-DCD5-4036-83D3-94D296D43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0760-5EB6-42BA-A0E1-79D900EA9B79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36DBF-DCD5-4036-83D3-94D296D43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0760-5EB6-42BA-A0E1-79D900EA9B79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36DBF-DCD5-4036-83D3-94D296D43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0760-5EB6-42BA-A0E1-79D900EA9B79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36DBF-DCD5-4036-83D3-94D296D43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0760-5EB6-42BA-A0E1-79D900EA9B79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36DBF-DCD5-4036-83D3-94D296D43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F50760-5EB6-42BA-A0E1-79D900EA9B79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E36DBF-DCD5-4036-83D3-94D296D43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a/a4/Farmer_plowing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22.jpeg"/><Relationship Id="rId7" Type="http://schemas.openxmlformats.org/officeDocument/2006/relationships/image" Target="../media/image2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7.jpeg"/><Relationship Id="rId9" Type="http://schemas.openxmlformats.org/officeDocument/2006/relationships/image" Target="../media/image17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grokom.sk/images/big/1570_1.jpg" TargetMode="External"/><Relationship Id="rId13" Type="http://schemas.openxmlformats.org/officeDocument/2006/relationships/hyperlink" Target="http://dum.mybazar.cz/Img/inzerce/nahled/105309.jpg" TargetMode="External"/><Relationship Id="rId3" Type="http://schemas.openxmlformats.org/officeDocument/2006/relationships/hyperlink" Target="http://www.zavesnatechnika.cz/obrazky/kuhn_3043_72dpi1-a29614.jpg" TargetMode="External"/><Relationship Id="rId7" Type="http://schemas.openxmlformats.org/officeDocument/2006/relationships/hyperlink" Target="http://files.slezskastrojni.cz/system_preview_detail_200000892-3ec7e3fc23/tucano430.jpg" TargetMode="External"/><Relationship Id="rId12" Type="http://schemas.openxmlformats.org/officeDocument/2006/relationships/hyperlink" Target="http://www.agriaffaires.cz/img_534/radlickovy-kypric/radlickovy-kypric.jpg" TargetMode="External"/><Relationship Id="rId2" Type="http://schemas.openxmlformats.org/officeDocument/2006/relationships/hyperlink" Target="http://upload.wikimedia.org/wikipedia/commons/e/e7/Farmer_plowing_in_Fahrenwalde,_Mecklenburg-Vorpommern,_Germany.jpg" TargetMode="External"/><Relationship Id="rId16" Type="http://schemas.openxmlformats.org/officeDocument/2006/relationships/hyperlink" Target="http://www.zeta-zr.cz/images/fotky/original/88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vobosystem.cz/editor/filestore/Image/WM/wm1_02_387_x_620.jpg" TargetMode="External"/><Relationship Id="rId11" Type="http://schemas.openxmlformats.org/officeDocument/2006/relationships/hyperlink" Target="http://www.agrio.cz/images/Postrikovace/Dino.jpg" TargetMode="External"/><Relationship Id="rId5" Type="http://schemas.openxmlformats.org/officeDocument/2006/relationships/hyperlink" Target="http://www.vobosystem.cz/editor/filestore/Image/WM/wm1_01_350_x_620.jpg" TargetMode="External"/><Relationship Id="rId15" Type="http://schemas.openxmlformats.org/officeDocument/2006/relationships/hyperlink" Target="http://etext.czu.cz/img/skripta/5/Dscn0129-1.jpg" TargetMode="External"/><Relationship Id="rId10" Type="http://schemas.openxmlformats.org/officeDocument/2006/relationships/hyperlink" Target="http://www.agromel.cz/editor/filestore/Image/RAU/phoenix.jpg" TargetMode="External"/><Relationship Id="rId4" Type="http://schemas.openxmlformats.org/officeDocument/2006/relationships/hyperlink" Target="http://www.ostrozskoas.cz/fotogalerie/gid9_holmer_+_mf_01.jpg" TargetMode="External"/><Relationship Id="rId9" Type="http://schemas.openxmlformats.org/officeDocument/2006/relationships/hyperlink" Target="http://www.strojeslovakia.sk/polnohospodarske-stroje/91-Poprasovace/" TargetMode="External"/><Relationship Id="rId14" Type="http://schemas.openxmlformats.org/officeDocument/2006/relationships/hyperlink" Target="http://etext.czu.cz/img/skripta/5/Dscn0322-1.jpg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groweb.cz/files/Agrio%20velka_700x525.JPG" TargetMode="External"/><Relationship Id="rId3" Type="http://schemas.openxmlformats.org/officeDocument/2006/relationships/hyperlink" Target="http://www.fourtrees.cz/tume-agri/bezorebne-seci-stroje/img/tume-nova-kombi-2-f.jpg" TargetMode="External"/><Relationship Id="rId7" Type="http://schemas.openxmlformats.org/officeDocument/2006/relationships/hyperlink" Target="http://www.pal.cz/upload.cs/3/38549754_b_0_rozm_v.jpg" TargetMode="External"/><Relationship Id="rId2" Type="http://schemas.openxmlformats.org/officeDocument/2006/relationships/hyperlink" Target="http://www.vitaltech.cz/UserData/foto_vyrobky/130036571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ultos.cz/images/dalbo/talirval/axr/axr.jpg" TargetMode="External"/><Relationship Id="rId11" Type="http://schemas.openxmlformats.org/officeDocument/2006/relationships/hyperlink" Target="http://www.dagros.cz/graphics/public/catalog/44_program-john-deere_orig.jpg" TargetMode="External"/><Relationship Id="rId5" Type="http://schemas.openxmlformats.org/officeDocument/2006/relationships/hyperlink" Target="http://www.kvernelandgroup.cz/userdata/pictures/kverneland/priprava-pudy/KV_Visio_field_029.JPG" TargetMode="External"/><Relationship Id="rId10" Type="http://schemas.openxmlformats.org/officeDocument/2006/relationships/hyperlink" Target="http://images.wikia.com/tractors/images/3/33/Zetor_Crystal_12045_MFWD-1997.jpg" TargetMode="External"/><Relationship Id="rId4" Type="http://schemas.openxmlformats.org/officeDocument/2006/relationships/hyperlink" Target="http://www.technikboerse.com/pictures/49021999/8701fdde935030efda36487c1ae5499b.jpg" TargetMode="External"/><Relationship Id="rId9" Type="http://schemas.openxmlformats.org/officeDocument/2006/relationships/hyperlink" Target="http://img12.rajce.idnes.cz/d1201/7/7351/7351055_87016b32aee4324e5842bd872dcdace0/images/003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Pě8 - 20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2. 5. 2011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Příprava pozemků – mechanizace v zemědělství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9333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Jarní práce na zahradě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776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Pěstitelství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6801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svět práce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414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osmý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PŘÍPRAVA POZEMKŮ je součástí výkladové hodiny.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obrázky </a:t>
            </a:r>
            <a:r>
              <a:rPr lang="cs-CZ" dirty="0" smtClean="0"/>
              <a:t>z internetu.</a:t>
            </a:r>
          </a:p>
          <a:p>
            <a:endParaRPr lang="cs-CZ" dirty="0" smtClean="0"/>
          </a:p>
          <a:p>
            <a:r>
              <a:rPr lang="cs-CZ" dirty="0" smtClean="0"/>
              <a:t>Jsou zde </a:t>
            </a:r>
            <a:r>
              <a:rPr lang="en-US" dirty="0" err="1" smtClean="0"/>
              <a:t>vloženy</a:t>
            </a:r>
            <a:r>
              <a:rPr lang="en-US" dirty="0" smtClean="0"/>
              <a:t> </a:t>
            </a:r>
            <a:r>
              <a:rPr lang="cs-CZ" dirty="0" smtClean="0"/>
              <a:t>úkoly</a:t>
            </a:r>
            <a:r>
              <a:rPr lang="en-US" dirty="0" smtClean="0"/>
              <a:t> pro </a:t>
            </a:r>
            <a:r>
              <a:rPr lang="en-US" dirty="0" err="1" smtClean="0"/>
              <a:t>žáky</a:t>
            </a:r>
            <a:r>
              <a:rPr lang="en-US" dirty="0" smtClean="0"/>
              <a:t>.</a:t>
            </a:r>
          </a:p>
          <a:p>
            <a:r>
              <a:rPr lang="cs-CZ" dirty="0" smtClean="0"/>
              <a:t>Interaktivní cvičení v závěru opakuje probrané učivo.</a:t>
            </a:r>
          </a:p>
          <a:p>
            <a:endParaRPr lang="en-US" dirty="0"/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8.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Soubor:Farmer plowing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0" y="476672"/>
            <a:ext cx="7620000" cy="5715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476673"/>
            <a:ext cx="7772400" cy="1080120"/>
          </a:xfrm>
        </p:spPr>
        <p:txBody>
          <a:bodyPr/>
          <a:lstStyle/>
          <a:p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PŘÍPRAVA POZEMKŮ</a:t>
            </a:r>
            <a:endParaRPr lang="cs-CZ" b="1" u="sng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545560"/>
            <a:ext cx="6400800" cy="646112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 MECHANIZACE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b="1" u="sng" dirty="0" smtClean="0">
                <a:solidFill>
                  <a:srgbClr val="2B361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Mechanizace</a:t>
            </a:r>
            <a:endParaRPr lang="cs-CZ" b="1" u="sng" dirty="0">
              <a:solidFill>
                <a:srgbClr val="2B361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7"/>
            <a:ext cx="8229600" cy="892696"/>
          </a:xfr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solidFill>
                  <a:srgbClr val="2B361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nahrazení ruční, fyzické práce prací stroje</a:t>
            </a:r>
            <a:endParaRPr lang="cs-CZ" b="1" dirty="0">
              <a:solidFill>
                <a:srgbClr val="2B361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2B361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 mechanizace v rostlinné výrobě – </a:t>
            </a: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část</a:t>
            </a:r>
            <a:endParaRPr lang="cs-CZ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16832"/>
          <a:ext cx="8229600" cy="453650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743200"/>
                <a:gridCol w="2743200"/>
                <a:gridCol w="2743200"/>
              </a:tblGrid>
              <a:tr h="57294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Technologické postupy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Pracovní</a:t>
                      </a:r>
                      <a:r>
                        <a:rPr lang="cs-CZ" b="1" baseline="0" dirty="0" smtClean="0"/>
                        <a:t> operace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Použité</a:t>
                      </a:r>
                      <a:r>
                        <a:rPr lang="cs-CZ" b="1" baseline="0" dirty="0" smtClean="0"/>
                        <a:t> stroje a nářadí</a:t>
                      </a:r>
                    </a:p>
                  </a:txBody>
                  <a:tcPr/>
                </a:tc>
              </a:tr>
              <a:tr h="57294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Základní zpracování půdy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Podmítka, orba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Traktor – </a:t>
                      </a:r>
                      <a:r>
                        <a:rPr lang="cs-CZ" b="1" dirty="0" err="1" smtClean="0"/>
                        <a:t>podmítače</a:t>
                      </a:r>
                      <a:r>
                        <a:rPr lang="cs-CZ" b="1" dirty="0" smtClean="0"/>
                        <a:t>, pluhy</a:t>
                      </a:r>
                      <a:endParaRPr lang="cs-CZ" b="1" dirty="0"/>
                    </a:p>
                  </a:txBody>
                  <a:tcPr/>
                </a:tc>
              </a:tr>
              <a:tr h="98892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Hnojení</a:t>
                      </a:r>
                      <a:r>
                        <a:rPr lang="cs-CZ" b="1" baseline="0" dirty="0" smtClean="0"/>
                        <a:t> průmyslovými hnojivy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Rozmetání, postřikování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Traktor</a:t>
                      </a:r>
                      <a:r>
                        <a:rPr lang="cs-CZ" b="1" baseline="0" dirty="0" smtClean="0"/>
                        <a:t> – přívěs, rozmetadlo, postřikovač</a:t>
                      </a:r>
                      <a:endParaRPr lang="cs-CZ" b="1" dirty="0"/>
                    </a:p>
                  </a:txBody>
                  <a:tcPr/>
                </a:tc>
              </a:tr>
              <a:tr h="141275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Předseťová příprava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Smykování, kypření, válení,</a:t>
                      </a:r>
                      <a:r>
                        <a:rPr lang="cs-CZ" b="1" baseline="0" dirty="0" smtClean="0"/>
                        <a:t> vláčení, drcení hrud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Traktor –smyky, brány, válce, kypřiče, kombinátory,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hrudořezy</a:t>
                      </a:r>
                      <a:endParaRPr lang="cs-CZ" b="1" dirty="0"/>
                    </a:p>
                  </a:txBody>
                  <a:tcPr/>
                </a:tc>
              </a:tr>
              <a:tr h="98892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Setí (obilnin)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Setí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Traktor – přívěs, secí stroj,</a:t>
                      </a:r>
                      <a:r>
                        <a:rPr lang="cs-CZ" b="1" baseline="0" dirty="0" smtClean="0"/>
                        <a:t> brány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844824"/>
          <a:ext cx="8229600" cy="456510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743200"/>
                <a:gridCol w="2743200"/>
                <a:gridCol w="2743200"/>
              </a:tblGrid>
              <a:tr h="45095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Technologické postupy</a:t>
                      </a:r>
                      <a:endParaRPr lang="cs-CZ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Pracovní</a:t>
                      </a:r>
                      <a:r>
                        <a:rPr lang="cs-CZ" baseline="0" dirty="0" smtClean="0"/>
                        <a:t> operace</a:t>
                      </a:r>
                      <a:endParaRPr lang="cs-CZ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Použité</a:t>
                      </a:r>
                      <a:r>
                        <a:rPr lang="cs-CZ" baseline="0" dirty="0" smtClean="0"/>
                        <a:t> stroje a nářadí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77835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Ošetřování (cukrovky) za vegetace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Plečkování, přihnojování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Traktor – plečka, </a:t>
                      </a:r>
                      <a:r>
                        <a:rPr lang="cs-CZ" b="1" dirty="0" err="1" smtClean="0"/>
                        <a:t>čpavkovač</a:t>
                      </a:r>
                      <a:r>
                        <a:rPr lang="cs-CZ" b="1" dirty="0" smtClean="0"/>
                        <a:t>, postřikovač</a:t>
                      </a:r>
                      <a:endParaRPr lang="cs-CZ" b="1" dirty="0"/>
                    </a:p>
                  </a:txBody>
                  <a:tcPr/>
                </a:tc>
              </a:tr>
              <a:tr h="111193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Ochrana rostlin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Postřikování, poprašování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Traktor – postřikovač, poprašovač, cisterna</a:t>
                      </a:r>
                      <a:r>
                        <a:rPr lang="cs-CZ" b="1" baseline="0" dirty="0" smtClean="0"/>
                        <a:t> (fekální přívěs)</a:t>
                      </a:r>
                      <a:endParaRPr lang="cs-CZ" b="1" dirty="0"/>
                    </a:p>
                  </a:txBody>
                  <a:tcPr/>
                </a:tc>
              </a:tr>
              <a:tr h="111193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Sklizeň (obilnin)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Sklizeň a odvoz zrna, sběr slámy, stohování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Sklízecí mlátičky, nákladní automobily, vysokotlaké</a:t>
                      </a:r>
                      <a:r>
                        <a:rPr lang="cs-CZ" b="1" baseline="0" dirty="0" smtClean="0"/>
                        <a:t> lisy, přívěsy, stohovače</a:t>
                      </a:r>
                      <a:endParaRPr lang="cs-CZ" b="1" dirty="0"/>
                    </a:p>
                  </a:txBody>
                  <a:tcPr/>
                </a:tc>
              </a:tr>
              <a:tr h="111193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Posklizňová úprava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Předčištění, </a:t>
                      </a:r>
                      <a:r>
                        <a:rPr lang="cs-CZ" b="1" dirty="0" smtClean="0"/>
                        <a:t>sušení, skladování, čištění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Čistička, pásové dopravníky, skladovací nádrže, sušičky, čistička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2B361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 mechanizace v rostlinné výrobě – </a:t>
            </a: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část</a:t>
            </a:r>
            <a:endParaRPr lang="cs-CZ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u="sng" dirty="0" smtClean="0">
                <a:solidFill>
                  <a:srgbClr val="2B361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OBRAZOVÁ PŘÍLOHA</a:t>
            </a:r>
            <a:endParaRPr lang="cs-CZ" u="sng" dirty="0">
              <a:solidFill>
                <a:srgbClr val="2B361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8" name="Picture 4" descr="http://images.wikia.com/tractors/images/3/33/Zetor_Crystal_12045_MFWD-199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11238" y="1421940"/>
            <a:ext cx="3744416" cy="280401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6386" name="Picture 2" descr="http://img12.rajce.idnes.cz/d1201/7/7351/7351055_87016b32aee4324e5842bd872dcdace0/images/003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1389739"/>
            <a:ext cx="3930085" cy="283621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TRAKTORY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Nadpis 3"/>
          <p:cNvSpPr txBox="1">
            <a:spLocks/>
          </p:cNvSpPr>
          <p:nvPr/>
        </p:nvSpPr>
        <p:spPr>
          <a:xfrm>
            <a:off x="611560" y="4225951"/>
            <a:ext cx="1728192" cy="4720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400" b="1" dirty="0" smtClean="0">
                <a:latin typeface="+mj-lt"/>
                <a:ea typeface="+mj-ea"/>
                <a:cs typeface="+mj-cs"/>
              </a:rPr>
              <a:t>Zetor Major</a:t>
            </a: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7127462" y="4225951"/>
            <a:ext cx="1728192" cy="4720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400" b="1" dirty="0" smtClean="0">
                <a:latin typeface="+mj-lt"/>
                <a:ea typeface="+mj-ea"/>
                <a:cs typeface="+mj-cs"/>
              </a:rPr>
              <a:t>Zetor </a:t>
            </a:r>
            <a:r>
              <a:rPr lang="cs-CZ" sz="1400" b="1" dirty="0" err="1" smtClean="0">
                <a:latin typeface="+mj-lt"/>
                <a:ea typeface="+mj-ea"/>
                <a:cs typeface="+mj-cs"/>
              </a:rPr>
              <a:t>Crystal</a:t>
            </a: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30" name="Picture 6" descr="http://www.dagros.cz/graphics/public/catalog/44_program-john-deere_orig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3988617"/>
            <a:ext cx="3333750" cy="27051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1" name="Nadpis 3"/>
          <p:cNvSpPr txBox="1">
            <a:spLocks/>
          </p:cNvSpPr>
          <p:nvPr/>
        </p:nvSpPr>
        <p:spPr>
          <a:xfrm>
            <a:off x="6516216" y="6221710"/>
            <a:ext cx="1728192" cy="4720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400" b="1" dirty="0" smtClean="0">
                <a:latin typeface="+mj-lt"/>
                <a:ea typeface="+mj-ea"/>
                <a:cs typeface="+mj-cs"/>
              </a:rPr>
              <a:t>Zetor John </a:t>
            </a:r>
            <a:r>
              <a:rPr lang="cs-CZ" sz="1400" b="1" dirty="0" err="1" smtClean="0">
                <a:latin typeface="+mj-lt"/>
                <a:ea typeface="+mj-ea"/>
                <a:cs typeface="+mj-cs"/>
              </a:rPr>
              <a:t>Deere</a:t>
            </a: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STROJE NA HNOJENÍ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3"/>
          <p:cNvSpPr txBox="1">
            <a:spLocks/>
          </p:cNvSpPr>
          <p:nvPr/>
        </p:nvSpPr>
        <p:spPr>
          <a:xfrm>
            <a:off x="1619672" y="5013176"/>
            <a:ext cx="1728192" cy="4720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400" b="1" noProof="0" dirty="0" smtClean="0">
                <a:latin typeface="+mj-lt"/>
                <a:ea typeface="+mj-ea"/>
                <a:cs typeface="+mj-cs"/>
              </a:rPr>
              <a:t>Rozmetadlo</a:t>
            </a: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3"/>
          <p:cNvSpPr txBox="1">
            <a:spLocks/>
          </p:cNvSpPr>
          <p:nvPr/>
        </p:nvSpPr>
        <p:spPr>
          <a:xfrm>
            <a:off x="5868144" y="5013176"/>
            <a:ext cx="1728192" cy="4720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400" b="1" noProof="0" dirty="0" smtClean="0">
                <a:latin typeface="+mj-lt"/>
                <a:ea typeface="+mj-ea"/>
                <a:cs typeface="+mj-cs"/>
              </a:rPr>
              <a:t>Postřikovač</a:t>
            </a: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5362" name="Picture 2" descr="http://www.pal.cz/upload.cs/3/38549754_b_0_rozm_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880828"/>
            <a:ext cx="4176464" cy="31323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5364" name="Picture 4" descr="http://www.agroweb.cz/files/Agrio%20velka_700x52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880828"/>
            <a:ext cx="4114800" cy="30861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STROJE NA ZPRACOVÁNÍ PŮDY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1403648" y="4963097"/>
            <a:ext cx="1728192" cy="4720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400" b="1" noProof="0" dirty="0" err="1" smtClean="0">
                <a:latin typeface="+mj-lt"/>
                <a:ea typeface="+mj-ea"/>
                <a:cs typeface="+mj-cs"/>
              </a:rPr>
              <a:t>Radlicový</a:t>
            </a:r>
            <a:r>
              <a:rPr lang="cs-CZ" sz="1400" b="1" noProof="0" dirty="0" smtClean="0">
                <a:latin typeface="+mj-lt"/>
                <a:ea typeface="+mj-ea"/>
                <a:cs typeface="+mj-cs"/>
              </a:rPr>
              <a:t> </a:t>
            </a:r>
            <a:r>
              <a:rPr lang="cs-CZ" sz="1400" b="1" noProof="0" dirty="0" err="1" smtClean="0">
                <a:latin typeface="+mj-lt"/>
                <a:ea typeface="+mj-ea"/>
                <a:cs typeface="+mj-cs"/>
              </a:rPr>
              <a:t>podmíta</a:t>
            </a:r>
            <a:r>
              <a:rPr lang="cs-CZ" sz="1400" noProof="0" dirty="0" err="1" smtClean="0">
                <a:latin typeface="+mj-lt"/>
                <a:ea typeface="+mj-ea"/>
                <a:cs typeface="+mj-cs"/>
              </a:rPr>
              <a:t>č</a:t>
            </a: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6156176" y="4963097"/>
            <a:ext cx="1728192" cy="4720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400" b="1" noProof="0" dirty="0" smtClean="0">
                <a:latin typeface="+mj-lt"/>
                <a:ea typeface="+mj-ea"/>
                <a:cs typeface="+mj-cs"/>
              </a:rPr>
              <a:t>Talířový  </a:t>
            </a:r>
            <a:r>
              <a:rPr lang="cs-CZ" sz="1400" b="1" noProof="0" dirty="0" err="1" smtClean="0">
                <a:latin typeface="+mj-lt"/>
                <a:ea typeface="+mj-ea"/>
                <a:cs typeface="+mj-cs"/>
              </a:rPr>
              <a:t>podmítač</a:t>
            </a: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1508" name="Picture 4" descr="http://www.kverneland.cz/userdata/pictures/kverneland/priprava-pudy/KV_Visio_field_0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988840"/>
            <a:ext cx="4461386" cy="297425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1510" name="Picture 6" descr="http://t1.gstatic.com/images?q=tbn:ANd9GcRP4wDVKmbAD47nIkKkA8sRe2bs3j53PRcM_LdrJ_dJqtP6UaGciw&amp;t=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988840"/>
            <a:ext cx="3970784" cy="297425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STROJE NA ZPRACOVÁNÍ PŮDY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1619672" y="4941640"/>
            <a:ext cx="1728192" cy="4720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400" b="1" noProof="0" dirty="0" err="1" smtClean="0">
                <a:latin typeface="+mj-lt"/>
                <a:ea typeface="+mj-ea"/>
                <a:cs typeface="+mj-cs"/>
              </a:rPr>
              <a:t>Radlicový</a:t>
            </a:r>
            <a:r>
              <a:rPr lang="cs-CZ" sz="1400" b="1" noProof="0" dirty="0" smtClean="0">
                <a:latin typeface="+mj-lt"/>
                <a:ea typeface="+mj-ea"/>
                <a:cs typeface="+mj-cs"/>
              </a:rPr>
              <a:t> pluh</a:t>
            </a: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5940152" y="4787544"/>
            <a:ext cx="1728192" cy="4720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400" b="1" noProof="0" dirty="0" smtClean="0">
                <a:latin typeface="+mj-lt"/>
                <a:ea typeface="+mj-ea"/>
                <a:cs typeface="+mj-cs"/>
              </a:rPr>
              <a:t>Talířový  pluh</a:t>
            </a: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3560" name="Picture 8" descr="http://etext.czu.cz/img/skripta/5/Dscn0322-1.jpg">
            <a:hlinkClick r:id=""/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56420" y="1626427"/>
            <a:ext cx="4117854" cy="309148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3562" name="Picture 10" descr="http://etext.czu.cz/img/skripta/5/Dscn0129-1.jpg">
            <a:hlinkClick r:id="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26427"/>
            <a:ext cx="4210608" cy="316111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SECÍ A SÁZECÍ STROJE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3"/>
          <p:cNvSpPr txBox="1">
            <a:spLocks/>
          </p:cNvSpPr>
          <p:nvPr/>
        </p:nvSpPr>
        <p:spPr>
          <a:xfrm>
            <a:off x="1475656" y="4481516"/>
            <a:ext cx="1728192" cy="4720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400" b="1" dirty="0" smtClean="0">
                <a:latin typeface="+mj-lt"/>
                <a:ea typeface="+mj-ea"/>
                <a:cs typeface="+mj-cs"/>
              </a:rPr>
              <a:t>Speciální secí stroj</a:t>
            </a: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5652120" y="5413647"/>
            <a:ext cx="2088232" cy="4720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400" b="1" noProof="0" dirty="0" smtClean="0">
                <a:latin typeface="+mj-lt"/>
                <a:ea typeface="+mj-ea"/>
                <a:cs typeface="+mj-cs"/>
              </a:rPr>
              <a:t>Kombinovaný secí stroj</a:t>
            </a: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482" name="Picture 2" descr="http://www.fourtrees.cz/tume-agri/bezorebne-seci-stroje/img/tume-nova-kombi-2-f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1417638"/>
            <a:ext cx="4042792" cy="306387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2294" name="Picture 6" descr="http://www.technikboerse.com/pictures/49021999/8701fdde935030efda36487c1ae5499b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262284"/>
            <a:ext cx="4201817" cy="31513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SECÍ A SÁZECÍ STROJE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3"/>
          <p:cNvSpPr txBox="1">
            <a:spLocks/>
          </p:cNvSpPr>
          <p:nvPr/>
        </p:nvSpPr>
        <p:spPr>
          <a:xfrm>
            <a:off x="3563888" y="6095304"/>
            <a:ext cx="2736304" cy="4720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400" b="1" dirty="0" smtClean="0">
                <a:latin typeface="+mj-lt"/>
                <a:ea typeface="+mj-ea"/>
                <a:cs typeface="+mj-cs"/>
              </a:rPr>
              <a:t>Sazeč brambor čtyřřádkový</a:t>
            </a: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42" name="Picture 2" descr="http://www.zeta-zr.cz/images/fotky/original/88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5275" y="1772816"/>
            <a:ext cx="8391525" cy="363855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SECÍ A SÁZECÍ STROJE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1754" name="Picture 10" descr="http://www.vitaltech.cz/UserData/foto_vyrobky/13003657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417638"/>
            <a:ext cx="3779912" cy="50398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2" name="Nadpis 3"/>
          <p:cNvSpPr txBox="1">
            <a:spLocks/>
          </p:cNvSpPr>
          <p:nvPr/>
        </p:nvSpPr>
        <p:spPr>
          <a:xfrm>
            <a:off x="5039544" y="5393669"/>
            <a:ext cx="2520280" cy="4720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400" b="1" dirty="0" smtClean="0">
                <a:latin typeface="+mj-lt"/>
                <a:ea typeface="+mj-ea"/>
                <a:cs typeface="+mj-cs"/>
              </a:rPr>
              <a:t>Sazeč cibule nebo česneku</a:t>
            </a: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STROJE NA OŠETŘOVÁNÍ ROSTLIN 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3"/>
          <p:cNvSpPr txBox="1">
            <a:spLocks/>
          </p:cNvSpPr>
          <p:nvPr/>
        </p:nvSpPr>
        <p:spPr>
          <a:xfrm>
            <a:off x="1043608" y="4293096"/>
            <a:ext cx="1728192" cy="4720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400" b="1" dirty="0" smtClean="0">
                <a:latin typeface="+mj-lt"/>
                <a:ea typeface="+mj-ea"/>
                <a:cs typeface="+mj-cs"/>
              </a:rPr>
              <a:t>Radličková plečka</a:t>
            </a: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4788024" y="5330044"/>
            <a:ext cx="1728192" cy="4720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400" noProof="0" dirty="0" smtClean="0">
                <a:latin typeface="+mj-lt"/>
                <a:ea typeface="+mj-ea"/>
                <a:cs typeface="+mj-cs"/>
              </a:rPr>
              <a:t>Rotační plečka</a:t>
            </a: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8674" name="Picture 2" descr="http://www.agriaffaires.cz/img_534/radlickovy-kypric/radlickovy-kypri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556792"/>
            <a:ext cx="3655263" cy="273630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8" name="Nadpis 3"/>
          <p:cNvSpPr txBox="1">
            <a:spLocks/>
          </p:cNvSpPr>
          <p:nvPr/>
        </p:nvSpPr>
        <p:spPr>
          <a:xfrm>
            <a:off x="7596336" y="5177644"/>
            <a:ext cx="1303991" cy="472007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4132105" y="5649651"/>
            <a:ext cx="1728192" cy="4720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400" b="1" noProof="0" dirty="0" smtClean="0">
                <a:latin typeface="+mj-lt"/>
                <a:ea typeface="+mj-ea"/>
                <a:cs typeface="+mj-cs"/>
              </a:rPr>
              <a:t>Rotační plečka</a:t>
            </a: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194" name="Picture 2" descr="Prodáváme rotační brány od firmy Geo o velikostech -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2105" y="2311896"/>
            <a:ext cx="4899457" cy="333775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STROJE NA OŠETŘOVÁNÍ ROSTLIN 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3"/>
          <p:cNvSpPr txBox="1">
            <a:spLocks/>
          </p:cNvSpPr>
          <p:nvPr/>
        </p:nvSpPr>
        <p:spPr>
          <a:xfrm>
            <a:off x="1619672" y="5628829"/>
            <a:ext cx="1728192" cy="4720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400" b="1" dirty="0" smtClean="0">
                <a:latin typeface="+mj-lt"/>
                <a:ea typeface="+mj-ea"/>
                <a:cs typeface="+mj-cs"/>
              </a:rPr>
              <a:t>Postřikovač za traktor</a:t>
            </a: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5734472" y="4165246"/>
            <a:ext cx="2952328" cy="4720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400" b="1" noProof="0" dirty="0" smtClean="0">
                <a:latin typeface="+mj-lt"/>
                <a:ea typeface="+mj-ea"/>
                <a:cs typeface="+mj-cs"/>
              </a:rPr>
              <a:t>Samojízdný postřikovač</a:t>
            </a: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170" name="Picture 2" descr="http://www.agromel.cz/editor/filestore/Image/RAU/phoenix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836632"/>
            <a:ext cx="4188296" cy="279219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172" name="Picture 4" descr="http://www.agrio.cz/images/Postrikovace/Din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577967"/>
            <a:ext cx="4066456" cy="251733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STROJE NA OŠETŘOVÁNÍ ROSTLIN 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3"/>
          <p:cNvSpPr txBox="1">
            <a:spLocks/>
          </p:cNvSpPr>
          <p:nvPr/>
        </p:nvSpPr>
        <p:spPr>
          <a:xfrm>
            <a:off x="3779912" y="5649650"/>
            <a:ext cx="1728192" cy="4720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400" b="1" dirty="0" smtClean="0">
                <a:latin typeface="+mj-lt"/>
                <a:ea typeface="+mj-ea"/>
                <a:cs typeface="+mj-cs"/>
              </a:rPr>
              <a:t>Poprašovač za traktor</a:t>
            </a: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7658" name="Picture 10" descr="http://www.strojeslovakia.sk/images/fullsize/2224/poprasova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497779"/>
            <a:ext cx="5565750" cy="415187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SKLIZŇOVÉ STROJE - OBILÍ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3"/>
          <p:cNvSpPr txBox="1">
            <a:spLocks/>
          </p:cNvSpPr>
          <p:nvPr/>
        </p:nvSpPr>
        <p:spPr>
          <a:xfrm>
            <a:off x="1331640" y="3140968"/>
            <a:ext cx="1728192" cy="4720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400" b="1" dirty="0" smtClean="0">
                <a:latin typeface="+mj-lt"/>
                <a:ea typeface="+mj-ea"/>
                <a:cs typeface="+mj-cs"/>
              </a:rPr>
              <a:t>KOMBAJNY</a:t>
            </a: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9702" name="Picture 6" descr="http://www.agromachinery.cz/domain/agromachinery/files/texty/jd-1570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66728" y="1700808"/>
            <a:ext cx="5220072" cy="34749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9704" name="Picture 8" descr="http://www.stroje-naradie.sk/nove/stroje_naradie_prezentacia/246/2573ImageThumbnailer.komb.T.ashx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2005" y="3811923"/>
            <a:ext cx="3641923" cy="273144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SKLIZŇOVÉ STROJE - BRAMBORY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6626" name="Picture 2" descr="WM Kartoffeltechnik - sklízeč brambor  WM 450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1417638"/>
            <a:ext cx="5905500" cy="33337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6628" name="Picture 4" descr="WM Kartoffeltechnik - sklízeč brambor  WM 600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4077072"/>
            <a:ext cx="4059714" cy="253404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SKLIZŇOVÉ STROJE - CUKROVKA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http://www.ostrozskoas.cz/fotogalerie/gid9_holmer_+_mf_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628800"/>
            <a:ext cx="6096000" cy="4572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SKLIZŇOVÉ STROJE - PÍCNINY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4578" name="Picture 2" descr="http://www.zzntechnika.cz/fotky/kuhn/sklizen1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628800"/>
            <a:ext cx="6457950" cy="430530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>
                <a:latin typeface="Arial Black" pitchFamily="34" charset="0"/>
              </a:rPr>
              <a:t>Doplň správně chybějící slova</a:t>
            </a:r>
            <a:endParaRPr lang="cs-CZ" sz="3200" dirty="0"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439644" y="1571623"/>
          <a:ext cx="1449288" cy="3873600"/>
        </p:xfrm>
        <a:graphic>
          <a:graphicData uri="http://schemas.openxmlformats.org/drawingml/2006/table">
            <a:tbl>
              <a:tblPr/>
              <a:tblGrid>
                <a:gridCol w="1449288"/>
              </a:tblGrid>
              <a:tr h="322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CRYSTAL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2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JOHN DEER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2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KOMBAJN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2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PLEČKA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2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PLUH TALÍŘOVÝ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2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PODMÍTAČ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2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POSTŘIKOVAČ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2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PŘÍPRAVA PŮDY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2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ROZMETADLO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2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SAZEČ CIBULE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2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SECÍ STROJE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2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SKLIZEŇ PÍCNIN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457200" y="1730473"/>
          <a:ext cx="5257800" cy="3714750"/>
        </p:xfrm>
        <a:graphic>
          <a:graphicData uri="http://schemas.openxmlformats.org/drawingml/2006/table">
            <a:tbl>
              <a:tblPr/>
              <a:tblGrid>
                <a:gridCol w="292100"/>
                <a:gridCol w="292100"/>
                <a:gridCol w="292100"/>
                <a:gridCol w="292100"/>
                <a:gridCol w="292100"/>
                <a:gridCol w="292100"/>
                <a:gridCol w="292100"/>
                <a:gridCol w="292100"/>
                <a:gridCol w="292100"/>
                <a:gridCol w="292100"/>
                <a:gridCol w="292100"/>
                <a:gridCol w="292100"/>
                <a:gridCol w="292100"/>
                <a:gridCol w="292100"/>
                <a:gridCol w="292100"/>
                <a:gridCol w="292100"/>
                <a:gridCol w="292100"/>
                <a:gridCol w="292100"/>
              </a:tblGrid>
              <a:tr h="2857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Ů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Ň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>
                <a:latin typeface="Arial Black" pitchFamily="34" charset="0"/>
              </a:rPr>
              <a:t>ŘEŠENÍ</a:t>
            </a:r>
            <a:endParaRPr lang="cs-CZ" sz="3600" dirty="0"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439644" y="1571623"/>
          <a:ext cx="1449288" cy="3873600"/>
        </p:xfrm>
        <a:graphic>
          <a:graphicData uri="http://schemas.openxmlformats.org/drawingml/2006/table">
            <a:tbl>
              <a:tblPr/>
              <a:tblGrid>
                <a:gridCol w="1449288"/>
              </a:tblGrid>
              <a:tr h="322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CRYSTAL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2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JOHN DEER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2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KOMBAJN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2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PLEČKA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2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PLUH TALÍŘOVÝ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2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PODMÍTAČ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2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POSTŘIKOVAČ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2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PŘÍPRAVA PŮDY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2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ROZMETADLO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2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SAZEČ CIBULE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2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SECÍ STROJE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2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SKLIZEŇ PÍCNIN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457200" y="1730473"/>
          <a:ext cx="5257800" cy="3714750"/>
        </p:xfrm>
        <a:graphic>
          <a:graphicData uri="http://schemas.openxmlformats.org/drawingml/2006/table">
            <a:tbl>
              <a:tblPr/>
              <a:tblGrid>
                <a:gridCol w="292100"/>
                <a:gridCol w="292100"/>
                <a:gridCol w="292100"/>
                <a:gridCol w="292100"/>
                <a:gridCol w="292100"/>
                <a:gridCol w="292100"/>
                <a:gridCol w="292100"/>
                <a:gridCol w="292100"/>
                <a:gridCol w="292100"/>
                <a:gridCol w="292100"/>
                <a:gridCol w="292100"/>
                <a:gridCol w="292100"/>
                <a:gridCol w="292100"/>
                <a:gridCol w="292100"/>
                <a:gridCol w="292100"/>
                <a:gridCol w="292100"/>
                <a:gridCol w="292100"/>
                <a:gridCol w="292100"/>
              </a:tblGrid>
              <a:tr h="2857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Ů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Ý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Ň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4788024" y="1417638"/>
            <a:ext cx="4104456" cy="43156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127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51520" y="1417638"/>
            <a:ext cx="4104456" cy="431561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27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40960" cy="1143000"/>
          </a:xfrm>
          <a:solidFill>
            <a:srgbClr val="FFFF66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2B361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Vytvoř správné dvojice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1417638"/>
            <a:ext cx="4042792" cy="46085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1" i="0" strike="noStrike" kern="1200" cap="none" spc="0" normalizeH="0" baseline="0" noProof="0" dirty="0" smtClean="0">
                <a:ln>
                  <a:noFill/>
                </a:ln>
                <a:solidFill>
                  <a:srgbClr val="2B3616"/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Základní zpracování půdy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b="1" i="0" strike="noStrike" kern="1200" cap="none" spc="0" normalizeH="0" baseline="0" noProof="0" dirty="0" smtClean="0">
              <a:ln>
                <a:noFill/>
              </a:ln>
              <a:solidFill>
                <a:srgbClr val="2B3616"/>
              </a:solidFill>
              <a:uLnTx/>
              <a:uFillTx/>
              <a:latin typeface="Arial Black" pitchFamily="34" charset="0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1" i="0" strike="noStrike" kern="1200" cap="none" spc="0" normalizeH="0" baseline="0" noProof="0" dirty="0" smtClean="0">
                <a:ln>
                  <a:noFill/>
                </a:ln>
                <a:solidFill>
                  <a:srgbClr val="2B3616"/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Hnojení průmyslovými hnojivy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b="1" i="0" strike="noStrike" kern="1200" cap="none" spc="0" normalizeH="0" baseline="0" noProof="0" dirty="0" smtClean="0">
              <a:ln>
                <a:noFill/>
              </a:ln>
              <a:solidFill>
                <a:srgbClr val="2B3616"/>
              </a:solidFill>
              <a:uLnTx/>
              <a:uFillTx/>
              <a:latin typeface="Arial Black" pitchFamily="34" charset="0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>
                <a:solidFill>
                  <a:srgbClr val="2B3616"/>
                </a:solidFill>
                <a:latin typeface="Arial Black" pitchFamily="34" charset="0"/>
                <a:ea typeface="+mj-ea"/>
                <a:cs typeface="+mj-cs"/>
              </a:rPr>
              <a:t>Předseťová příprava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b="1" dirty="0" smtClean="0">
              <a:solidFill>
                <a:srgbClr val="2B3616"/>
              </a:solidFill>
              <a:latin typeface="Arial Black" pitchFamily="34" charset="0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1" i="0" strike="noStrike" kern="1200" cap="none" spc="0" normalizeH="0" baseline="0" noProof="0" dirty="0" smtClean="0">
                <a:ln>
                  <a:noFill/>
                </a:ln>
                <a:solidFill>
                  <a:srgbClr val="2B3616"/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Setí obilovin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b="1" i="0" strike="noStrike" kern="1200" cap="none" spc="0" normalizeH="0" baseline="0" noProof="0" dirty="0" smtClean="0">
              <a:ln>
                <a:noFill/>
              </a:ln>
              <a:solidFill>
                <a:srgbClr val="2B3616"/>
              </a:solidFill>
              <a:uLnTx/>
              <a:uFillTx/>
              <a:latin typeface="Arial Black" pitchFamily="34" charset="0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>
                <a:solidFill>
                  <a:srgbClr val="2B3616"/>
                </a:solidFill>
                <a:latin typeface="Arial Black" pitchFamily="34" charset="0"/>
                <a:ea typeface="+mj-ea"/>
                <a:cs typeface="+mj-cs"/>
              </a:rPr>
              <a:t>Ošetřování cukrovky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b="1" dirty="0" smtClean="0">
              <a:solidFill>
                <a:srgbClr val="2B3616"/>
              </a:solidFill>
              <a:latin typeface="Arial Black" pitchFamily="34" charset="0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1" i="0" strike="noStrike" kern="1200" cap="none" spc="0" normalizeH="0" baseline="0" noProof="0" dirty="0" smtClean="0">
                <a:ln>
                  <a:noFill/>
                </a:ln>
                <a:solidFill>
                  <a:srgbClr val="2B3616"/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Ochrana</a:t>
            </a:r>
            <a:r>
              <a:rPr kumimoji="0" lang="cs-CZ" b="1" i="0" strike="noStrike" kern="1200" cap="none" spc="0" normalizeH="0" noProof="0" dirty="0" smtClean="0">
                <a:ln>
                  <a:noFill/>
                </a:ln>
                <a:solidFill>
                  <a:srgbClr val="2B3616"/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 rostlin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b="1" i="0" strike="noStrike" kern="1200" cap="none" spc="0" normalizeH="0" noProof="0" dirty="0" smtClean="0">
              <a:ln>
                <a:noFill/>
              </a:ln>
              <a:solidFill>
                <a:srgbClr val="2B3616"/>
              </a:solidFill>
              <a:uLnTx/>
              <a:uFillTx/>
              <a:latin typeface="Arial Black" pitchFamily="34" charset="0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baseline="0" dirty="0" smtClean="0">
                <a:solidFill>
                  <a:srgbClr val="2B3616"/>
                </a:solidFill>
                <a:latin typeface="Arial Black" pitchFamily="34" charset="0"/>
                <a:ea typeface="+mj-ea"/>
                <a:cs typeface="+mj-cs"/>
              </a:rPr>
              <a:t>Sklizeň</a:t>
            </a:r>
            <a:r>
              <a:rPr lang="cs-CZ" b="1" dirty="0" smtClean="0">
                <a:solidFill>
                  <a:srgbClr val="2B3616"/>
                </a:solidFill>
                <a:latin typeface="Arial Black" pitchFamily="34" charset="0"/>
                <a:ea typeface="+mj-ea"/>
                <a:cs typeface="+mj-cs"/>
              </a:rPr>
              <a:t> obilovin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b="1" dirty="0" smtClean="0">
              <a:solidFill>
                <a:srgbClr val="2B3616"/>
              </a:solidFill>
              <a:latin typeface="Arial Black" pitchFamily="34" charset="0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1" i="0" strike="noStrike" kern="1200" cap="none" spc="0" normalizeH="0" baseline="0" noProof="0" dirty="0" smtClean="0">
                <a:ln>
                  <a:noFill/>
                </a:ln>
                <a:solidFill>
                  <a:srgbClr val="2B3616"/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Posklizňová úprava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932040" y="1102222"/>
            <a:ext cx="3600400" cy="55671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200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b="1" i="0" strike="noStrike" kern="1200" cap="none" spc="0" normalizeH="0" baseline="0" noProof="0" dirty="0" smtClean="0">
              <a:ln>
                <a:noFill/>
              </a:ln>
              <a:solidFill>
                <a:srgbClr val="2B3616"/>
              </a:solidFill>
              <a:uLnTx/>
              <a:uFillTx/>
              <a:latin typeface="Arial Black" pitchFamily="34" charset="0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b="1" dirty="0" smtClean="0">
              <a:solidFill>
                <a:srgbClr val="2B3616"/>
              </a:solidFill>
              <a:latin typeface="Arial Black" pitchFamily="34" charset="0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b="1" dirty="0" smtClean="0">
              <a:solidFill>
                <a:srgbClr val="2B3616"/>
              </a:solidFill>
              <a:latin typeface="Arial Black" pitchFamily="34" charset="0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b="1" dirty="0" smtClean="0">
              <a:solidFill>
                <a:srgbClr val="2B3616"/>
              </a:solidFill>
              <a:latin typeface="Arial Black" pitchFamily="34" charset="0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b="1" dirty="0" smtClean="0">
              <a:solidFill>
                <a:srgbClr val="2B3616"/>
              </a:solidFill>
              <a:latin typeface="Arial Black" pitchFamily="34" charset="0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b="1" dirty="0" smtClean="0">
              <a:solidFill>
                <a:srgbClr val="2B3616"/>
              </a:solidFill>
              <a:latin typeface="Arial Black" pitchFamily="34" charset="0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ClrTx/>
              <a:buSzTx/>
              <a:buFontTx/>
              <a:buNone/>
              <a:tabLst/>
              <a:defRPr/>
            </a:pPr>
            <a:endParaRPr kumimoji="0" lang="cs-CZ" sz="2000" b="1" i="0" strike="noStrike" kern="1200" cap="none" spc="0" normalizeH="0" noProof="0" dirty="0" smtClean="0">
              <a:ln>
                <a:noFill/>
              </a:ln>
              <a:solidFill>
                <a:srgbClr val="2B3616"/>
              </a:solidFill>
              <a:uLnTx/>
              <a:uFillTx/>
              <a:latin typeface="Arial Black" pitchFamily="34" charset="0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buClrTx/>
              <a:buSzTx/>
              <a:buFontTx/>
              <a:buNone/>
              <a:tabLst/>
              <a:defRPr/>
            </a:pPr>
            <a:r>
              <a:rPr lang="cs-CZ" sz="2200" b="1" baseline="0" dirty="0" smtClean="0">
                <a:solidFill>
                  <a:srgbClr val="2B3616"/>
                </a:solidFill>
                <a:latin typeface="Arial Black" pitchFamily="34" charset="0"/>
                <a:ea typeface="+mj-ea"/>
                <a:cs typeface="+mj-cs"/>
              </a:rPr>
              <a:t>Secí</a:t>
            </a:r>
            <a:r>
              <a:rPr lang="cs-CZ" sz="2200" b="1" dirty="0" smtClean="0">
                <a:solidFill>
                  <a:srgbClr val="2B3616"/>
                </a:solidFill>
                <a:latin typeface="Arial Black" pitchFamily="34" charset="0"/>
                <a:ea typeface="+mj-ea"/>
                <a:cs typeface="+mj-cs"/>
              </a:rPr>
              <a:t> stroj, brány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ClrTx/>
              <a:buSzTx/>
              <a:buFontTx/>
              <a:buNone/>
              <a:tabLst/>
              <a:defRPr/>
            </a:pPr>
            <a:endParaRPr lang="cs-CZ" sz="2200" b="1" dirty="0" smtClean="0">
              <a:solidFill>
                <a:srgbClr val="2B3616"/>
              </a:solidFill>
              <a:latin typeface="Arial Black" pitchFamily="34" charset="0"/>
              <a:ea typeface="+mj-ea"/>
              <a:cs typeface="+mj-cs"/>
            </a:endParaRPr>
          </a:p>
          <a:p>
            <a:pPr>
              <a:lnSpc>
                <a:spcPct val="110000"/>
              </a:lnSpc>
              <a:spcBef>
                <a:spcPct val="0"/>
              </a:spcBef>
            </a:pPr>
            <a:r>
              <a:rPr lang="cs-CZ" sz="2200" b="1" dirty="0" err="1" smtClean="0">
                <a:solidFill>
                  <a:srgbClr val="2B3616"/>
                </a:solidFill>
                <a:latin typeface="Arial Black" pitchFamily="34" charset="0"/>
              </a:rPr>
              <a:t>Podmítače</a:t>
            </a:r>
            <a:r>
              <a:rPr lang="cs-CZ" sz="2200" b="1" dirty="0" smtClean="0">
                <a:solidFill>
                  <a:srgbClr val="2B3616"/>
                </a:solidFill>
                <a:latin typeface="Arial Black" pitchFamily="34" charset="0"/>
              </a:rPr>
              <a:t>, pluhy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ClrTx/>
              <a:buSzTx/>
              <a:buFontTx/>
              <a:buNone/>
              <a:tabLst/>
              <a:defRPr/>
            </a:pPr>
            <a:endParaRPr lang="cs-CZ" sz="2200" b="1" dirty="0" smtClean="0">
              <a:solidFill>
                <a:srgbClr val="2B3616"/>
              </a:solidFill>
              <a:latin typeface="Arial Black" pitchFamily="34" charset="0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buClrTx/>
              <a:buSzTx/>
              <a:buFontTx/>
              <a:buNone/>
              <a:tabLst/>
              <a:defRPr/>
            </a:pPr>
            <a:r>
              <a:rPr lang="cs-CZ" sz="2200" b="1" dirty="0" smtClean="0">
                <a:solidFill>
                  <a:srgbClr val="2B3616"/>
                </a:solidFill>
                <a:latin typeface="Arial Black" pitchFamily="34" charset="0"/>
                <a:ea typeface="+mj-ea"/>
                <a:cs typeface="+mj-cs"/>
              </a:rPr>
              <a:t>Postřikovač, poprašovač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ClrTx/>
              <a:buSzTx/>
              <a:buFontTx/>
              <a:buNone/>
              <a:tabLst/>
              <a:defRPr/>
            </a:pPr>
            <a:endParaRPr lang="cs-CZ" sz="2200" b="1" dirty="0" smtClean="0">
              <a:solidFill>
                <a:srgbClr val="2B3616"/>
              </a:solidFill>
              <a:latin typeface="Arial Black" pitchFamily="34" charset="0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buClrTx/>
              <a:buSzTx/>
              <a:buFontTx/>
              <a:buNone/>
              <a:tabLst/>
              <a:defRPr/>
            </a:pPr>
            <a:r>
              <a:rPr lang="cs-CZ" sz="2200" b="1" dirty="0" smtClean="0">
                <a:solidFill>
                  <a:srgbClr val="2B3616"/>
                </a:solidFill>
                <a:latin typeface="Arial Black" pitchFamily="34" charset="0"/>
                <a:ea typeface="+mj-ea"/>
                <a:cs typeface="+mj-cs"/>
              </a:rPr>
              <a:t>Mlátička, stohovač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ClrTx/>
              <a:buSzTx/>
              <a:buFontTx/>
              <a:buNone/>
              <a:tabLst/>
              <a:defRPr/>
            </a:pPr>
            <a:endParaRPr lang="cs-CZ" sz="2200" b="1" dirty="0" smtClean="0">
              <a:solidFill>
                <a:srgbClr val="2B3616"/>
              </a:solidFill>
              <a:latin typeface="Arial Black" pitchFamily="34" charset="0"/>
              <a:ea typeface="+mj-ea"/>
              <a:cs typeface="+mj-cs"/>
            </a:endParaRPr>
          </a:p>
          <a:p>
            <a:pPr>
              <a:lnSpc>
                <a:spcPct val="110000"/>
              </a:lnSpc>
              <a:spcBef>
                <a:spcPct val="0"/>
              </a:spcBef>
            </a:pPr>
            <a:r>
              <a:rPr lang="cs-CZ" sz="2200" b="1" dirty="0" smtClean="0">
                <a:solidFill>
                  <a:srgbClr val="2B3616"/>
                </a:solidFill>
                <a:latin typeface="Arial Black" pitchFamily="34" charset="0"/>
                <a:ea typeface="+mj-ea"/>
                <a:cs typeface="+mj-cs"/>
              </a:rPr>
              <a:t>Sušička, čistička</a:t>
            </a:r>
          </a:p>
          <a:p>
            <a:pPr>
              <a:lnSpc>
                <a:spcPct val="120000"/>
              </a:lnSpc>
              <a:spcBef>
                <a:spcPct val="0"/>
              </a:spcBef>
            </a:pPr>
            <a:endParaRPr lang="cs-CZ" sz="2200" b="1" dirty="0" smtClean="0">
              <a:solidFill>
                <a:srgbClr val="2B3616"/>
              </a:solidFill>
              <a:latin typeface="Arial Black" pitchFamily="34" charset="0"/>
              <a:ea typeface="+mj-ea"/>
              <a:cs typeface="+mj-cs"/>
            </a:endParaRPr>
          </a:p>
          <a:p>
            <a:pPr lvl="0">
              <a:lnSpc>
                <a:spcPct val="110000"/>
              </a:lnSpc>
              <a:spcBef>
                <a:spcPct val="0"/>
              </a:spcBef>
            </a:pPr>
            <a:r>
              <a:rPr lang="cs-CZ" sz="2200" b="1" dirty="0" smtClean="0">
                <a:solidFill>
                  <a:srgbClr val="2B3616"/>
                </a:solidFill>
                <a:latin typeface="Arial Black" pitchFamily="34" charset="0"/>
              </a:rPr>
              <a:t>Smyky, brány, kombinátory</a:t>
            </a:r>
          </a:p>
          <a:p>
            <a:pPr lvl="0">
              <a:lnSpc>
                <a:spcPct val="120000"/>
              </a:lnSpc>
              <a:spcBef>
                <a:spcPct val="0"/>
              </a:spcBef>
            </a:pPr>
            <a:endParaRPr lang="cs-CZ" sz="2200" b="1" dirty="0" smtClean="0">
              <a:solidFill>
                <a:srgbClr val="2B3616"/>
              </a:solidFill>
              <a:latin typeface="Arial Black" pitchFamily="34" charset="0"/>
            </a:endParaRPr>
          </a:p>
          <a:p>
            <a:pPr lvl="0">
              <a:lnSpc>
                <a:spcPct val="110000"/>
              </a:lnSpc>
              <a:spcBef>
                <a:spcPct val="0"/>
              </a:spcBef>
            </a:pPr>
            <a:r>
              <a:rPr lang="cs-CZ" sz="2200" b="1" dirty="0" smtClean="0">
                <a:solidFill>
                  <a:srgbClr val="2B3616"/>
                </a:solidFill>
                <a:latin typeface="Arial Black" pitchFamily="34" charset="0"/>
              </a:rPr>
              <a:t>Plečka, </a:t>
            </a:r>
            <a:r>
              <a:rPr lang="cs-CZ" sz="2200" b="1" dirty="0" err="1" smtClean="0">
                <a:solidFill>
                  <a:srgbClr val="2B3616"/>
                </a:solidFill>
                <a:latin typeface="Arial Black" pitchFamily="34" charset="0"/>
              </a:rPr>
              <a:t>čpavkovač</a:t>
            </a:r>
            <a:endParaRPr lang="cs-CZ" sz="2200" b="1" dirty="0" smtClean="0">
              <a:solidFill>
                <a:srgbClr val="2B3616"/>
              </a:solidFill>
              <a:latin typeface="Arial Black" pitchFamily="34" charset="0"/>
            </a:endParaRPr>
          </a:p>
          <a:p>
            <a:pPr lvl="0">
              <a:lnSpc>
                <a:spcPct val="110000"/>
              </a:lnSpc>
              <a:spcBef>
                <a:spcPct val="0"/>
              </a:spcBef>
            </a:pPr>
            <a:endParaRPr lang="cs-CZ" sz="2200" b="1" dirty="0" smtClean="0">
              <a:solidFill>
                <a:srgbClr val="2B3616"/>
              </a:solidFill>
              <a:latin typeface="Arial Black" pitchFamily="34" charset="0"/>
            </a:endParaRPr>
          </a:p>
          <a:p>
            <a:pPr>
              <a:lnSpc>
                <a:spcPct val="110000"/>
              </a:lnSpc>
              <a:spcBef>
                <a:spcPct val="0"/>
              </a:spcBef>
            </a:pPr>
            <a:r>
              <a:rPr lang="cs-CZ" sz="2200" b="1" dirty="0" smtClean="0">
                <a:solidFill>
                  <a:srgbClr val="2B3616"/>
                </a:solidFill>
                <a:latin typeface="Arial Black" pitchFamily="34" charset="0"/>
              </a:rPr>
              <a:t>Rozmetadlo, postřikovač</a:t>
            </a:r>
          </a:p>
          <a:p>
            <a:pPr lvl="0">
              <a:lnSpc>
                <a:spcPct val="110000"/>
              </a:lnSpc>
              <a:spcBef>
                <a:spcPct val="0"/>
              </a:spcBef>
            </a:pPr>
            <a:endParaRPr lang="cs-CZ" sz="2200" b="1" dirty="0" smtClean="0">
              <a:solidFill>
                <a:srgbClr val="2B3616"/>
              </a:solidFill>
              <a:latin typeface="Arial Black" pitchFamily="34" charset="0"/>
            </a:endParaRPr>
          </a:p>
          <a:p>
            <a:pPr>
              <a:lnSpc>
                <a:spcPct val="110000"/>
              </a:lnSpc>
              <a:spcBef>
                <a:spcPct val="0"/>
              </a:spcBef>
            </a:pPr>
            <a:endParaRPr lang="cs-CZ" sz="2200" b="1" dirty="0" smtClean="0">
              <a:solidFill>
                <a:srgbClr val="2B3616"/>
              </a:solidFill>
              <a:latin typeface="Arial Black" pitchFamily="34" charset="0"/>
            </a:endParaRPr>
          </a:p>
          <a:p>
            <a:pPr>
              <a:spcBef>
                <a:spcPct val="0"/>
              </a:spcBef>
            </a:pPr>
            <a:endParaRPr lang="cs-CZ" b="1" dirty="0" smtClean="0">
              <a:solidFill>
                <a:srgbClr val="2B3616"/>
              </a:solidFill>
              <a:latin typeface="Arial Black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b="1" dirty="0" smtClean="0">
              <a:solidFill>
                <a:srgbClr val="2B3616"/>
              </a:solidFill>
              <a:latin typeface="Arial Black" pitchFamily="34" charset="0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b="1" dirty="0" smtClean="0">
              <a:solidFill>
                <a:srgbClr val="2B3616"/>
              </a:solidFill>
              <a:latin typeface="Arial Black" pitchFamily="34" charset="0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b="1" dirty="0" smtClean="0">
              <a:solidFill>
                <a:srgbClr val="2B3616"/>
              </a:solidFill>
              <a:latin typeface="Arial Black" pitchFamily="34" charset="0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b="1" dirty="0" smtClean="0">
              <a:solidFill>
                <a:srgbClr val="2B3616"/>
              </a:solidFill>
              <a:latin typeface="Arial Black" pitchFamily="34" charset="0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b="1" dirty="0" smtClean="0">
              <a:solidFill>
                <a:srgbClr val="2B3616"/>
              </a:solidFill>
              <a:latin typeface="Arial Black" pitchFamily="34" charset="0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1600" b="1" dirty="0" smtClean="0">
              <a:solidFill>
                <a:srgbClr val="2B3616"/>
              </a:solidFill>
              <a:latin typeface="+mj-lt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600" i="0" strike="noStrike" kern="1200" cap="none" spc="0" normalizeH="0" baseline="0" noProof="0" dirty="0" smtClean="0">
              <a:ln>
                <a:noFill/>
              </a:ln>
              <a:solidFill>
                <a:srgbClr val="2B3616"/>
              </a:solidFill>
              <a:uLnTx/>
              <a:uFillTx/>
              <a:latin typeface="+mj-lt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600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16" name="Přímá spojovací šipka 15"/>
          <p:cNvCxnSpPr/>
          <p:nvPr/>
        </p:nvCxnSpPr>
        <p:spPr>
          <a:xfrm>
            <a:off x="3779912" y="1700808"/>
            <a:ext cx="1152128" cy="504056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2699792" y="3356992"/>
            <a:ext cx="2232248" cy="1584176"/>
          </a:xfrm>
          <a:prstGeom prst="straightConnector1">
            <a:avLst/>
          </a:prstGeom>
          <a:ln w="31750">
            <a:solidFill>
              <a:srgbClr val="FF66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3059832" y="3861048"/>
            <a:ext cx="2016224" cy="1656184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V="1">
            <a:off x="2195736" y="1700808"/>
            <a:ext cx="2736304" cy="1656184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4211960" y="2204864"/>
            <a:ext cx="720080" cy="3024336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flipV="1">
            <a:off x="2483768" y="2780928"/>
            <a:ext cx="2448272" cy="1656184"/>
          </a:xfrm>
          <a:prstGeom prst="straightConnector1">
            <a:avLst/>
          </a:prstGeom>
          <a:ln w="317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>
            <a:off x="3059832" y="3861048"/>
            <a:ext cx="1872208" cy="936104"/>
          </a:xfrm>
          <a:prstGeom prst="straightConnector1">
            <a:avLst/>
          </a:prstGeom>
          <a:ln w="3175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>
            <a:off x="2915816" y="2780928"/>
            <a:ext cx="2016224" cy="1512168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251520" y="1412776"/>
            <a:ext cx="8712968" cy="5112568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4" descr="http://www.kverneland.cz/userdata/pictures/kverneland/priprava-pudy/KV_Visio_field_0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2630" y="1606224"/>
            <a:ext cx="1980221" cy="132014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9" name="Picture 6" descr="http://www.agromachinery.cz/domain/agromachinery/files/texty/jd-1570b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6925" y="1606224"/>
            <a:ext cx="1947083" cy="129614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" name="Picture 2" descr="http://www.pal.cz/upload.cs/3/38549754_b_0_rozm_v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25059" y="2902368"/>
            <a:ext cx="2063165" cy="136430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712968" cy="1143000"/>
          </a:xfrm>
          <a:solidFill>
            <a:srgbClr val="FFFF66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>
                <a:latin typeface="Arial Black" pitchFamily="34" charset="0"/>
              </a:rPr>
              <a:t>Správně pojmenuj</a:t>
            </a:r>
            <a:endParaRPr lang="cs-CZ" sz="3600" dirty="0">
              <a:latin typeface="Arial Black" pitchFamily="34" charset="0"/>
            </a:endParaRPr>
          </a:p>
        </p:txBody>
      </p:sp>
      <p:pic>
        <p:nvPicPr>
          <p:cNvPr id="4" name="Picture 10" descr="http://etext.czu.cz/img/skripta/5/Dscn0129-1.jpg">
            <a:hlinkClick r:id="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2926371"/>
            <a:ext cx="2098575" cy="140556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6" name="Picture 2" descr="http://www.fourtrees.cz/tume-agri/bezorebne-seci-stroje/img/tume-nova-kombi-2-f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1628800"/>
            <a:ext cx="1944216" cy="134029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Picture 4" descr="http://www.agrio.cz/images/Postrikovace/Dino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6685" y="2884717"/>
            <a:ext cx="2160240" cy="133729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3" name="Picture 2" descr="http://www.zeta-zr.cz/images/fotky/original/885.jpg"/>
          <p:cNvPicPr>
            <a:picLocks noChangeAspect="1" noChangeArrowheads="1"/>
          </p:cNvPicPr>
          <p:nvPr/>
        </p:nvPicPr>
        <p:blipFill>
          <a:blip r:embed="rId8" cstate="print"/>
          <a:srcRect l="19821"/>
          <a:stretch>
            <a:fillRect/>
          </a:stretch>
        </p:blipFill>
        <p:spPr bwMode="auto">
          <a:xfrm>
            <a:off x="6588224" y="1583648"/>
            <a:ext cx="2098576" cy="134272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2" descr="http://www.agriaffaires.cz/img_534/radlickovy-kypric/radlickovy-kypric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52851" y="2884717"/>
            <a:ext cx="1872208" cy="140152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8269474" y="2926371"/>
            <a:ext cx="417325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i="0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H</a:t>
            </a:r>
            <a:endParaRPr kumimoji="0" lang="cs-CZ" sz="2400" i="0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6170899" y="2969099"/>
            <a:ext cx="417325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i="0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G</a:t>
            </a:r>
            <a:endParaRPr kumimoji="0" lang="cs-CZ" sz="2400" i="0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4107734" y="2926371"/>
            <a:ext cx="417325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i="0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F</a:t>
            </a:r>
            <a:endParaRPr kumimoji="0" lang="cs-CZ" sz="2400" i="0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2235526" y="2926371"/>
            <a:ext cx="417325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i="0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E</a:t>
            </a:r>
            <a:endParaRPr kumimoji="0" lang="cs-CZ" sz="2400" i="0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8269475" y="1628800"/>
            <a:ext cx="417325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i="0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D</a:t>
            </a:r>
            <a:endParaRPr kumimoji="0" lang="cs-CZ" sz="2400" i="0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226683" y="1628800"/>
            <a:ext cx="417325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i="0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B</a:t>
            </a:r>
            <a:endParaRPr kumimoji="0" lang="cs-CZ" sz="2400" i="0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1" name="Nadpis 1"/>
          <p:cNvSpPr txBox="1">
            <a:spLocks/>
          </p:cNvSpPr>
          <p:nvPr/>
        </p:nvSpPr>
        <p:spPr>
          <a:xfrm>
            <a:off x="6170899" y="1628800"/>
            <a:ext cx="417325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i="0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C</a:t>
            </a:r>
            <a:endParaRPr kumimoji="0" lang="cs-CZ" sz="2400" i="0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2" name="Nadpis 1"/>
          <p:cNvSpPr txBox="1">
            <a:spLocks/>
          </p:cNvSpPr>
          <p:nvPr/>
        </p:nvSpPr>
        <p:spPr>
          <a:xfrm>
            <a:off x="2235526" y="1583648"/>
            <a:ext cx="417325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i="0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A</a:t>
            </a:r>
            <a:endParaRPr kumimoji="0" lang="cs-CZ" sz="2400" i="0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395536" y="4693704"/>
            <a:ext cx="2411903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i="0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Arial Black" pitchFamily="34" charset="0"/>
                <a:ea typeface="+mj-ea"/>
                <a:cs typeface="+mj-cs"/>
              </a:rPr>
              <a:t>…. rozmetadlo</a:t>
            </a:r>
            <a:endParaRPr kumimoji="0" lang="cs-CZ" sz="2000" i="0" strike="noStrike" kern="1200" cap="none" spc="0" normalizeH="0" baseline="0" noProof="0" dirty="0">
              <a:ln>
                <a:noFill/>
              </a:ln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395537" y="5637448"/>
            <a:ext cx="2411903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i="0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Arial Black" pitchFamily="34" charset="0"/>
                <a:ea typeface="+mj-ea"/>
                <a:cs typeface="+mj-cs"/>
              </a:rPr>
              <a:t>…. kombajn</a:t>
            </a:r>
            <a:endParaRPr kumimoji="0" lang="cs-CZ" sz="2000" i="0" strike="noStrike" kern="1200" cap="none" spc="0" normalizeH="0" baseline="0" noProof="0" dirty="0">
              <a:ln>
                <a:noFill/>
              </a:ln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6" name="Nadpis 1"/>
          <p:cNvSpPr txBox="1">
            <a:spLocks/>
          </p:cNvSpPr>
          <p:nvPr/>
        </p:nvSpPr>
        <p:spPr>
          <a:xfrm>
            <a:off x="2807440" y="5637448"/>
            <a:ext cx="2137133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i="0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Arial Black" pitchFamily="34" charset="0"/>
                <a:ea typeface="+mj-ea"/>
                <a:cs typeface="+mj-cs"/>
              </a:rPr>
              <a:t>…. plečka</a:t>
            </a:r>
            <a:endParaRPr kumimoji="0" lang="cs-CZ" sz="2000" i="0" strike="noStrike" kern="1200" cap="none" spc="0" normalizeH="0" baseline="0" noProof="0" dirty="0">
              <a:ln>
                <a:noFill/>
              </a:ln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7" name="Nadpis 1"/>
          <p:cNvSpPr txBox="1">
            <a:spLocks/>
          </p:cNvSpPr>
          <p:nvPr/>
        </p:nvSpPr>
        <p:spPr>
          <a:xfrm>
            <a:off x="4805519" y="5637448"/>
            <a:ext cx="2010260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i="0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Arial Black" pitchFamily="34" charset="0"/>
                <a:ea typeface="+mj-ea"/>
                <a:cs typeface="+mj-cs"/>
              </a:rPr>
              <a:t>…. pluh</a:t>
            </a:r>
            <a:endParaRPr kumimoji="0" lang="cs-CZ" sz="2000" i="0" strike="noStrike" kern="1200" cap="none" spc="0" normalizeH="0" baseline="0" noProof="0" dirty="0">
              <a:ln>
                <a:noFill/>
              </a:ln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4944573" y="4679032"/>
            <a:ext cx="2063165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i="0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Arial Black" pitchFamily="34" charset="0"/>
                <a:ea typeface="+mj-ea"/>
                <a:cs typeface="+mj-cs"/>
              </a:rPr>
              <a:t>…. sazeč</a:t>
            </a:r>
            <a:endParaRPr kumimoji="0" lang="cs-CZ" sz="2000" i="0" strike="noStrike" kern="1200" cap="none" spc="0" normalizeH="0" baseline="0" noProof="0" dirty="0">
              <a:ln>
                <a:noFill/>
              </a:ln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9" name="Nadpis 1"/>
          <p:cNvSpPr txBox="1">
            <a:spLocks/>
          </p:cNvSpPr>
          <p:nvPr/>
        </p:nvSpPr>
        <p:spPr>
          <a:xfrm>
            <a:off x="2652850" y="4679032"/>
            <a:ext cx="2567221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i="0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Arial Black" pitchFamily="34" charset="0"/>
                <a:ea typeface="+mj-ea"/>
                <a:cs typeface="+mj-cs"/>
              </a:rPr>
              <a:t>…. </a:t>
            </a:r>
            <a:r>
              <a:rPr kumimoji="0" lang="cs-CZ" sz="2000" i="0" strike="noStrike" kern="1200" cap="none" spc="0" normalizeH="0" baseline="0" noProof="0" dirty="0" err="1" smtClean="0">
                <a:ln>
                  <a:noFill/>
                </a:ln>
                <a:uLnTx/>
                <a:uFillTx/>
                <a:latin typeface="Arial Black" pitchFamily="34" charset="0"/>
                <a:ea typeface="+mj-ea"/>
                <a:cs typeface="+mj-cs"/>
              </a:rPr>
              <a:t>podmítač</a:t>
            </a:r>
            <a:endParaRPr kumimoji="0" lang="cs-CZ" sz="2000" i="0" strike="noStrike" kern="1200" cap="none" spc="0" normalizeH="0" baseline="0" noProof="0" dirty="0">
              <a:ln>
                <a:noFill/>
              </a:ln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0" name="Nadpis 1"/>
          <p:cNvSpPr txBox="1">
            <a:spLocks/>
          </p:cNvSpPr>
          <p:nvPr/>
        </p:nvSpPr>
        <p:spPr>
          <a:xfrm>
            <a:off x="6444207" y="5637448"/>
            <a:ext cx="2823035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i="0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Arial Black" pitchFamily="34" charset="0"/>
                <a:ea typeface="+mj-ea"/>
                <a:cs typeface="+mj-cs"/>
              </a:rPr>
              <a:t>…. postřikovač</a:t>
            </a:r>
            <a:endParaRPr kumimoji="0" lang="cs-CZ" sz="2000" i="0" strike="noStrike" kern="1200" cap="none" spc="0" normalizeH="0" baseline="0" noProof="0" dirty="0">
              <a:ln>
                <a:noFill/>
              </a:ln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1" name="Nadpis 1"/>
          <p:cNvSpPr txBox="1">
            <a:spLocks/>
          </p:cNvSpPr>
          <p:nvPr/>
        </p:nvSpPr>
        <p:spPr>
          <a:xfrm>
            <a:off x="6588224" y="4679032"/>
            <a:ext cx="2376264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i="0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Arial Black" pitchFamily="34" charset="0"/>
                <a:ea typeface="+mj-ea"/>
                <a:cs typeface="+mj-cs"/>
              </a:rPr>
              <a:t>…. secí stroj</a:t>
            </a:r>
            <a:endParaRPr kumimoji="0" lang="cs-CZ" sz="2000" i="0" strike="noStrike" kern="1200" cap="none" spc="0" normalizeH="0" baseline="0" noProof="0" dirty="0">
              <a:ln>
                <a:noFill/>
              </a:ln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2" name="Nadpis 1"/>
          <p:cNvSpPr txBox="1">
            <a:spLocks/>
          </p:cNvSpPr>
          <p:nvPr/>
        </p:nvSpPr>
        <p:spPr>
          <a:xfrm>
            <a:off x="2696925" y="4509120"/>
            <a:ext cx="417325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A</a:t>
            </a:r>
            <a:endParaRPr kumimoji="0" lang="cs-CZ" sz="2400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4" name="Nadpis 1"/>
          <p:cNvSpPr txBox="1">
            <a:spLocks/>
          </p:cNvSpPr>
          <p:nvPr/>
        </p:nvSpPr>
        <p:spPr>
          <a:xfrm>
            <a:off x="463967" y="5332648"/>
            <a:ext cx="417325" cy="8732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B</a:t>
            </a:r>
            <a:endParaRPr kumimoji="0" lang="cs-CZ" sz="2400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5" name="Nadpis 1"/>
          <p:cNvSpPr txBox="1">
            <a:spLocks/>
          </p:cNvSpPr>
          <p:nvPr/>
        </p:nvSpPr>
        <p:spPr>
          <a:xfrm>
            <a:off x="6607116" y="4509120"/>
            <a:ext cx="417325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C</a:t>
            </a:r>
            <a:endParaRPr kumimoji="0" lang="cs-CZ" sz="2400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6" name="Nadpis 1"/>
          <p:cNvSpPr txBox="1">
            <a:spLocks/>
          </p:cNvSpPr>
          <p:nvPr/>
        </p:nvSpPr>
        <p:spPr>
          <a:xfrm>
            <a:off x="4944573" y="4509120"/>
            <a:ext cx="417325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D</a:t>
            </a:r>
            <a:endParaRPr kumimoji="0" lang="cs-CZ" sz="2400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7" name="Nadpis 1"/>
          <p:cNvSpPr txBox="1">
            <a:spLocks/>
          </p:cNvSpPr>
          <p:nvPr/>
        </p:nvSpPr>
        <p:spPr>
          <a:xfrm>
            <a:off x="2905587" y="5438192"/>
            <a:ext cx="417325" cy="7676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F</a:t>
            </a:r>
            <a:endParaRPr kumimoji="0" lang="cs-CZ" sz="2400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8" name="Nadpis 1"/>
          <p:cNvSpPr txBox="1">
            <a:spLocks/>
          </p:cNvSpPr>
          <p:nvPr/>
        </p:nvSpPr>
        <p:spPr>
          <a:xfrm>
            <a:off x="6444207" y="5452864"/>
            <a:ext cx="417325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E</a:t>
            </a:r>
            <a:endParaRPr kumimoji="0" lang="cs-CZ" sz="2400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9" name="Nadpis 1"/>
          <p:cNvSpPr txBox="1">
            <a:spLocks/>
          </p:cNvSpPr>
          <p:nvPr/>
        </p:nvSpPr>
        <p:spPr>
          <a:xfrm>
            <a:off x="463967" y="4509120"/>
            <a:ext cx="417325" cy="7766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G</a:t>
            </a:r>
            <a:endParaRPr kumimoji="0" lang="cs-CZ" sz="2400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40" name="Nadpis 1"/>
          <p:cNvSpPr txBox="1">
            <a:spLocks/>
          </p:cNvSpPr>
          <p:nvPr/>
        </p:nvSpPr>
        <p:spPr>
          <a:xfrm>
            <a:off x="4805519" y="5438192"/>
            <a:ext cx="417325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H</a:t>
            </a:r>
            <a:endParaRPr kumimoji="0" lang="cs-CZ" sz="2400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4" grpId="0"/>
      <p:bldP spid="35" grpId="0"/>
      <p:bldP spid="36" grpId="0"/>
      <p:bldP spid="37" grpId="0"/>
      <p:bldP spid="38" grpId="0"/>
      <p:bldP spid="39" grpId="0"/>
      <p:bldP spid="4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/>
              <a:t>Pěstitelské práce v 8. ročníku ZŠ,</a:t>
            </a:r>
            <a:r>
              <a:rPr lang="cs-CZ" sz="1800" b="1" dirty="0" err="1" smtClean="0"/>
              <a:t>Halásová</a:t>
            </a:r>
            <a:r>
              <a:rPr lang="cs-CZ" sz="1800" b="1" dirty="0" smtClean="0"/>
              <a:t>, R., SPN,1982</a:t>
            </a:r>
          </a:p>
          <a:p>
            <a:r>
              <a:rPr lang="cs-CZ" sz="1400" dirty="0" smtClean="0">
                <a:hlinkClick r:id="rId2"/>
              </a:rPr>
              <a:t>http://upload.wikimedia.org/wikipedia/commons/e/e7/Farmer_plowing_in_Fahrenwalde%2C_Mecklenburg-Vorpommern%2C_Germany.jpg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zavesnatechnika.cz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obrazky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kuhn</a:t>
            </a:r>
            <a:r>
              <a:rPr lang="cs-CZ" sz="1400" dirty="0" smtClean="0">
                <a:hlinkClick r:id="rId3"/>
              </a:rPr>
              <a:t>_3043_72dpi1-a29614.jpg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ostrozskoas.cz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fotogalerie</a:t>
            </a:r>
            <a:r>
              <a:rPr lang="cs-CZ" sz="1400" dirty="0" smtClean="0">
                <a:hlinkClick r:id="rId4"/>
              </a:rPr>
              <a:t>/gid9_</a:t>
            </a:r>
            <a:r>
              <a:rPr lang="cs-CZ" sz="1400" dirty="0" err="1" smtClean="0">
                <a:hlinkClick r:id="rId4"/>
              </a:rPr>
              <a:t>holmer</a:t>
            </a:r>
            <a:r>
              <a:rPr lang="cs-CZ" sz="1400" dirty="0" smtClean="0">
                <a:hlinkClick r:id="rId4"/>
              </a:rPr>
              <a:t>_+_</a:t>
            </a:r>
            <a:r>
              <a:rPr lang="cs-CZ" sz="1400" dirty="0" err="1" smtClean="0">
                <a:hlinkClick r:id="rId4"/>
              </a:rPr>
              <a:t>mf</a:t>
            </a:r>
            <a:r>
              <a:rPr lang="cs-CZ" sz="1400" dirty="0" smtClean="0">
                <a:hlinkClick r:id="rId4"/>
              </a:rPr>
              <a:t>_01.jpg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vobosystem.cz</a:t>
            </a:r>
            <a:r>
              <a:rPr lang="cs-CZ" sz="1400" dirty="0" smtClean="0">
                <a:hlinkClick r:id="rId5"/>
              </a:rPr>
              <a:t>/editor/</a:t>
            </a:r>
            <a:r>
              <a:rPr lang="cs-CZ" sz="1400" dirty="0" err="1" smtClean="0">
                <a:hlinkClick r:id="rId5"/>
              </a:rPr>
              <a:t>filestore</a:t>
            </a:r>
            <a:r>
              <a:rPr lang="cs-CZ" sz="1400" dirty="0" smtClean="0">
                <a:hlinkClick r:id="rId5"/>
              </a:rPr>
              <a:t>/Image/WM/wm1_01_350_x_620.jpg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vobosystem.cz</a:t>
            </a:r>
            <a:r>
              <a:rPr lang="cs-CZ" sz="1400" dirty="0" smtClean="0">
                <a:hlinkClick r:id="rId6"/>
              </a:rPr>
              <a:t>/editor/</a:t>
            </a:r>
            <a:r>
              <a:rPr lang="cs-CZ" sz="1400" dirty="0" err="1" smtClean="0">
                <a:hlinkClick r:id="rId6"/>
              </a:rPr>
              <a:t>filestore</a:t>
            </a:r>
            <a:r>
              <a:rPr lang="cs-CZ" sz="1400" dirty="0" smtClean="0">
                <a:hlinkClick r:id="rId6"/>
              </a:rPr>
              <a:t>/Image/WM/wm1_02_387_x_620.jpg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http://files.slezskastrojni.cz/system_preview_detail_200000892-3ec7e3fc23/tucano430.jpg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http://www.</a:t>
            </a:r>
            <a:r>
              <a:rPr lang="cs-CZ" sz="1400" dirty="0" err="1" smtClean="0">
                <a:hlinkClick r:id="rId8"/>
              </a:rPr>
              <a:t>agrokom.sk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images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big</a:t>
            </a:r>
            <a:r>
              <a:rPr lang="cs-CZ" sz="1400" dirty="0" smtClean="0">
                <a:hlinkClick r:id="rId8"/>
              </a:rPr>
              <a:t>/1570_1.jpg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http://www.</a:t>
            </a:r>
            <a:r>
              <a:rPr lang="cs-CZ" sz="1400" dirty="0" err="1" smtClean="0">
                <a:hlinkClick r:id="rId9"/>
              </a:rPr>
              <a:t>strojeslovakia.sk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polnohospodarske</a:t>
            </a:r>
            <a:r>
              <a:rPr lang="cs-CZ" sz="1400" dirty="0" smtClean="0">
                <a:hlinkClick r:id="rId9"/>
              </a:rPr>
              <a:t>-stroje/91-</a:t>
            </a:r>
            <a:r>
              <a:rPr lang="cs-CZ" sz="1400" dirty="0" err="1" smtClean="0">
                <a:hlinkClick r:id="rId9"/>
              </a:rPr>
              <a:t>Poprasovace</a:t>
            </a:r>
            <a:r>
              <a:rPr lang="cs-CZ" sz="1400" dirty="0" smtClean="0">
                <a:hlinkClick r:id="rId9"/>
              </a:rPr>
              <a:t>/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http://www.</a:t>
            </a:r>
            <a:r>
              <a:rPr lang="cs-CZ" sz="1400" dirty="0" err="1" smtClean="0">
                <a:hlinkClick r:id="rId10"/>
              </a:rPr>
              <a:t>agromel.cz</a:t>
            </a:r>
            <a:r>
              <a:rPr lang="cs-CZ" sz="1400" dirty="0" smtClean="0">
                <a:hlinkClick r:id="rId10"/>
              </a:rPr>
              <a:t>/editor/</a:t>
            </a:r>
            <a:r>
              <a:rPr lang="cs-CZ" sz="1400" dirty="0" err="1" smtClean="0">
                <a:hlinkClick r:id="rId10"/>
              </a:rPr>
              <a:t>filestore</a:t>
            </a:r>
            <a:r>
              <a:rPr lang="cs-CZ" sz="1400" dirty="0" smtClean="0">
                <a:hlinkClick r:id="rId10"/>
              </a:rPr>
              <a:t>/Image/RAU/</a:t>
            </a:r>
            <a:r>
              <a:rPr lang="cs-CZ" sz="1400" dirty="0" err="1" smtClean="0">
                <a:hlinkClick r:id="rId10"/>
              </a:rPr>
              <a:t>phoenix.jpg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http://www.</a:t>
            </a:r>
            <a:r>
              <a:rPr lang="cs-CZ" sz="1400" dirty="0" err="1" smtClean="0">
                <a:hlinkClick r:id="rId11"/>
              </a:rPr>
              <a:t>agrio.cz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images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Postrikovace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Dino.jpg</a:t>
            </a:r>
            <a:endParaRPr lang="cs-CZ" sz="1400" dirty="0" smtClean="0"/>
          </a:p>
          <a:p>
            <a:r>
              <a:rPr lang="cs-CZ" sz="1400" dirty="0" smtClean="0">
                <a:hlinkClick r:id="rId12"/>
              </a:rPr>
              <a:t>http://www.</a:t>
            </a:r>
            <a:r>
              <a:rPr lang="cs-CZ" sz="1400" dirty="0" err="1" smtClean="0">
                <a:hlinkClick r:id="rId12"/>
              </a:rPr>
              <a:t>agriaffaires.cz</a:t>
            </a:r>
            <a:r>
              <a:rPr lang="cs-CZ" sz="1400" dirty="0" smtClean="0">
                <a:hlinkClick r:id="rId12"/>
              </a:rPr>
              <a:t>/</a:t>
            </a:r>
            <a:r>
              <a:rPr lang="cs-CZ" sz="1400" dirty="0" err="1" smtClean="0">
                <a:hlinkClick r:id="rId12"/>
              </a:rPr>
              <a:t>img</a:t>
            </a:r>
            <a:r>
              <a:rPr lang="cs-CZ" sz="1400" dirty="0" smtClean="0">
                <a:hlinkClick r:id="rId12"/>
              </a:rPr>
              <a:t>_534/</a:t>
            </a:r>
            <a:r>
              <a:rPr lang="cs-CZ" sz="1400" dirty="0" err="1" smtClean="0">
                <a:hlinkClick r:id="rId12"/>
              </a:rPr>
              <a:t>radlickovy</a:t>
            </a:r>
            <a:r>
              <a:rPr lang="cs-CZ" sz="1400" dirty="0" smtClean="0">
                <a:hlinkClick r:id="rId12"/>
              </a:rPr>
              <a:t>-</a:t>
            </a:r>
            <a:r>
              <a:rPr lang="cs-CZ" sz="1400" dirty="0" err="1" smtClean="0">
                <a:hlinkClick r:id="rId12"/>
              </a:rPr>
              <a:t>kypric</a:t>
            </a:r>
            <a:r>
              <a:rPr lang="cs-CZ" sz="1400" dirty="0" smtClean="0">
                <a:hlinkClick r:id="rId12"/>
              </a:rPr>
              <a:t>/</a:t>
            </a:r>
            <a:r>
              <a:rPr lang="cs-CZ" sz="1400" dirty="0" err="1" smtClean="0">
                <a:hlinkClick r:id="rId12"/>
              </a:rPr>
              <a:t>radlickovy</a:t>
            </a:r>
            <a:r>
              <a:rPr lang="cs-CZ" sz="1400" dirty="0" smtClean="0">
                <a:hlinkClick r:id="rId12"/>
              </a:rPr>
              <a:t>-</a:t>
            </a:r>
            <a:r>
              <a:rPr lang="cs-CZ" sz="1400" dirty="0" err="1" smtClean="0">
                <a:hlinkClick r:id="rId12"/>
              </a:rPr>
              <a:t>kypric.jpg</a:t>
            </a:r>
            <a:endParaRPr lang="cs-CZ" sz="1400" dirty="0" smtClean="0"/>
          </a:p>
          <a:p>
            <a:r>
              <a:rPr lang="cs-CZ" sz="1400" dirty="0" smtClean="0">
                <a:hlinkClick r:id="rId13"/>
              </a:rPr>
              <a:t>http://dum.</a:t>
            </a:r>
            <a:r>
              <a:rPr lang="cs-CZ" sz="1400" dirty="0" err="1" smtClean="0">
                <a:hlinkClick r:id="rId13"/>
              </a:rPr>
              <a:t>mybazar.cz</a:t>
            </a:r>
            <a:r>
              <a:rPr lang="cs-CZ" sz="1400" dirty="0" smtClean="0">
                <a:hlinkClick r:id="rId13"/>
              </a:rPr>
              <a:t>/</a:t>
            </a:r>
            <a:r>
              <a:rPr lang="cs-CZ" sz="1400" dirty="0" err="1" smtClean="0">
                <a:hlinkClick r:id="rId13"/>
              </a:rPr>
              <a:t>Img</a:t>
            </a:r>
            <a:r>
              <a:rPr lang="cs-CZ" sz="1400" dirty="0" smtClean="0">
                <a:hlinkClick r:id="rId13"/>
              </a:rPr>
              <a:t>/inzerce/</a:t>
            </a:r>
            <a:r>
              <a:rPr lang="cs-CZ" sz="1400" dirty="0" err="1" smtClean="0">
                <a:hlinkClick r:id="rId13"/>
              </a:rPr>
              <a:t>nahled</a:t>
            </a:r>
            <a:r>
              <a:rPr lang="cs-CZ" sz="1400" dirty="0" smtClean="0">
                <a:hlinkClick r:id="rId13"/>
              </a:rPr>
              <a:t>/105309.jpg</a:t>
            </a:r>
            <a:endParaRPr lang="cs-CZ" sz="1400" dirty="0" smtClean="0"/>
          </a:p>
          <a:p>
            <a:r>
              <a:rPr lang="cs-CZ" sz="1400" dirty="0" smtClean="0">
                <a:hlinkClick r:id="rId14"/>
              </a:rPr>
              <a:t>http://etext.czu.cz/img/skripta/5/Dscn0322-1.jpg</a:t>
            </a:r>
            <a:endParaRPr lang="cs-CZ" sz="1400" dirty="0" smtClean="0"/>
          </a:p>
          <a:p>
            <a:r>
              <a:rPr lang="cs-CZ" sz="1400" dirty="0" smtClean="0">
                <a:hlinkClick r:id="rId15"/>
              </a:rPr>
              <a:t>http://etext.czu.cz/img/skripta/5/Dscn0129-1.jpg</a:t>
            </a:r>
            <a:endParaRPr lang="cs-CZ" sz="1400" dirty="0" smtClean="0"/>
          </a:p>
          <a:p>
            <a:r>
              <a:rPr lang="cs-CZ" sz="1400" dirty="0" smtClean="0">
                <a:hlinkClick r:id="rId16"/>
              </a:rPr>
              <a:t>http://www.</a:t>
            </a:r>
            <a:r>
              <a:rPr lang="cs-CZ" sz="1400" dirty="0" err="1" smtClean="0">
                <a:hlinkClick r:id="rId16"/>
              </a:rPr>
              <a:t>zeta</a:t>
            </a:r>
            <a:r>
              <a:rPr lang="cs-CZ" sz="1400" dirty="0" smtClean="0">
                <a:hlinkClick r:id="rId16"/>
              </a:rPr>
              <a:t>-</a:t>
            </a:r>
            <a:r>
              <a:rPr lang="cs-CZ" sz="1400" dirty="0" err="1" smtClean="0">
                <a:hlinkClick r:id="rId16"/>
              </a:rPr>
              <a:t>zr.cz</a:t>
            </a:r>
            <a:r>
              <a:rPr lang="cs-CZ" sz="1400" dirty="0" smtClean="0">
                <a:hlinkClick r:id="rId16"/>
              </a:rPr>
              <a:t>/</a:t>
            </a:r>
            <a:r>
              <a:rPr lang="cs-CZ" sz="1400" dirty="0" err="1" smtClean="0">
                <a:hlinkClick r:id="rId16"/>
              </a:rPr>
              <a:t>images</a:t>
            </a:r>
            <a:r>
              <a:rPr lang="cs-CZ" sz="1400" dirty="0" smtClean="0">
                <a:hlinkClick r:id="rId16"/>
              </a:rPr>
              <a:t>/fotky/</a:t>
            </a:r>
            <a:r>
              <a:rPr lang="cs-CZ" sz="1400" dirty="0" err="1" smtClean="0">
                <a:hlinkClick r:id="rId16"/>
              </a:rPr>
              <a:t>original</a:t>
            </a:r>
            <a:r>
              <a:rPr lang="cs-CZ" sz="1400" dirty="0" smtClean="0">
                <a:hlinkClick r:id="rId16"/>
              </a:rPr>
              <a:t>/885.jpg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vitaltech.cz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UserData</a:t>
            </a:r>
            <a:r>
              <a:rPr lang="cs-CZ" sz="1400" dirty="0" smtClean="0">
                <a:hlinkClick r:id="rId2"/>
              </a:rPr>
              <a:t>/foto_</a:t>
            </a:r>
            <a:r>
              <a:rPr lang="cs-CZ" sz="1400" dirty="0" err="1" smtClean="0">
                <a:hlinkClick r:id="rId2"/>
              </a:rPr>
              <a:t>vyrobky</a:t>
            </a:r>
            <a:r>
              <a:rPr lang="cs-CZ" sz="1400" dirty="0" smtClean="0">
                <a:hlinkClick r:id="rId2"/>
              </a:rPr>
              <a:t>/1300365712.JPG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fourtrees.cz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tume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agri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bezorebne</a:t>
            </a:r>
            <a:r>
              <a:rPr lang="cs-CZ" sz="1400" dirty="0" smtClean="0">
                <a:hlinkClick r:id="rId3"/>
              </a:rPr>
              <a:t>-seci-stroje/</a:t>
            </a:r>
            <a:r>
              <a:rPr lang="cs-CZ" sz="1400" dirty="0" err="1" smtClean="0">
                <a:hlinkClick r:id="rId3"/>
              </a:rPr>
              <a:t>img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tume</a:t>
            </a:r>
            <a:r>
              <a:rPr lang="cs-CZ" sz="1400" dirty="0" smtClean="0">
                <a:hlinkClick r:id="rId3"/>
              </a:rPr>
              <a:t>-nova-kombi-2-</a:t>
            </a:r>
            <a:r>
              <a:rPr lang="cs-CZ" sz="1400" dirty="0" err="1" smtClean="0">
                <a:hlinkClick r:id="rId3"/>
              </a:rPr>
              <a:t>f.jpg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technikboerse.com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pictures</a:t>
            </a:r>
            <a:r>
              <a:rPr lang="cs-CZ" sz="1400" dirty="0" smtClean="0">
                <a:hlinkClick r:id="rId4"/>
              </a:rPr>
              <a:t>/49021999/8701fdde935030efda36487c1ae5499b.jpg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kvernelandgroup.cz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userdata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pictures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kverneland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priprava</a:t>
            </a:r>
            <a:r>
              <a:rPr lang="cs-CZ" sz="1400" dirty="0" smtClean="0">
                <a:hlinkClick r:id="rId5"/>
              </a:rPr>
              <a:t>-pudy/KV_Visio_</a:t>
            </a:r>
            <a:r>
              <a:rPr lang="cs-CZ" sz="1400" dirty="0" err="1" smtClean="0">
                <a:hlinkClick r:id="rId5"/>
              </a:rPr>
              <a:t>field</a:t>
            </a:r>
            <a:r>
              <a:rPr lang="cs-CZ" sz="1400" dirty="0" smtClean="0">
                <a:hlinkClick r:id="rId5"/>
              </a:rPr>
              <a:t>_029.JPG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multos.cz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images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dalbo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talirval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axr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axr.jpg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http://www.pal.</a:t>
            </a:r>
            <a:r>
              <a:rPr lang="cs-CZ" sz="1400" dirty="0" err="1" smtClean="0">
                <a:hlinkClick r:id="rId7"/>
              </a:rPr>
              <a:t>cz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upload.cs</a:t>
            </a:r>
            <a:r>
              <a:rPr lang="cs-CZ" sz="1400" dirty="0" smtClean="0">
                <a:hlinkClick r:id="rId7"/>
              </a:rPr>
              <a:t>/3/38549754_b_0_</a:t>
            </a:r>
            <a:r>
              <a:rPr lang="cs-CZ" sz="1400" dirty="0" err="1" smtClean="0">
                <a:hlinkClick r:id="rId7"/>
              </a:rPr>
              <a:t>rozm</a:t>
            </a:r>
            <a:r>
              <a:rPr lang="cs-CZ" sz="1400" dirty="0" smtClean="0">
                <a:hlinkClick r:id="rId7"/>
              </a:rPr>
              <a:t>_v.</a:t>
            </a:r>
            <a:r>
              <a:rPr lang="cs-CZ" sz="1400" dirty="0" err="1" smtClean="0">
                <a:hlinkClick r:id="rId7"/>
              </a:rPr>
              <a:t>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http://www.</a:t>
            </a:r>
            <a:r>
              <a:rPr lang="cs-CZ" sz="1400" dirty="0" err="1" smtClean="0">
                <a:hlinkClick r:id="rId8"/>
              </a:rPr>
              <a:t>agroweb.cz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files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Agrio</a:t>
            </a:r>
            <a:r>
              <a:rPr lang="cs-CZ" sz="1400" dirty="0" smtClean="0">
                <a:hlinkClick r:id="rId8"/>
              </a:rPr>
              <a:t>%20velka_700x525.JPG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http://img12.rajce.idnes.cz/d1201/7/7351/7351055_87016b32aee4324e5842bd872dcdace0/</a:t>
            </a:r>
            <a:r>
              <a:rPr lang="cs-CZ" sz="1400" dirty="0" err="1" smtClean="0">
                <a:hlinkClick r:id="rId9"/>
              </a:rPr>
              <a:t>images</a:t>
            </a:r>
            <a:r>
              <a:rPr lang="cs-CZ" sz="1400" dirty="0" smtClean="0">
                <a:hlinkClick r:id="rId9"/>
              </a:rPr>
              <a:t>/0038.jpg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http://images.wikia.com/tractors/images/3/33/Zetor_Crystal_12045_MFWD-1997.jpg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http://www.</a:t>
            </a:r>
            <a:r>
              <a:rPr lang="cs-CZ" sz="1400" dirty="0" err="1" smtClean="0">
                <a:hlinkClick r:id="rId11"/>
              </a:rPr>
              <a:t>dagros.cz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graphics</a:t>
            </a:r>
            <a:r>
              <a:rPr lang="cs-CZ" sz="1400" dirty="0" smtClean="0">
                <a:hlinkClick r:id="rId11"/>
              </a:rPr>
              <a:t>/public/</a:t>
            </a:r>
            <a:r>
              <a:rPr lang="cs-CZ" sz="1400" dirty="0" err="1" smtClean="0">
                <a:hlinkClick r:id="rId11"/>
              </a:rPr>
              <a:t>catalog</a:t>
            </a:r>
            <a:r>
              <a:rPr lang="cs-CZ" sz="1400" dirty="0" smtClean="0">
                <a:hlinkClick r:id="rId11"/>
              </a:rPr>
              <a:t>/44_program-</a:t>
            </a:r>
            <a:r>
              <a:rPr lang="cs-CZ" sz="1400" dirty="0" err="1" smtClean="0">
                <a:hlinkClick r:id="rId11"/>
              </a:rPr>
              <a:t>john</a:t>
            </a:r>
            <a:r>
              <a:rPr lang="cs-CZ" sz="1400" dirty="0" smtClean="0">
                <a:hlinkClick r:id="rId11"/>
              </a:rPr>
              <a:t>-</a:t>
            </a:r>
            <a:r>
              <a:rPr lang="cs-CZ" sz="1400" dirty="0" err="1" smtClean="0">
                <a:hlinkClick r:id="rId11"/>
              </a:rPr>
              <a:t>deere</a:t>
            </a:r>
            <a:r>
              <a:rPr lang="cs-CZ" sz="1400" dirty="0" smtClean="0">
                <a:hlinkClick r:id="rId11"/>
              </a:rPr>
              <a:t>_</a:t>
            </a:r>
            <a:r>
              <a:rPr lang="cs-CZ" sz="1400" dirty="0" err="1" smtClean="0">
                <a:hlinkClick r:id="rId11"/>
              </a:rPr>
              <a:t>orig.jpg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799</Words>
  <Application>Microsoft Office PowerPoint</Application>
  <PresentationFormat>Předvádění na obrazovce (4:3)</PresentationFormat>
  <Paragraphs>515</Paragraphs>
  <Slides>27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sady Office</vt:lpstr>
      <vt:lpstr>Snímek 1</vt:lpstr>
      <vt:lpstr>Snímek 2</vt:lpstr>
      <vt:lpstr>PŘÍPRAVA POZEMKŮ</vt:lpstr>
      <vt:lpstr>Mechanizace</vt:lpstr>
      <vt:lpstr>Příklady mechanizace v rostlinné výrobě – 1. část</vt:lpstr>
      <vt:lpstr>Příklady mechanizace v rostlinné výrobě – 2. část</vt:lpstr>
      <vt:lpstr>OBRAZOVÁ PŘÍLOHA</vt:lpstr>
      <vt:lpstr>TRAKTORY</vt:lpstr>
      <vt:lpstr>STROJE NA HNOJENÍ</vt:lpstr>
      <vt:lpstr>STROJE NA ZPRACOVÁNÍ PŮDY</vt:lpstr>
      <vt:lpstr>STROJE NA ZPRACOVÁNÍ PŮDY</vt:lpstr>
      <vt:lpstr>SECÍ A SÁZECÍ STROJE</vt:lpstr>
      <vt:lpstr>SECÍ A SÁZECÍ STROJE</vt:lpstr>
      <vt:lpstr>SECÍ A SÁZECÍ STROJE</vt:lpstr>
      <vt:lpstr>STROJE NA OŠETŘOVÁNÍ ROSTLIN </vt:lpstr>
      <vt:lpstr>STROJE NA OŠETŘOVÁNÍ ROSTLIN </vt:lpstr>
      <vt:lpstr>STROJE NA OŠETŘOVÁNÍ ROSTLIN </vt:lpstr>
      <vt:lpstr>SKLIZŇOVÉ STROJE - OBILÍ</vt:lpstr>
      <vt:lpstr>SKLIZŇOVÉ STROJE - BRAMBORY</vt:lpstr>
      <vt:lpstr>SKLIZŇOVÉ STROJE - CUKROVKA</vt:lpstr>
      <vt:lpstr>SKLIZŇOVÉ STROJE - PÍCNINY</vt:lpstr>
      <vt:lpstr>Doplň správně chybějící slova</vt:lpstr>
      <vt:lpstr>ŘEŠENÍ</vt:lpstr>
      <vt:lpstr>Vytvoř správné dvojice</vt:lpstr>
      <vt:lpstr>Správně pojmenuj</vt:lpstr>
      <vt:lpstr>ZDROJE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PŘÍPRAVA POZEMKŮ</dc:title>
  <dc:creator>Hříbková Jitka</dc:creator>
  <cp:lastModifiedBy>Hříbková Jitka</cp:lastModifiedBy>
  <cp:revision>33</cp:revision>
  <dcterms:created xsi:type="dcterms:W3CDTF">2011-05-09T14:12:51Z</dcterms:created>
  <dcterms:modified xsi:type="dcterms:W3CDTF">2013-02-14T16:06:37Z</dcterms:modified>
</cp:coreProperties>
</file>