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66" r:id="rId3"/>
    <p:sldId id="268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6CF35-AD0F-4626-8525-85713538CC1E}" type="datetimeFigureOut">
              <a:rPr lang="cs-CZ" smtClean="0"/>
              <a:t>14.2.2013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7C4924-9888-43B8-A4E8-7DEE317160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41724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DE8E0-EADA-4D57-95D9-FE82DABB6F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2956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DE8E0-EADA-4D57-95D9-FE82DABB6F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4222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DE8E0-EADA-4D57-95D9-FE82DABB6F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5827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DE8E0-EADA-4D57-95D9-FE82DABB6F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2843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DE8E0-EADA-4D57-95D9-FE82DABB6F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5345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DE8E0-EADA-4D57-95D9-FE82DABB6F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9072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DE8E0-EADA-4D57-95D9-FE82DABB6F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7110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DE8E0-EADA-4D57-95D9-FE82DABB6F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9096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DE8E0-EADA-4D57-95D9-FE82DABB6F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4392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DE8E0-EADA-4D57-95D9-FE82DABB6F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5366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DE8E0-EADA-4D57-95D9-FE82DABB6F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7400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6996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4295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1874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709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0517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0681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7042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812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8987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7477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820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25.6.2011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4DE8E0-EADA-4D57-95D9-FE82DABB6F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9078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6">
                <a:lumMod val="75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white">
                    <a:tint val="75000"/>
                  </a:prstClr>
                </a:solidFill>
              </a:rPr>
              <a:t>25.6.2011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5B8FF-A213-4B6A-9664-0973C8F0EC32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2652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hyperlink" Target="http://www.it.cz/doc/img/techdata/2132970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730623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POČÍTAČ</a:t>
            </a:r>
            <a:br>
              <a:rPr lang="pl-PL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VY_32_INOVACE_02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728792" cy="1991072"/>
          </a:xfrm>
        </p:spPr>
        <p:txBody>
          <a:bodyPr>
            <a:normAutofit fontScale="85000" lnSpcReduction="20000"/>
          </a:bodyPr>
          <a:lstStyle/>
          <a:p>
            <a:pPr>
              <a:spcAft>
                <a:spcPts val="600"/>
              </a:spcAft>
            </a:pP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Sada 6</a:t>
            </a:r>
          </a:p>
          <a:p>
            <a:pPr>
              <a:spcAft>
                <a:spcPts val="600"/>
              </a:spcAft>
            </a:pPr>
            <a:r>
              <a:rPr lang="pl-PL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ZÁKLADY PRÁCE S POČÍTAČEM</a:t>
            </a:r>
          </a:p>
          <a:p>
            <a:pPr>
              <a:spcAft>
                <a:spcPts val="600"/>
              </a:spcAft>
            </a:pPr>
            <a:r>
              <a:rPr lang="pl-PL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pl-PL" sz="28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 Mgr. Iveta </a:t>
            </a:r>
            <a:r>
              <a:rPr lang="pl-PL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Mocharová</a:t>
            </a:r>
            <a:endParaRPr lang="pl-PL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ts val="600"/>
              </a:spcAft>
            </a:pP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ZŠ a MŠ Dešná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/>
                </a:solidFill>
              </a:rPr>
              <a:t>IT </a:t>
            </a:r>
            <a:r>
              <a:rPr lang="en-US" dirty="0" err="1" smtClean="0">
                <a:solidFill>
                  <a:prstClr val="black"/>
                </a:solidFill>
              </a:rPr>
              <a:t>ve</a:t>
            </a:r>
            <a:r>
              <a:rPr lang="en-US" dirty="0" smtClean="0">
                <a:solidFill>
                  <a:prstClr val="black"/>
                </a:solidFill>
              </a:rPr>
              <a:t> </a:t>
            </a:r>
            <a:r>
              <a:rPr lang="en-US" dirty="0" err="1" smtClean="0">
                <a:solidFill>
                  <a:prstClr val="black"/>
                </a:solidFill>
              </a:rPr>
              <a:t>škole</a:t>
            </a:r>
            <a:r>
              <a:rPr lang="en-US" dirty="0" smtClean="0">
                <a:solidFill>
                  <a:prstClr val="black"/>
                </a:solidFill>
              </a:rPr>
              <a:t>  1622­/21/7.1.4/2010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76672"/>
            <a:ext cx="5407025" cy="1046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8982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827584" y="531950"/>
            <a:ext cx="22076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cs-CZ" sz="32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27584" y="1412776"/>
            <a:ext cx="7992888" cy="3689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2800" dirty="0">
                <a:latin typeface="Times New Roman" pitchFamily="18" charset="0"/>
                <a:ea typeface="Calibri"/>
                <a:cs typeface="Times New Roman" pitchFamily="18" charset="0"/>
              </a:rPr>
              <a:t>Prezentace </a:t>
            </a:r>
            <a:r>
              <a:rPr lang="cs-CZ" sz="2800" dirty="0" smtClean="0">
                <a:latin typeface="Times New Roman" pitchFamily="18" charset="0"/>
                <a:ea typeface="Calibri"/>
                <a:cs typeface="Times New Roman" pitchFamily="18" charset="0"/>
              </a:rPr>
              <a:t>slouží </a:t>
            </a:r>
            <a:r>
              <a:rPr lang="cs-CZ" sz="2800" dirty="0">
                <a:latin typeface="Times New Roman" pitchFamily="18" charset="0"/>
                <a:ea typeface="Calibri"/>
                <a:cs typeface="Times New Roman" pitchFamily="18" charset="0"/>
              </a:rPr>
              <a:t>jako doprovodný materiál k výkladu </a:t>
            </a:r>
            <a:r>
              <a:rPr lang="cs-CZ" sz="2800" dirty="0" smtClean="0">
                <a:latin typeface="Times New Roman" pitchFamily="18" charset="0"/>
                <a:ea typeface="Calibri"/>
                <a:cs typeface="Times New Roman" pitchFamily="18" charset="0"/>
              </a:rPr>
              <a:t>na téma „PC sestava“. </a:t>
            </a:r>
            <a:r>
              <a:rPr lang="cs-CZ" sz="2800" dirty="0">
                <a:latin typeface="Times New Roman" pitchFamily="18" charset="0"/>
                <a:ea typeface="Calibri"/>
                <a:cs typeface="Times New Roman" pitchFamily="18" charset="0"/>
              </a:rPr>
              <a:t>M</a:t>
            </a:r>
            <a:r>
              <a:rPr lang="cs-CZ" sz="2800" dirty="0" smtClean="0">
                <a:latin typeface="Times New Roman" pitchFamily="18" charset="0"/>
                <a:ea typeface="Calibri"/>
                <a:cs typeface="Times New Roman" pitchFamily="18" charset="0"/>
              </a:rPr>
              <a:t>ůže </a:t>
            </a:r>
            <a:r>
              <a:rPr lang="cs-CZ" sz="2800" dirty="0">
                <a:latin typeface="Times New Roman" pitchFamily="18" charset="0"/>
                <a:ea typeface="Calibri"/>
                <a:cs typeface="Times New Roman" pitchFamily="18" charset="0"/>
              </a:rPr>
              <a:t>být využita jako zápis pro žáky dle  </a:t>
            </a:r>
            <a:r>
              <a:rPr lang="cs-CZ" sz="2800" dirty="0" smtClean="0">
                <a:latin typeface="Times New Roman" pitchFamily="18" charset="0"/>
                <a:ea typeface="Calibri"/>
                <a:cs typeface="Times New Roman" pitchFamily="18" charset="0"/>
              </a:rPr>
              <a:t>výkladu, na </a:t>
            </a:r>
            <a:r>
              <a:rPr lang="cs-CZ" sz="2800" dirty="0">
                <a:latin typeface="Times New Roman" pitchFamily="18" charset="0"/>
                <a:ea typeface="Calibri"/>
                <a:cs typeface="Times New Roman" pitchFamily="18" charset="0"/>
              </a:rPr>
              <a:t>závěr hodiny jako krátké </a:t>
            </a:r>
            <a:r>
              <a:rPr lang="cs-CZ" sz="2800" dirty="0" smtClean="0">
                <a:latin typeface="Times New Roman" pitchFamily="18" charset="0"/>
                <a:ea typeface="Calibri"/>
                <a:cs typeface="Times New Roman" pitchFamily="18" charset="0"/>
              </a:rPr>
              <a:t>shrnutí  </a:t>
            </a:r>
            <a:r>
              <a:rPr lang="cs-CZ" sz="2800" dirty="0">
                <a:latin typeface="Times New Roman" pitchFamily="18" charset="0"/>
                <a:ea typeface="Calibri"/>
                <a:cs typeface="Times New Roman" pitchFamily="18" charset="0"/>
              </a:rPr>
              <a:t>nového </a:t>
            </a:r>
            <a:r>
              <a:rPr lang="cs-CZ" sz="2800" dirty="0" smtClean="0">
                <a:latin typeface="Times New Roman" pitchFamily="18" charset="0"/>
                <a:ea typeface="Calibri"/>
                <a:cs typeface="Times New Roman" pitchFamily="18" charset="0"/>
              </a:rPr>
              <a:t>učiva nebo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v úvodu další hodiny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jako 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opakování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2800" dirty="0">
                <a:latin typeface="Times New Roman"/>
                <a:ea typeface="Times New Roman"/>
              </a:rPr>
              <a:t>Žáci poznají </a:t>
            </a:r>
            <a:r>
              <a:rPr lang="cs-CZ" sz="2800" dirty="0" smtClean="0">
                <a:latin typeface="Times New Roman"/>
                <a:ea typeface="Times New Roman"/>
              </a:rPr>
              <a:t>základní PC sestavu a nejčastější zařízení, která lze k PC připojit.</a:t>
            </a:r>
            <a:endParaRPr lang="cs-CZ" sz="28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85729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15616" y="1172611"/>
            <a:ext cx="684033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4000" b="1" u="sng" dirty="0" smtClean="0">
                <a:latin typeface="Times New Roman" pitchFamily="18" charset="0"/>
                <a:cs typeface="Times New Roman" pitchFamily="18" charset="0"/>
              </a:rPr>
              <a:t>Počítač (PC) </a:t>
            </a:r>
          </a:p>
          <a:p>
            <a:r>
              <a:rPr lang="pl-PL" sz="4000" dirty="0" smtClean="0">
                <a:latin typeface="Times New Roman" pitchFamily="18" charset="0"/>
                <a:cs typeface="Times New Roman" pitchFamily="18" charset="0"/>
              </a:rPr>
              <a:t>je stroj na zpracování informací.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pic>
        <p:nvPicPr>
          <p:cNvPr id="3075" name="Picture 3" descr="C:\Users\nb3\AppData\Local\Microsoft\Windows\Temporary Internet Files\Content.IE5\WMF991SC\MC90043264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496050"/>
            <a:ext cx="4680520" cy="3735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246627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nb3\AppData\Local\Microsoft\Windows\Temporary Internet Files\Content.IE5\FLGL5AP4\MC9002957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8" y="620688"/>
            <a:ext cx="4522180" cy="4500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579813" y="764704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sz="4000" b="1" u="sng" dirty="0" smtClean="0">
                <a:latin typeface="Times New Roman" pitchFamily="18" charset="0"/>
                <a:cs typeface="Times New Roman" pitchFamily="18" charset="0"/>
              </a:rPr>
              <a:t>Informatika </a:t>
            </a:r>
          </a:p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je věda o informacích, zkoumá, jakým způsobem se informace uchovávají, třídí, vyhledávají, posílají …..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79492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07704" y="0"/>
            <a:ext cx="536236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b="1" u="sng" dirty="0" smtClean="0">
                <a:latin typeface="Times New Roman" pitchFamily="18" charset="0"/>
                <a:cs typeface="Times New Roman" pitchFamily="18" charset="0"/>
              </a:rPr>
              <a:t>Počítačová  sestava </a:t>
            </a:r>
            <a:endParaRPr lang="cs-CZ" sz="48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pisek se šipkou nahoru 5"/>
          <p:cNvSpPr/>
          <p:nvPr/>
        </p:nvSpPr>
        <p:spPr>
          <a:xfrm>
            <a:off x="4706382" y="5447929"/>
            <a:ext cx="2260848" cy="576064"/>
          </a:xfrm>
          <a:prstGeom prst="upArrowCallou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KLÁVESNICE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pisek se šipkou nahoru 6"/>
          <p:cNvSpPr/>
          <p:nvPr/>
        </p:nvSpPr>
        <p:spPr>
          <a:xfrm>
            <a:off x="5241776" y="3284984"/>
            <a:ext cx="2088232" cy="566772"/>
          </a:xfrm>
          <a:prstGeom prst="upArrowCallou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MONITOR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pisek se šipkou doleva 7"/>
          <p:cNvSpPr/>
          <p:nvPr/>
        </p:nvSpPr>
        <p:spPr>
          <a:xfrm>
            <a:off x="2731900" y="3662069"/>
            <a:ext cx="914400" cy="2529571"/>
          </a:xfrm>
          <a:prstGeom prst="leftArrowCallou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PC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SKŘÍŇ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opisek se šipkou doprava 8"/>
          <p:cNvSpPr/>
          <p:nvPr/>
        </p:nvSpPr>
        <p:spPr>
          <a:xfrm>
            <a:off x="1619671" y="1550219"/>
            <a:ext cx="754117" cy="1368152"/>
          </a:xfrm>
          <a:prstGeom prst="rightArrowCallou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"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MYŠ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pic>
        <p:nvPicPr>
          <p:cNvPr id="2050" name="Picture 2" descr="C:\Users\nb3\AppData\Local\Microsoft\Windows\Temporary Internet Files\Content.IE5\BCJ05P0I\MC900424194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340767"/>
            <a:ext cx="2448272" cy="1944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nb3\AppData\Local\Microsoft\Windows\Temporary Internet Files\Content.IE5\BCJ05P0I\MC9003606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299" y="1239575"/>
            <a:ext cx="2399587" cy="1935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36" y="3481064"/>
            <a:ext cx="2188180" cy="2693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066" y="4204433"/>
            <a:ext cx="3055479" cy="1189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467594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764704"/>
            <a:ext cx="74888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Nejčastější zařízení, která můžeme k PC připojit: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nb3\AppData\Local\Microsoft\Windows\Temporary Internet Files\Content.IE5\8OORI9O9\MC9003606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923" y="2780378"/>
            <a:ext cx="4668170" cy="3443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68885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09806" y="993718"/>
            <a:ext cx="3240360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</a:pPr>
            <a:r>
              <a:rPr lang="cs-CZ" sz="5400" b="1" u="sng" dirty="0" smtClean="0">
                <a:solidFill>
                  <a:srgbClr val="FFC000"/>
                </a:solidFill>
                <a:effectLst/>
                <a:latin typeface="Times New Roman"/>
                <a:ea typeface="Calibri"/>
                <a:cs typeface="Times New Roman"/>
              </a:rPr>
              <a:t>Tiskárna</a:t>
            </a:r>
            <a:r>
              <a:rPr lang="cs-CZ" sz="5400" dirty="0" smtClean="0">
                <a:solidFill>
                  <a:srgbClr val="FFC000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cs-CZ" sz="5400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– slouží k vytištění textu nebo obrázku.</a:t>
            </a:r>
            <a:endParaRPr lang="cs-CZ" sz="5400" dirty="0">
              <a:ea typeface="Calibri"/>
              <a:cs typeface="Times New Roman"/>
            </a:endParaRPr>
          </a:p>
        </p:txBody>
      </p:sp>
      <p:pic>
        <p:nvPicPr>
          <p:cNvPr id="5123" name="Picture 3" descr="C:\Users\nb3\AppData\Local\Microsoft\Windows\Temporary Internet Files\Content.IE5\7ACOXTPD\MC90044040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64704"/>
            <a:ext cx="4972000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29095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912544" y="620688"/>
            <a:ext cx="3960440" cy="2717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cs-CZ" sz="4800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– slouží </a:t>
            </a:r>
          </a:p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cs-CZ" sz="4800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k reprodukci zvuku</a:t>
            </a:r>
            <a:r>
              <a:rPr lang="cs-CZ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cs-CZ" sz="1600" dirty="0">
              <a:ea typeface="Calibri"/>
              <a:cs typeface="Times New Roman"/>
            </a:endParaRPr>
          </a:p>
        </p:txBody>
      </p:sp>
      <p:pic>
        <p:nvPicPr>
          <p:cNvPr id="6146" name="Picture 2" descr="C:\Users\nb3\AppData\Local\Microsoft\Windows\Temporary Internet Files\Content.IE5\2ZX2R8QB\MC9002857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4904"/>
            <a:ext cx="4369412" cy="361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84981"/>
            <a:ext cx="4445000" cy="127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ound"/>
          <p:cNvSpPr>
            <a:spLocks noEditPoints="1" noChangeArrowheads="1"/>
          </p:cNvSpPr>
          <p:nvPr/>
        </p:nvSpPr>
        <p:spPr bwMode="auto">
          <a:xfrm>
            <a:off x="5796136" y="3861048"/>
            <a:ext cx="2169790" cy="2169790"/>
          </a:xfrm>
          <a:custGeom>
            <a:avLst/>
            <a:gdLst>
              <a:gd name="T0" fmla="*/ 11164 w 21600"/>
              <a:gd name="T1" fmla="*/ 21159 h 21600"/>
              <a:gd name="T2" fmla="*/ 11164 w 21600"/>
              <a:gd name="T3" fmla="*/ 0 h 21600"/>
              <a:gd name="T4" fmla="*/ 0 w 21600"/>
              <a:gd name="T5" fmla="*/ 10800 h 21600"/>
              <a:gd name="T6" fmla="*/ 21600 w 21600"/>
              <a:gd name="T7" fmla="*/ 10800 h 21600"/>
              <a:gd name="T8" fmla="*/ 761 w 21600"/>
              <a:gd name="T9" fmla="*/ 22454 h 21600"/>
              <a:gd name="T10" fmla="*/ 21069 w 21600"/>
              <a:gd name="T11" fmla="*/ 28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7273"/>
                </a:moveTo>
                <a:lnTo>
                  <a:pt x="5824" y="7273"/>
                </a:lnTo>
                <a:lnTo>
                  <a:pt x="11164" y="0"/>
                </a:lnTo>
                <a:lnTo>
                  <a:pt x="11164" y="21159"/>
                </a:lnTo>
                <a:lnTo>
                  <a:pt x="5824" y="13885"/>
                </a:lnTo>
                <a:lnTo>
                  <a:pt x="0" y="13885"/>
                </a:lnTo>
                <a:lnTo>
                  <a:pt x="0" y="7273"/>
                </a:lnTo>
                <a:close/>
              </a:path>
              <a:path w="21600" h="21600">
                <a:moveTo>
                  <a:pt x="13024" y="7273"/>
                </a:moveTo>
                <a:lnTo>
                  <a:pt x="13591" y="6722"/>
                </a:lnTo>
                <a:lnTo>
                  <a:pt x="13833" y="7548"/>
                </a:lnTo>
                <a:lnTo>
                  <a:pt x="14076" y="8485"/>
                </a:lnTo>
                <a:lnTo>
                  <a:pt x="14157" y="9367"/>
                </a:lnTo>
                <a:lnTo>
                  <a:pt x="14197" y="10524"/>
                </a:lnTo>
                <a:lnTo>
                  <a:pt x="14197" y="11406"/>
                </a:lnTo>
                <a:lnTo>
                  <a:pt x="14116" y="12012"/>
                </a:lnTo>
                <a:lnTo>
                  <a:pt x="13995" y="12728"/>
                </a:lnTo>
                <a:lnTo>
                  <a:pt x="13833" y="13444"/>
                </a:lnTo>
                <a:lnTo>
                  <a:pt x="13712" y="14106"/>
                </a:lnTo>
                <a:lnTo>
                  <a:pt x="13591" y="14546"/>
                </a:lnTo>
                <a:lnTo>
                  <a:pt x="13065" y="13885"/>
                </a:lnTo>
                <a:lnTo>
                  <a:pt x="13307" y="12893"/>
                </a:lnTo>
                <a:lnTo>
                  <a:pt x="13469" y="11791"/>
                </a:lnTo>
                <a:lnTo>
                  <a:pt x="13550" y="10910"/>
                </a:lnTo>
                <a:lnTo>
                  <a:pt x="13591" y="10138"/>
                </a:lnTo>
                <a:lnTo>
                  <a:pt x="13469" y="9367"/>
                </a:lnTo>
                <a:lnTo>
                  <a:pt x="13388" y="8595"/>
                </a:lnTo>
                <a:lnTo>
                  <a:pt x="13267" y="7934"/>
                </a:lnTo>
                <a:lnTo>
                  <a:pt x="13024" y="7273"/>
                </a:lnTo>
                <a:close/>
              </a:path>
              <a:path w="21600" h="21600">
                <a:moveTo>
                  <a:pt x="16382" y="3967"/>
                </a:moveTo>
                <a:lnTo>
                  <a:pt x="16786" y="5179"/>
                </a:lnTo>
                <a:lnTo>
                  <a:pt x="17150" y="6612"/>
                </a:lnTo>
                <a:lnTo>
                  <a:pt x="17474" y="8651"/>
                </a:lnTo>
                <a:lnTo>
                  <a:pt x="17595" y="9753"/>
                </a:lnTo>
                <a:lnTo>
                  <a:pt x="17635" y="12012"/>
                </a:lnTo>
                <a:lnTo>
                  <a:pt x="17393" y="13665"/>
                </a:lnTo>
                <a:lnTo>
                  <a:pt x="17150" y="15208"/>
                </a:lnTo>
                <a:lnTo>
                  <a:pt x="16786" y="16310"/>
                </a:lnTo>
                <a:lnTo>
                  <a:pt x="16341" y="17687"/>
                </a:lnTo>
                <a:lnTo>
                  <a:pt x="15815" y="17081"/>
                </a:lnTo>
                <a:lnTo>
                  <a:pt x="16503" y="14602"/>
                </a:lnTo>
                <a:lnTo>
                  <a:pt x="16786" y="13169"/>
                </a:lnTo>
                <a:lnTo>
                  <a:pt x="16867" y="12012"/>
                </a:lnTo>
                <a:lnTo>
                  <a:pt x="16867" y="9642"/>
                </a:lnTo>
                <a:lnTo>
                  <a:pt x="16705" y="7989"/>
                </a:lnTo>
                <a:lnTo>
                  <a:pt x="16422" y="6612"/>
                </a:lnTo>
                <a:lnTo>
                  <a:pt x="16220" y="5675"/>
                </a:lnTo>
                <a:lnTo>
                  <a:pt x="15856" y="4518"/>
                </a:lnTo>
                <a:lnTo>
                  <a:pt x="16382" y="3967"/>
                </a:lnTo>
                <a:close/>
              </a:path>
              <a:path w="21600" h="21600">
                <a:moveTo>
                  <a:pt x="18889" y="1377"/>
                </a:moveTo>
                <a:lnTo>
                  <a:pt x="19415" y="826"/>
                </a:lnTo>
                <a:lnTo>
                  <a:pt x="20194" y="2576"/>
                </a:lnTo>
                <a:lnTo>
                  <a:pt x="20831" y="4683"/>
                </a:lnTo>
                <a:lnTo>
                  <a:pt x="21357" y="7204"/>
                </a:lnTo>
                <a:lnTo>
                  <a:pt x="21650" y="9450"/>
                </a:lnTo>
                <a:lnTo>
                  <a:pt x="21600" y="12301"/>
                </a:lnTo>
                <a:lnTo>
                  <a:pt x="21215" y="15938"/>
                </a:lnTo>
                <a:lnTo>
                  <a:pt x="20629" y="18348"/>
                </a:lnTo>
                <a:lnTo>
                  <a:pt x="19415" y="21655"/>
                </a:lnTo>
                <a:lnTo>
                  <a:pt x="18889" y="21159"/>
                </a:lnTo>
                <a:lnTo>
                  <a:pt x="19901" y="18404"/>
                </a:lnTo>
                <a:lnTo>
                  <a:pt x="20467" y="15593"/>
                </a:lnTo>
                <a:lnTo>
                  <a:pt x="20791" y="12342"/>
                </a:lnTo>
                <a:lnTo>
                  <a:pt x="20871" y="9532"/>
                </a:lnTo>
                <a:lnTo>
                  <a:pt x="20629" y="7411"/>
                </a:lnTo>
                <a:lnTo>
                  <a:pt x="20062" y="4628"/>
                </a:lnTo>
                <a:lnTo>
                  <a:pt x="19415" y="2810"/>
                </a:lnTo>
                <a:lnTo>
                  <a:pt x="18889" y="1377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506456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44008" y="1556792"/>
            <a:ext cx="3816424" cy="398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cs-CZ" sz="4400" b="1" u="sng" dirty="0" smtClean="0">
                <a:solidFill>
                  <a:srgbClr val="00B050"/>
                </a:solidFill>
                <a:effectLst/>
                <a:latin typeface="Times New Roman"/>
                <a:ea typeface="Calibri"/>
                <a:cs typeface="Times New Roman"/>
              </a:rPr>
              <a:t>Mikrofon</a:t>
            </a:r>
            <a:r>
              <a:rPr lang="cs-CZ" sz="4400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- prostřednictvím mikrofonu můžeme do počítače mluvit.</a:t>
            </a:r>
            <a:endParaRPr lang="cs-CZ" sz="4400" dirty="0">
              <a:ea typeface="Calibri"/>
              <a:cs typeface="Times New Roman"/>
            </a:endParaRPr>
          </a:p>
        </p:txBody>
      </p:sp>
      <p:pic>
        <p:nvPicPr>
          <p:cNvPr id="7171" name="Picture 3" descr="C:\Users\nb3\AppData\Local\Microsoft\Windows\Temporary Internet Files\Content.IE5\2ZX2R8QB\MC90005360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9992" cy="65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831786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1124744"/>
            <a:ext cx="3528392" cy="398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cs-CZ" sz="4400" b="1" u="sng" dirty="0" smtClean="0">
                <a:solidFill>
                  <a:srgbClr val="1F497D"/>
                </a:solidFill>
                <a:effectLst/>
                <a:latin typeface="Times New Roman"/>
                <a:ea typeface="Calibri"/>
                <a:cs typeface="Times New Roman"/>
              </a:rPr>
              <a:t>Skener</a:t>
            </a:r>
            <a:r>
              <a:rPr lang="cs-CZ" sz="4400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 – snímá obrazové předlohy do počítače</a:t>
            </a:r>
            <a:r>
              <a:rPr lang="cs-CZ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cs-CZ" sz="1600" dirty="0">
              <a:ea typeface="Calibri"/>
              <a:cs typeface="Times New Roman"/>
            </a:endParaRPr>
          </a:p>
        </p:txBody>
      </p:sp>
      <p:pic>
        <p:nvPicPr>
          <p:cNvPr id="8195" name="Picture 3" descr="C:\Users\nb3\AppData\Local\Microsoft\Windows\Temporary Internet Files\Content.IE5\0ZOPQE9J\MC9003457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060848"/>
            <a:ext cx="4955309" cy="3942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nb3\AppData\Local\Microsoft\Windows\Temporary Internet Files\Content.IE5\2ZX2R8QB\MC90028730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7" y="174367"/>
            <a:ext cx="1726628" cy="188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283834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44008" y="1339433"/>
            <a:ext cx="3600400" cy="4285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cs-CZ" sz="4800" b="1" u="sng" dirty="0" smtClean="0">
                <a:solidFill>
                  <a:srgbClr val="E36C0A"/>
                </a:solidFill>
                <a:effectLst/>
                <a:latin typeface="Times New Roman"/>
                <a:ea typeface="Calibri"/>
                <a:cs typeface="Times New Roman"/>
              </a:rPr>
              <a:t>USB disk</a:t>
            </a:r>
            <a:r>
              <a:rPr lang="cs-CZ" sz="4800" dirty="0" smtClean="0">
                <a:solidFill>
                  <a:srgbClr val="E36C0A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cs-CZ" sz="4800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– přenáší data z jednoho počítače do druhého.</a:t>
            </a:r>
            <a:endParaRPr lang="cs-CZ" sz="4800" dirty="0">
              <a:ea typeface="Calibri"/>
              <a:cs typeface="Times New Roman"/>
            </a:endParaRPr>
          </a:p>
        </p:txBody>
      </p:sp>
      <p:pic>
        <p:nvPicPr>
          <p:cNvPr id="9218" name="Picture 2" descr="C:\Users\nb3\AppData\Local\Microsoft\Windows\Temporary Internet Files\Content.IE5\OGE5WPCG\MC90043387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410" y="2924944"/>
            <a:ext cx="3722598" cy="3722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nb3\AppData\Local\Microsoft\Windows\Temporary Internet Files\Content.IE5\H6NPYZ5T\MC90043384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785" y="188640"/>
            <a:ext cx="3534946" cy="353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568329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620688"/>
            <a:ext cx="453361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u="sng" dirty="0" smtClean="0">
                <a:solidFill>
                  <a:srgbClr val="7030A0"/>
                </a:solidFill>
                <a:effectLst/>
                <a:latin typeface="Times New Roman"/>
                <a:ea typeface="Calibri"/>
              </a:rPr>
              <a:t>Digitální fotoaparát</a:t>
            </a:r>
            <a:endParaRPr lang="cs-CZ" sz="4000" dirty="0"/>
          </a:p>
        </p:txBody>
      </p:sp>
      <p:pic>
        <p:nvPicPr>
          <p:cNvPr id="10243" name="Picture 3" descr="C:\Users\nb3\AppData\Local\Microsoft\Windows\Temporary Internet Files\Content.IE5\2ZX2R8QB\MC900433873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79" y="1537657"/>
            <a:ext cx="3074526" cy="3074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724128" y="2096361"/>
            <a:ext cx="215796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b="1" u="sng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Kamera</a:t>
            </a:r>
            <a:endParaRPr lang="cs-CZ" sz="4400" dirty="0">
              <a:solidFill>
                <a:srgbClr val="002060"/>
              </a:solidFill>
            </a:endParaRPr>
          </a:p>
        </p:txBody>
      </p:sp>
      <p:pic>
        <p:nvPicPr>
          <p:cNvPr id="10244" name="Picture 4" descr="C:\Users\nb3\AppData\Local\Microsoft\Windows\Temporary Internet Files\Content.IE5\2ZX2R8QB\MC900432563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5826" y="2894900"/>
            <a:ext cx="3434566" cy="3434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33405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251520" y="1268760"/>
            <a:ext cx="86409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Klávesnice – foto autora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smtClean="0">
                <a:latin typeface="Times New Roman" pitchFamily="18" charset="0"/>
                <a:cs typeface="Times New Roman" pitchFamily="18" charset="0"/>
                <a:hlinkClick r:id="rId2"/>
              </a:rPr>
              <a:t>PC skříň - http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2"/>
              </a:rPr>
              <a:t>://www.it.cz/doc/img/techdata/2132970.jpg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Kliparty –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www.office.microsoft.com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Text - http://skolicka6.sweb.cz/INFORMATIKA/1hodina.htm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Zpracováno 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 programu  Microsoft  PowerPoint 2010 – licenci koupila ZŠ Dešná.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000" dirty="0"/>
          </a:p>
          <a:p>
            <a:pPr marL="342900" indent="-342900">
              <a:buFont typeface="Arial" pitchFamily="34" charset="0"/>
              <a:buChar char="•"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707904" y="620688"/>
            <a:ext cx="13308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ZDROJE</a:t>
            </a:r>
            <a:endParaRPr lang="cs-CZ" sz="2400" u="sn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112417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211</Words>
  <Application>Microsoft Office PowerPoint</Application>
  <PresentationFormat>Předvádění na obrazovce (4:3)</PresentationFormat>
  <Paragraphs>47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Motiv systému Office</vt:lpstr>
      <vt:lpstr>3_Motiv systému Office</vt:lpstr>
      <vt:lpstr>POČÍTAČ VY_32_INOVACE_02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</dc:creator>
  <cp:lastModifiedBy>nb3</cp:lastModifiedBy>
  <cp:revision>29</cp:revision>
  <dcterms:created xsi:type="dcterms:W3CDTF">2011-08-13T18:23:07Z</dcterms:created>
  <dcterms:modified xsi:type="dcterms:W3CDTF">2013-02-14T16:35:09Z</dcterms:modified>
</cp:coreProperties>
</file>