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5" r:id="rId3"/>
    <p:sldId id="259" r:id="rId4"/>
    <p:sldId id="263" r:id="rId5"/>
    <p:sldId id="264" r:id="rId6"/>
    <p:sldId id="257" r:id="rId7"/>
    <p:sldId id="267" r:id="rId8"/>
    <p:sldId id="268" r:id="rId9"/>
    <p:sldId id="258" r:id="rId10"/>
    <p:sldId id="26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5EC125-9FDF-4D27-BB53-FC24D91EB2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1CAE98-937A-4F10-84DC-2FDA3276160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826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1CAE98-937A-4F10-84DC-2FDA32761609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3849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F52CDB-F9CC-4F1C-A70D-4D28D943B5D5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2DF86F-C849-46D8-B839-9369344418C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848190"/>
            <a:ext cx="6552728" cy="1068642"/>
          </a:xfrm>
        </p:spPr>
        <p:txBody>
          <a:bodyPr>
            <a:normAutofit/>
          </a:bodyPr>
          <a:lstStyle/>
          <a:p>
            <a:r>
              <a:rPr lang="cs-CZ" sz="4800" dirty="0" smtClean="0"/>
              <a:t>Anglické Pozdravy...</a:t>
            </a:r>
            <a:endParaRPr lang="cs-CZ" sz="4800" dirty="0"/>
          </a:p>
        </p:txBody>
      </p:sp>
      <p:pic>
        <p:nvPicPr>
          <p:cNvPr id="4098" name="Picture 2" descr="C:\Users\pc\AppData\Local\Microsoft\Windows\Temporary Internet Files\Content.IE5\O1UMPZWZ\MC900404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93" y="260648"/>
            <a:ext cx="207457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80120" y="2714144"/>
            <a:ext cx="74523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Název školy:  Základní škola Karla Klíče Hostinné</a:t>
            </a:r>
          </a:p>
          <a:p>
            <a:r>
              <a:rPr lang="cs-CZ" sz="2400" b="1" dirty="0"/>
              <a:t>Autor:  Mgr. </a:t>
            </a:r>
            <a:r>
              <a:rPr lang="cs-CZ" sz="2400" b="1" dirty="0" smtClean="0"/>
              <a:t>Soňa Dvořáková</a:t>
            </a:r>
            <a:endParaRPr lang="cs-CZ" sz="2400" b="1" dirty="0"/>
          </a:p>
          <a:p>
            <a:r>
              <a:rPr lang="cs-CZ" sz="2400" b="1" dirty="0"/>
              <a:t>Název:  </a:t>
            </a:r>
            <a:r>
              <a:rPr lang="cs-CZ" sz="2400" b="1" dirty="0" smtClean="0"/>
              <a:t>VY_32_INOVACE_13_C_01_Anglické pozdravy</a:t>
            </a:r>
            <a:endParaRPr lang="cs-CZ" sz="2400" b="1" dirty="0"/>
          </a:p>
          <a:p>
            <a:r>
              <a:rPr lang="cs-CZ" sz="2400" b="1" dirty="0"/>
              <a:t>Téma: </a:t>
            </a:r>
            <a:r>
              <a:rPr lang="cs-CZ" sz="2400" b="1" dirty="0" smtClean="0"/>
              <a:t> Komunikace a slovní zásoba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 smtClean="0"/>
              <a:t>Číslo </a:t>
            </a:r>
            <a:r>
              <a:rPr lang="cs-CZ" sz="2400" b="1" dirty="0"/>
              <a:t>projektu</a:t>
            </a:r>
            <a:r>
              <a:rPr lang="cs-CZ" sz="2400" b="1" dirty="0" smtClean="0"/>
              <a:t>: CZ.1.07/1.4.00/21.2131</a:t>
            </a:r>
            <a:endParaRPr lang="cs-CZ" sz="2400" b="1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73071"/>
            <a:ext cx="5688632" cy="1108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48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7021924"/>
              </p:ext>
            </p:extLst>
          </p:nvPr>
        </p:nvGraphicFramePr>
        <p:xfrm>
          <a:off x="1259632" y="1628800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22.9.2012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24.9.2012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Anglický jazyk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Komunikace a slovní zásoba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dk1"/>
                          </a:solidFill>
                        </a:rPr>
                        <a:t>Anglické pozdravy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Hi, Hello, Good morning, Good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aftermoon, Good evening, Good night, See you later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formální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pozdravy, neformální pozdravy, setkání , loučení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28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5561897" cy="838200"/>
          </a:xfrm>
        </p:spPr>
        <p:txBody>
          <a:bodyPr/>
          <a:lstStyle/>
          <a:p>
            <a:r>
              <a:rPr lang="cs-CZ" dirty="0" smtClean="0"/>
              <a:t>Jaké znáte pozdravy… ?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166288" y="1290893"/>
            <a:ext cx="3024336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He _ _ _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2858553" y="2439647"/>
            <a:ext cx="3024336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H_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166288" y="3691326"/>
            <a:ext cx="3330583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Go_d  m_ _ _ ing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6119664" y="2439647"/>
            <a:ext cx="3024336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H_y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5813417" y="396288"/>
            <a:ext cx="3330583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Go_d e_ _ n_ _g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4334261" y="4437112"/>
            <a:ext cx="3330583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Go_d  n_i_ _t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8028384" y="5517232"/>
            <a:ext cx="86409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i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2332" y="2636912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9717" y="5183816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GOOD MORNING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766220" y="3691326"/>
            <a:ext cx="154868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HI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205384" y="1556792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GOOD EVENING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112003" y="3691324"/>
            <a:ext cx="1771759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HEY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238348" y="5850647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GOOD  NIGHT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60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5820192" cy="838200"/>
          </a:xfrm>
        </p:spPr>
        <p:txBody>
          <a:bodyPr/>
          <a:lstStyle/>
          <a:p>
            <a:r>
              <a:rPr lang="cs-CZ" dirty="0" smtClean="0"/>
              <a:t>Jaké znáte pozdravy… ?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202332" y="1734614"/>
            <a:ext cx="3330583" cy="1894341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G_ _ _  aftern_ _n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3779912" y="2662618"/>
            <a:ext cx="3024336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B_ _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5777921" y="692696"/>
            <a:ext cx="3330583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B_e  b_ _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5201857" y="4570220"/>
            <a:ext cx="3330583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Se_  y_ _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668344" y="3140968"/>
            <a:ext cx="86409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i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2332" y="3194217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GOOD AFTERNOON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687579" y="3914297"/>
            <a:ext cx="154868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169888" y="1853200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BYE BYE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197819" y="6002529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SEE YOU</a:t>
            </a:r>
            <a:endParaRPr lang="cs-CZ" dirty="0"/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429999" y="4365104"/>
            <a:ext cx="3330583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Goo_ b_ _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07504" y="5759880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GOOD BYE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26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1" grpId="0" animBg="1"/>
      <p:bldP spid="12" grpId="0" animBg="1"/>
      <p:bldP spid="13" grpId="0" animBg="1"/>
      <p:bldP spid="17" grpId="0" animBg="1"/>
      <p:bldP spid="18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/>
          <a:lstStyle/>
          <a:p>
            <a:r>
              <a:rPr lang="cs-CZ" dirty="0" smtClean="0"/>
              <a:t>Znáte také…?   Zapamatujte si…  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526328" y="1447928"/>
            <a:ext cx="7249988" cy="1894341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See  y _ _  l_ _ er.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526328" y="3961945"/>
            <a:ext cx="7286032" cy="1728192"/>
          </a:xfrm>
          <a:prstGeom prst="flowChartPunchedTap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Hav_ a nice d_y.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8028384" y="5517232"/>
            <a:ext cx="86409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i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542" y="2907530"/>
            <a:ext cx="2811278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SEE YOU LATER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3713" y="5454435"/>
            <a:ext cx="2160240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HAVE A NICE DAY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167804" y="2982783"/>
            <a:ext cx="1001540" cy="578754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ipka doprava 22"/>
          <p:cNvSpPr/>
          <p:nvPr/>
        </p:nvSpPr>
        <p:spPr>
          <a:xfrm>
            <a:off x="2519732" y="5498473"/>
            <a:ext cx="1001540" cy="578754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391940" y="2894706"/>
            <a:ext cx="2811278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Uvidíme se později.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3887884" y="5498473"/>
            <a:ext cx="2811278" cy="66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Měj se pěkně.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5042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3" grpId="0" animBg="1"/>
      <p:bldP spid="16" grpId="0" animBg="1"/>
      <p:bldP spid="5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0648"/>
            <a:ext cx="6022504" cy="838200"/>
          </a:xfrm>
        </p:spPr>
        <p:txBody>
          <a:bodyPr/>
          <a:lstStyle/>
          <a:p>
            <a:r>
              <a:rPr lang="cs-CZ" dirty="0" smtClean="0"/>
              <a:t>Kdy jaký pozdrav použít?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1772816"/>
            <a:ext cx="8856984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Zrovn</a:t>
            </a:r>
            <a:r>
              <a:rPr lang="cs-CZ" sz="2800" dirty="0" smtClean="0"/>
              <a:t>a</a:t>
            </a:r>
            <a:r>
              <a:rPr lang="cs-CZ" sz="2800" b="1" dirty="0" smtClean="0"/>
              <a:t> tak, jako v češtině, pozdravy rozlišujeme na:</a:t>
            </a:r>
          </a:p>
          <a:p>
            <a:endParaRPr lang="cs-CZ" sz="2000" b="1" dirty="0"/>
          </a:p>
          <a:p>
            <a:r>
              <a:rPr lang="cs-CZ" b="1" dirty="0" smtClean="0"/>
              <a:t>Neformální</a:t>
            </a:r>
            <a:r>
              <a:rPr lang="cs-CZ" dirty="0" smtClean="0"/>
              <a:t> (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zdravíme se s někým dobře známým, třeba s kamarádem nebo s rodinou</a:t>
            </a:r>
            <a:r>
              <a:rPr lang="cs-CZ" dirty="0" smtClean="0"/>
              <a:t>) </a:t>
            </a:r>
            <a:endParaRPr lang="cs-CZ" dirty="0"/>
          </a:p>
          <a:p>
            <a:endParaRPr lang="cs-CZ" sz="2400" dirty="0" smtClean="0"/>
          </a:p>
          <a:p>
            <a:r>
              <a:rPr lang="cs-CZ" b="1" dirty="0" smtClean="0"/>
              <a:t>formální</a:t>
            </a:r>
            <a:r>
              <a:rPr lang="cs-CZ" dirty="0" smtClean="0"/>
              <a:t> (k těmto pozdravům dochází například v situaci,</a:t>
            </a:r>
            <a:r>
              <a:rPr lang="cs-CZ" dirty="0"/>
              <a:t> </a:t>
            </a:r>
            <a:r>
              <a:rPr lang="cs-CZ" dirty="0" smtClean="0"/>
              <a:t>kdy se s někým seznamujeme nebo když někomu projevujeme úctu).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490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0824" y="260648"/>
            <a:ext cx="7939608" cy="838200"/>
          </a:xfrm>
        </p:spPr>
        <p:txBody>
          <a:bodyPr/>
          <a:lstStyle/>
          <a:p>
            <a:r>
              <a:rPr lang="cs-CZ" dirty="0" smtClean="0"/>
              <a:t>Jak pozdravíte...?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712" y="1711349"/>
            <a:ext cx="8470776" cy="4525963"/>
          </a:xfrm>
        </p:spPr>
        <p:txBody>
          <a:bodyPr/>
          <a:lstStyle/>
          <a:p>
            <a:r>
              <a:rPr lang="cs-CZ" dirty="0" smtClean="0"/>
              <a:t>Kamaráda:</a:t>
            </a:r>
          </a:p>
          <a:p>
            <a:endParaRPr lang="cs-CZ" dirty="0"/>
          </a:p>
          <a:p>
            <a:r>
              <a:rPr lang="cs-CZ" dirty="0" smtClean="0"/>
              <a:t>Starší osobu:</a:t>
            </a:r>
          </a:p>
          <a:p>
            <a:endParaRPr lang="cs-CZ" dirty="0"/>
          </a:p>
          <a:p>
            <a:r>
              <a:rPr lang="cs-CZ" dirty="0" smtClean="0"/>
              <a:t>Tatínka:</a:t>
            </a:r>
          </a:p>
          <a:p>
            <a:endParaRPr lang="cs-CZ" dirty="0"/>
          </a:p>
          <a:p>
            <a:r>
              <a:rPr lang="cs-CZ" dirty="0" smtClean="0"/>
              <a:t>Paní učitelku: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181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704" y="332656"/>
            <a:ext cx="8686800" cy="838200"/>
          </a:xfrm>
        </p:spPr>
        <p:txBody>
          <a:bodyPr/>
          <a:lstStyle/>
          <a:p>
            <a:r>
              <a:rPr lang="cs-CZ" dirty="0" smtClean="0"/>
              <a:t>Také rozlišujeme denní dobu…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704" y="1351309"/>
            <a:ext cx="8686800" cy="637531"/>
          </a:xfrm>
        </p:spPr>
        <p:txBody>
          <a:bodyPr/>
          <a:lstStyle/>
          <a:p>
            <a:r>
              <a:rPr lang="cs-CZ" dirty="0" smtClean="0"/>
              <a:t>Jaký pozdrav odpovídá části dne: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43608" y="4005064"/>
            <a:ext cx="30963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76056" y="4005064"/>
            <a:ext cx="33123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43608" y="6381328"/>
            <a:ext cx="30963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076056" y="6381328"/>
            <a:ext cx="33123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pc\AppData\Local\Microsoft\Windows\Temporary Internet Files\Content.IE5\00IAEIT9\MC900428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314" y="4365104"/>
            <a:ext cx="160585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00IAEIT9\MC9004300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55229"/>
            <a:ext cx="18954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00IAEIT9\MC9003968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919" y="4149080"/>
            <a:ext cx="1952244" cy="173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I0PSCLTV\MC900009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321" y="1988840"/>
            <a:ext cx="1430287" cy="145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92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3570464"/>
              </p:ext>
            </p:extLst>
          </p:nvPr>
        </p:nvGraphicFramePr>
        <p:xfrm>
          <a:off x="755577" y="2132856"/>
          <a:ext cx="7704855" cy="4522992"/>
        </p:xfrm>
        <a:graphic>
          <a:graphicData uri="http://schemas.openxmlformats.org/drawingml/2006/table">
            <a:tbl>
              <a:tblPr firstCol="1" lastCol="1" bandCol="1">
                <a:tableStyleId>{125E5076-3810-47DD-B79F-674D7AD40C01}</a:tableStyleId>
              </a:tblPr>
              <a:tblGrid>
                <a:gridCol w="2568285"/>
                <a:gridCol w="2568285"/>
                <a:gridCol w="2568285"/>
              </a:tblGrid>
              <a:tr h="384245"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</a:pPr>
                      <a:r>
                        <a:rPr lang="cs-CZ" sz="2000" dirty="0" smtClean="0">
                          <a:effectLst/>
                        </a:rPr>
                        <a:t>Anglické pozdravy</a:t>
                      </a:r>
                      <a:endParaRPr lang="cs-CZ" sz="1800" b="1" i="1" dirty="0">
                        <a:solidFill>
                          <a:schemeClr val="accent4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</a:pPr>
                      <a:r>
                        <a:rPr lang="cs-CZ" sz="1800" b="1" i="1" dirty="0" smtClean="0">
                          <a:effectLst/>
                        </a:rPr>
                        <a:t>neformální</a:t>
                      </a:r>
                      <a:endParaRPr lang="cs-CZ" sz="1800" b="1" i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50000"/>
                        </a:lnSpc>
                      </a:pPr>
                      <a:r>
                        <a:rPr lang="cs-CZ" sz="1800" i="1" dirty="0" smtClean="0">
                          <a:effectLst/>
                        </a:rPr>
                        <a:t>formální</a:t>
                      </a:r>
                      <a:r>
                        <a:rPr lang="cs-CZ" sz="1800" dirty="0" smtClean="0">
                          <a:effectLst/>
                        </a:rPr>
                        <a:t/>
                      </a:r>
                      <a:br>
                        <a:rPr lang="cs-CZ" sz="1800" dirty="0" smtClean="0">
                          <a:effectLst/>
                        </a:rPr>
                      </a:br>
                      <a:endParaRPr lang="cs-CZ" sz="500" b="1" i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0757">
                <a:tc>
                  <a:txBody>
                    <a:bodyPr/>
                    <a:lstStyle/>
                    <a:p>
                      <a:pPr algn="ctr" fontAlgn="t">
                        <a:lnSpc>
                          <a:spcPct val="300000"/>
                        </a:lnSpc>
                      </a:pPr>
                      <a:endParaRPr lang="cs-CZ" sz="500" dirty="0" smtClean="0">
                        <a:effectLst/>
                      </a:endParaRPr>
                    </a:p>
                    <a:p>
                      <a:pPr algn="ctr" fontAlgn="t">
                        <a:lnSpc>
                          <a:spcPct val="300000"/>
                        </a:lnSpc>
                      </a:pPr>
                      <a:r>
                        <a:rPr lang="cs-CZ" sz="2000" dirty="0" smtClean="0">
                          <a:effectLst/>
                        </a:rPr>
                        <a:t>SETKÁNÍ</a:t>
                      </a:r>
                      <a:endParaRPr lang="cs-CZ" sz="1800" b="1" i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800" b="1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 fontAlgn="t"/>
                      <a:endParaRPr lang="cs-CZ" sz="1800" b="1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 fontAlgn="t"/>
                      <a:endParaRPr lang="cs-CZ" sz="1800" b="1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 fontAlgn="t"/>
                      <a:r>
                        <a:rPr lang="cs-CZ" sz="1800" b="1" u="sng" dirty="0" smtClean="0">
                          <a:solidFill>
                            <a:schemeClr val="tx1"/>
                          </a:solidFill>
                          <a:effectLst/>
                        </a:rPr>
                        <a:t>hello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 (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ahoj) </a:t>
                      </a:r>
                      <a:b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hi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 (čau)</a:t>
                      </a:r>
                      <a:b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hey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 (čau)</a:t>
                      </a:r>
                      <a:b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sz="1800" b="1" i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800" b="1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 fontAlgn="t"/>
                      <a:r>
                        <a:rPr lang="cs-CZ" sz="1800" b="1" u="sng" dirty="0" smtClean="0">
                          <a:solidFill>
                            <a:schemeClr val="tx1"/>
                          </a:solidFill>
                          <a:effectLst/>
                        </a:rPr>
                        <a:t>hello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 (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dobrý den)</a:t>
                      </a:r>
                      <a:b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good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morning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b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(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dobré ráno/dopoledne)</a:t>
                      </a:r>
                      <a:b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good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afternoon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(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dobré odpoledne)</a:t>
                      </a:r>
                      <a:b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good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800" b="1" u="sng" dirty="0">
                          <a:solidFill>
                            <a:schemeClr val="tx1"/>
                          </a:solidFill>
                          <a:effectLst/>
                        </a:rPr>
                        <a:t>evening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(</a:t>
                      </a: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dobrý večer)</a:t>
                      </a:r>
                      <a:b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sz="1800" b="1" i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377088">
                <a:tc>
                  <a:txBody>
                    <a:bodyPr/>
                    <a:lstStyle/>
                    <a:p>
                      <a:pPr algn="ctr" fontAlgn="t">
                        <a:lnSpc>
                          <a:spcPct val="300000"/>
                        </a:lnSpc>
                      </a:pPr>
                      <a:r>
                        <a:rPr lang="cs-CZ" sz="2000" dirty="0" smtClean="0">
                          <a:effectLst/>
                        </a:rPr>
                        <a:t>LOUČENÍ</a:t>
                      </a:r>
                      <a:endParaRPr lang="cs-CZ" sz="1800" b="1" i="1" dirty="0">
                        <a:solidFill>
                          <a:schemeClr val="accent4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500" b="1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 fontAlgn="t"/>
                      <a:r>
                        <a:rPr lang="en-US" sz="1800" b="1" u="sng" dirty="0" smtClean="0">
                          <a:solidFill>
                            <a:schemeClr val="tx1"/>
                          </a:solidFill>
                          <a:effectLst/>
                        </a:rPr>
                        <a:t>bye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 (tak čau)</a:t>
                      </a:r>
                      <a:b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bye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bye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b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see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you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later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 (tak zatím)</a:t>
                      </a:r>
                      <a:b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see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you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 (tak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</a:rPr>
                        <a:t>zatím)</a:t>
                      </a:r>
                      <a:endParaRPr lang="en-US" sz="1800" b="1" i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500" b="1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 fontAlgn="t"/>
                      <a:r>
                        <a:rPr lang="en-US" sz="1800" b="1" u="sng" dirty="0" smtClean="0">
                          <a:solidFill>
                            <a:schemeClr val="tx1"/>
                          </a:solidFill>
                          <a:effectLst/>
                        </a:rPr>
                        <a:t>good</a:t>
                      </a: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bye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</a:rPr>
                        <a:t>(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nashledanou)</a:t>
                      </a:r>
                      <a:b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have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nice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b="1" u="sng" dirty="0">
                          <a:solidFill>
                            <a:schemeClr val="tx1"/>
                          </a:solidFill>
                          <a:effectLst/>
                        </a:rPr>
                        <a:t>day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</a:br>
                      <a:r>
                        <a:rPr lang="en-US" sz="1800" b="1" dirty="0" smtClean="0">
                          <a:solidFill>
                            <a:schemeClr val="tx1"/>
                          </a:solidFill>
                          <a:effectLst/>
                        </a:rPr>
                        <a:t>(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přeji pěkný den)</a:t>
                      </a:r>
                      <a:b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en-US" sz="1800" b="1" i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422" marR="13422" marT="13422" marB="134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21704" y="358552"/>
            <a:ext cx="8686800" cy="838200"/>
          </a:xfrm>
        </p:spPr>
        <p:txBody>
          <a:bodyPr/>
          <a:lstStyle/>
          <a:p>
            <a:r>
              <a:rPr lang="cs-CZ" dirty="0" smtClean="0"/>
              <a:t>Setkání nebo loučení?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1351309"/>
            <a:ext cx="8064896" cy="63753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21704" y="1351309"/>
            <a:ext cx="8686800" cy="63753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1340768"/>
            <a:ext cx="8686800" cy="63753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Při loučení používáme odlišné pozdravy: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09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58552"/>
            <a:ext cx="8064896" cy="838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Doplňte vhodné pozdravy </a:t>
            </a:r>
            <a:r>
              <a:rPr lang="cs-CZ" sz="2200" dirty="0" smtClean="0"/>
              <a:t>(setkání, loučení)</a:t>
            </a:r>
            <a:endParaRPr lang="cs-CZ" sz="22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5220072" y="1527589"/>
            <a:ext cx="2715674" cy="2045427"/>
            <a:chOff x="5561093" y="1196752"/>
            <a:chExt cx="2715674" cy="2045427"/>
          </a:xfrm>
        </p:grpSpPr>
        <p:pic>
          <p:nvPicPr>
            <p:cNvPr id="2051" name="Picture 3" descr="C:\Users\pc\AppData\Local\Microsoft\Windows\Temporary Internet Files\Content.IE5\I0PSCLTV\MC9002889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561093" y="1628800"/>
              <a:ext cx="1778956" cy="16133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C:\Users\pc\AppData\Local\Microsoft\Windows\Temporary Internet Files\Content.IE5\I0PSCLTV\MC90007871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73329" y="1196752"/>
              <a:ext cx="903438" cy="1798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3" name="Picture 5" descr="C:\Users\pc\AppData\Local\Microsoft\Windows\Temporary Internet Files\Content.IE5\E1NHNLGM\MC900389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580" y="1835903"/>
            <a:ext cx="2193316" cy="166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991066" y="4437112"/>
            <a:ext cx="30963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023514" y="4437112"/>
            <a:ext cx="33123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43608" y="5085184"/>
            <a:ext cx="30963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76056" y="5085184"/>
            <a:ext cx="33123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91066" y="5733256"/>
            <a:ext cx="30963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023514" y="5733256"/>
            <a:ext cx="33123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991066" y="6381328"/>
            <a:ext cx="309634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23514" y="6381328"/>
            <a:ext cx="33123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768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474901"/>
              </p:ext>
            </p:extLst>
          </p:nvPr>
        </p:nvGraphicFramePr>
        <p:xfrm>
          <a:off x="467544" y="3717032"/>
          <a:ext cx="8352928" cy="201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8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150277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-otevřená galerie Microsoft.com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4537788"/>
              </p:ext>
            </p:extLst>
          </p:nvPr>
        </p:nvGraphicFramePr>
        <p:xfrm>
          <a:off x="467544" y="926401"/>
          <a:ext cx="8352928" cy="1856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2928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Prezentace, která je určená žákům 3. ročníku, představuje nejpoužívanější pozdravy anglického jazyka. V několika aktivitách se žáci učí rozeznávat, jaký pozdrav odpovídá dané situaci (formální či neformální, při setkání či při loučení). Pro ověření první aktivity slouží obrázek klíče v pravém dolním rohu, který funguje jako odkaz. </a:t>
                      </a:r>
                      <a:br>
                        <a:rPr lang="cs-CZ" sz="1800" baseline="0" dirty="0" smtClean="0"/>
                      </a:br>
                      <a:r>
                        <a:rPr lang="cs-CZ" sz="1800" baseline="0" dirty="0" smtClean="0"/>
                        <a:t>Prezentace obsahuje animace.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4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379</TotalTime>
  <Words>351</Words>
  <Application>Microsoft Office PowerPoint</Application>
  <PresentationFormat>Předvádění na obrazovce (4:3)</PresentationFormat>
  <Paragraphs>98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Anglické Pozdravy...</vt:lpstr>
      <vt:lpstr>Prezentace aplikace PowerPoint</vt:lpstr>
      <vt:lpstr>Jaké znáte pozdravy… ?</vt:lpstr>
      <vt:lpstr>Jaké znáte pozdravy… ?</vt:lpstr>
      <vt:lpstr>Znáte také…?   Zapamatujte si…  </vt:lpstr>
      <vt:lpstr>Kdy jaký pozdrav použít?</vt:lpstr>
      <vt:lpstr>Jak pozdravíte...?</vt:lpstr>
      <vt:lpstr>Také rozlišujeme denní dobu…</vt:lpstr>
      <vt:lpstr>Setkání nebo loučení?</vt:lpstr>
      <vt:lpstr>Doplňte vhodné pozdravy (setkání, loučení)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Anglické Pozdravy….</dc:title>
  <dc:creator>pc</dc:creator>
  <cp:lastModifiedBy>pc</cp:lastModifiedBy>
  <cp:revision>23</cp:revision>
  <dcterms:created xsi:type="dcterms:W3CDTF">2012-09-17T18:39:38Z</dcterms:created>
  <dcterms:modified xsi:type="dcterms:W3CDTF">2013-02-14T17:43:17Z</dcterms:modified>
</cp:coreProperties>
</file>