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71" r:id="rId4"/>
    <p:sldId id="259" r:id="rId5"/>
    <p:sldId id="268" r:id="rId6"/>
    <p:sldId id="269" r:id="rId7"/>
    <p:sldId id="272" r:id="rId8"/>
    <p:sldId id="273" r:id="rId9"/>
    <p:sldId id="260" r:id="rId10"/>
    <p:sldId id="265" r:id="rId11"/>
    <p:sldId id="261" r:id="rId12"/>
    <p:sldId id="262" r:id="rId13"/>
    <p:sldId id="266" r:id="rId14"/>
    <p:sldId id="267" r:id="rId15"/>
    <p:sldId id="263" r:id="rId16"/>
    <p:sldId id="264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8FA1D-2F60-4294-B931-7630EEAA3922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1D08737-F737-4511-86BC-F2013CB5AFD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8FA1D-2F60-4294-B931-7630EEAA3922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8737-F737-4511-86BC-F2013CB5AFD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8FA1D-2F60-4294-B931-7630EEAA3922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8737-F737-4511-86BC-F2013CB5AFD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8FA1D-2F60-4294-B931-7630EEAA3922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8737-F737-4511-86BC-F2013CB5AFD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8FA1D-2F60-4294-B931-7630EEAA3922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8737-F737-4511-86BC-F2013CB5AFD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8FA1D-2F60-4294-B931-7630EEAA3922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8737-F737-4511-86BC-F2013CB5AFD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8FA1D-2F60-4294-B931-7630EEAA3922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8737-F737-4511-86BC-F2013CB5AFD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8FA1D-2F60-4294-B931-7630EEAA3922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8737-F737-4511-86BC-F2013CB5AFD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8FA1D-2F60-4294-B931-7630EEAA3922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8737-F737-4511-86BC-F2013CB5AFD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8FA1D-2F60-4294-B931-7630EEAA3922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8737-F737-4511-86BC-F2013CB5AFD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8FA1D-2F60-4294-B931-7630EEAA3922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8737-F737-4511-86BC-F2013CB5AFD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898FA1D-2F60-4294-B931-7630EEAA3922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1D08737-F737-4511-86BC-F2013CB5AFD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image" Target="../media/image4.wmf"/><Relationship Id="rId7" Type="http://schemas.openxmlformats.org/officeDocument/2006/relationships/image" Target="../media/image6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6.xml"/><Relationship Id="rId11" Type="http://schemas.openxmlformats.org/officeDocument/2006/relationships/image" Target="../media/image8.wmf"/><Relationship Id="rId5" Type="http://schemas.openxmlformats.org/officeDocument/2006/relationships/image" Target="../media/image5.wmf"/><Relationship Id="rId10" Type="http://schemas.openxmlformats.org/officeDocument/2006/relationships/slide" Target="slide9.xml"/><Relationship Id="rId4" Type="http://schemas.openxmlformats.org/officeDocument/2006/relationships/slide" Target="slide11.xml"/><Relationship Id="rId9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slide" Target="slide4.xml"/><Relationship Id="rId4" Type="http://schemas.openxmlformats.org/officeDocument/2006/relationships/image" Target="../media/image25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7.wmf"/><Relationship Id="rId7" Type="http://schemas.openxmlformats.org/officeDocument/2006/relationships/slide" Target="slide4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9.wmf"/><Relationship Id="rId4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wmf"/><Relationship Id="rId4" Type="http://schemas.openxmlformats.org/officeDocument/2006/relationships/image" Target="../media/image34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37.wmf"/><Relationship Id="rId7" Type="http://schemas.openxmlformats.org/officeDocument/2006/relationships/slide" Target="slide4.xml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39.wmf"/><Relationship Id="rId4" Type="http://schemas.openxmlformats.org/officeDocument/2006/relationships/image" Target="../media/image38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40.wmf"/><Relationship Id="rId7" Type="http://schemas.openxmlformats.org/officeDocument/2006/relationships/slide" Target="slide4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wmf"/><Relationship Id="rId5" Type="http://schemas.openxmlformats.org/officeDocument/2006/relationships/image" Target="../media/image42.wmf"/><Relationship Id="rId4" Type="http://schemas.openxmlformats.org/officeDocument/2006/relationships/image" Target="../media/image41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image" Target="../media/image45.wmf"/><Relationship Id="rId7" Type="http://schemas.openxmlformats.org/officeDocument/2006/relationships/image" Target="../media/image48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wmf"/><Relationship Id="rId5" Type="http://schemas.openxmlformats.org/officeDocument/2006/relationships/image" Target="../media/image46.wmf"/><Relationship Id="rId4" Type="http://schemas.openxmlformats.org/officeDocument/2006/relationships/image" Target="../media/image6.wmf"/><Relationship Id="rId9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894" y="4797152"/>
            <a:ext cx="5394434" cy="105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403648" y="2780928"/>
            <a:ext cx="676875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 školy:  Základní škola Karla Klíče Hostinné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Autor:  Mgr. Soňa Dvořáková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Název:  VY_32_INOVACE_13_C_02_Animals</a:t>
            </a:r>
            <a:r>
              <a:rPr lang="cs-CZ" sz="7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Téma:   Komunikace a slovní zásoba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Číslo projektu: CZ.1.07/1.4.00/21.2131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368" y="476672"/>
            <a:ext cx="4186608" cy="1600200"/>
          </a:xfrm>
        </p:spPr>
        <p:txBody>
          <a:bodyPr/>
          <a:lstStyle/>
          <a:p>
            <a:r>
              <a:rPr lang="cs-CZ" dirty="0" smtClean="0"/>
              <a:t>Animals</a:t>
            </a:r>
            <a:endParaRPr lang="cs-CZ" dirty="0"/>
          </a:p>
        </p:txBody>
      </p:sp>
      <p:pic>
        <p:nvPicPr>
          <p:cNvPr id="6" name="Picture 3" descr="C:\Users\pc\AppData\Local\Microsoft\Windows\Temporary Internet Files\Content.IE5\O1UMPZWZ\MC900441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71041" y="-3123"/>
            <a:ext cx="2173367" cy="2207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1296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7687652"/>
              </p:ext>
            </p:extLst>
          </p:nvPr>
        </p:nvGraphicFramePr>
        <p:xfrm>
          <a:off x="1194172" y="1722144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10.10.2012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11.10.2012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Anglický jazyk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Komunikace a slovní zásoba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dk1"/>
                          </a:solidFill>
                        </a:rPr>
                        <a:t>Animals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Domestic animals, pets, zoo animals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6255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476872"/>
            <a:ext cx="8229600" cy="1600200"/>
          </a:xfrm>
        </p:spPr>
        <p:txBody>
          <a:bodyPr/>
          <a:lstStyle/>
          <a:p>
            <a:r>
              <a:rPr lang="cs-CZ" dirty="0" smtClean="0"/>
              <a:t>Vyberte kliknutím skupinu zvířat: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8189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pc\AppData\Local\Microsoft\Windows\Temporary Internet Files\Content.IE5\O1UMPZWZ\MC90033233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62801"/>
            <a:ext cx="2674448" cy="27625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GH5W6PNR\MC90043002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6927" y="625451"/>
            <a:ext cx="2685356" cy="2002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GH5W6PNR\MC900336110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36912"/>
            <a:ext cx="1913101" cy="1271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\AppData\Local\Microsoft\Windows\Temporary Internet Files\Content.IE5\A3SKGS14\MC900424724[1].wmf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992546"/>
            <a:ext cx="2187975" cy="2278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pc\AppData\Local\Microsoft\Windows\Temporary Internet Files\Content.IE5\A3SKGS14\MC900192161[1].wmf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1568" y="507128"/>
            <a:ext cx="2989978" cy="2220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5459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8"/>
          <p:cNvSpPr>
            <a:spLocks noGrp="1"/>
          </p:cNvSpPr>
          <p:nvPr>
            <p:ph type="title"/>
          </p:nvPr>
        </p:nvSpPr>
        <p:spPr>
          <a:xfrm>
            <a:off x="1187624" y="332656"/>
            <a:ext cx="6768752" cy="792088"/>
          </a:xfrm>
          <a:solidFill>
            <a:schemeClr val="accent4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  <a:effectLst>
            <a:softEdge rad="63500"/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Která z těchto zvířat jsou nejvyšší?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1196752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=&gt; Dopište je do stupínků.</a:t>
            </a:r>
            <a:endParaRPr lang="cs-CZ" sz="2400" i="1" dirty="0">
              <a:ln w="1905"/>
              <a:solidFill>
                <a:schemeClr val="accent3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59632" y="5510839"/>
            <a:ext cx="1944216" cy="1086513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478204" y="4844868"/>
            <a:ext cx="2268252" cy="175248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012160" y="5805264"/>
            <a:ext cx="1944216" cy="79208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54158" y="1988840"/>
            <a:ext cx="13941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WISP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27275" y="2617748"/>
            <a:ext cx="15611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WOLF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34248" y="2060848"/>
            <a:ext cx="1641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RABBIT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1484784"/>
            <a:ext cx="16331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HORSE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448087" y="5953147"/>
            <a:ext cx="1567306" cy="500189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3779912" y="5953147"/>
            <a:ext cx="1711322" cy="500189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200615" y="6025154"/>
            <a:ext cx="1567306" cy="42818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9552" y="2636912"/>
            <a:ext cx="21372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ELEPHANT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59323" y="1772816"/>
            <a:ext cx="16331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pc\AppData\Local\Microsoft\Windows\Temporary Internet Files\Content.IE5\6CV9HSB8\MC900356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2614269" cy="1979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O1UMPZWZ\MC9003256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61048"/>
            <a:ext cx="1988369" cy="1604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GH5W6PNR\MC9003598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3136"/>
            <a:ext cx="698265" cy="1124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931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10" grpId="0"/>
      <p:bldP spid="12" grpId="0"/>
      <p:bldP spid="14" grpId="0" animBg="1"/>
      <p:bldP spid="15" grpId="0" animBg="1"/>
      <p:bldP spid="16" grpId="0" animBg="1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8"/>
          <p:cNvSpPr>
            <a:spLocks noGrp="1"/>
          </p:cNvSpPr>
          <p:nvPr>
            <p:ph type="title"/>
          </p:nvPr>
        </p:nvSpPr>
        <p:spPr>
          <a:xfrm>
            <a:off x="827584" y="404664"/>
            <a:ext cx="7632848" cy="720080"/>
          </a:xfrm>
          <a:solidFill>
            <a:srgbClr val="00B050"/>
          </a:solidFill>
          <a:ln>
            <a:solidFill>
              <a:schemeClr val="bg2">
                <a:lumMod val="50000"/>
              </a:schemeClr>
            </a:solidFill>
          </a:ln>
          <a:effectLst>
            <a:softEdge rad="63500"/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Která z těchto zvířat mají nejdelší anglický název?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59632" y="5510839"/>
            <a:ext cx="1944216" cy="1086513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478204" y="4844868"/>
            <a:ext cx="2268252" cy="1752484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012160" y="5805264"/>
            <a:ext cx="1944216" cy="792088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1448087" y="5953147"/>
            <a:ext cx="1567306" cy="500189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3779912" y="5953147"/>
            <a:ext cx="1711322" cy="500189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200615" y="6025154"/>
            <a:ext cx="1567306" cy="42818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0" name="Picture 2" descr="C:\Users\pc\AppData\Local\Microsoft\Windows\Temporary Internet Files\Content.IE5\6CV9HSB8\MC9001113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44506" flipH="1">
            <a:off x="866996" y="2520101"/>
            <a:ext cx="254521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4067944" y="1196752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=&gt; Dopište je do stupínků.</a:t>
            </a:r>
            <a:endParaRPr lang="cs-CZ" sz="2400" i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2" name="Picture 2" descr="C:\Users\pc\AppData\Local\Microsoft\Windows\Temporary Internet Files\Content.IE5\O1UMPZWZ\MC900359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03" y="1615213"/>
            <a:ext cx="1656184" cy="171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A3SKGS14\MC9003560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63032"/>
            <a:ext cx="3161109" cy="1506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pc\AppData\Local\Microsoft\Windows\Temporary Internet Files\Content.IE5\GH5W6PNR\MC9001091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35234" y="1535420"/>
            <a:ext cx="720874" cy="1470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pc\AppData\Local\Microsoft\Windows\Temporary Internet Files\Content.IE5\6CV9HSB8\MC90019213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153" y="2229844"/>
            <a:ext cx="1391612" cy="1680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GH5W6PNR\MC90024082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933" y="1773186"/>
            <a:ext cx="1550691" cy="140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6CV9HSB8\MC9003294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549" y="1424738"/>
            <a:ext cx="695687" cy="805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3419872" y="4407495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KANGAROO</a:t>
            </a:r>
            <a:endParaRPr lang="cs-CZ" sz="1600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724128" y="537305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MONKEY</a:t>
            </a:r>
            <a:endParaRPr lang="cs-CZ" sz="1600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971600" y="5085184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PENGUIN</a:t>
            </a:r>
            <a:endParaRPr lang="cs-CZ" sz="1600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37320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7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9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1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4" grpId="0" animBg="1"/>
      <p:bldP spid="15" grpId="0" animBg="1"/>
      <p:bldP spid="16" grpId="0" animBg="1"/>
      <p:bldP spid="21" grpId="0"/>
      <p:bldP spid="27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689" l="63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082" y="2420888"/>
            <a:ext cx="6177310" cy="4055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476672"/>
            <a:ext cx="9684568" cy="108012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4000" dirty="0" smtClean="0"/>
              <a:t>Napište zvířata, která u nás žijí </a:t>
            </a:r>
            <a:br>
              <a:rPr lang="cs-CZ" sz="4000" dirty="0" smtClean="0"/>
            </a:br>
            <a:r>
              <a:rPr lang="cs-CZ" sz="4000" dirty="0" smtClean="0"/>
              <a:t>ve volné přírodě.</a:t>
            </a:r>
            <a:endParaRPr lang="cs-CZ" sz="40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3779912" y="3284984"/>
            <a:ext cx="165618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735796" y="3645024"/>
            <a:ext cx="165618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275856" y="4509120"/>
            <a:ext cx="165618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491880" y="5013176"/>
            <a:ext cx="165618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508104" y="5229200"/>
            <a:ext cx="165618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508104" y="4437112"/>
            <a:ext cx="165618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796136" y="4797152"/>
            <a:ext cx="165618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644008" y="3717032"/>
            <a:ext cx="1257583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951820" y="4077072"/>
            <a:ext cx="165618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184068" y="4077072"/>
            <a:ext cx="165618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3270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689" l="63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082" y="2420888"/>
            <a:ext cx="6177310" cy="4055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0" name="Přímá spojnice 29"/>
          <p:cNvCxnSpPr/>
          <p:nvPr/>
        </p:nvCxnSpPr>
        <p:spPr>
          <a:xfrm>
            <a:off x="1475656" y="2276872"/>
            <a:ext cx="1872208" cy="0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652120" y="2276872"/>
            <a:ext cx="1980220" cy="0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948264" y="2924944"/>
            <a:ext cx="1854206" cy="0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59532" y="4797152"/>
            <a:ext cx="1980220" cy="0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763688" y="6392657"/>
            <a:ext cx="1656184" cy="0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57721" y="3933056"/>
            <a:ext cx="1577975" cy="0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23528" y="2996952"/>
            <a:ext cx="1872208" cy="0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75556" y="5589240"/>
            <a:ext cx="1980220" cy="0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067944" y="6381328"/>
            <a:ext cx="1656184" cy="0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444208" y="6381328"/>
            <a:ext cx="1656184" cy="0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33" name="Nadpis 1"/>
          <p:cNvSpPr>
            <a:spLocks noGrp="1"/>
          </p:cNvSpPr>
          <p:nvPr>
            <p:ph type="title"/>
          </p:nvPr>
        </p:nvSpPr>
        <p:spPr>
          <a:xfrm>
            <a:off x="-252536" y="476672"/>
            <a:ext cx="9684568" cy="108012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4000" dirty="0" smtClean="0"/>
              <a:t>Napište zvířata, která u nás </a:t>
            </a:r>
            <a:br>
              <a:rPr lang="cs-CZ" sz="4000" dirty="0" smtClean="0"/>
            </a:br>
            <a:r>
              <a:rPr lang="cs-CZ" sz="4000" dirty="0" smtClean="0"/>
              <a:t>ve volné přírodě nežijí.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46848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88024" y="374367"/>
            <a:ext cx="39906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Domestic animals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1604" y="89758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 domácí zvířata</a:t>
            </a:r>
            <a:endParaRPr lang="cs-CZ" sz="2400" i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71800" y="288679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COW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2" name="Picture 11" descr="C:\Users\pc\AppData\Local\Microsoft\Windows\Temporary Internet Files\Content.IE5\A3SKGS14\MC900192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1568" y="507128"/>
            <a:ext cx="2989978" cy="2220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GH5W6PNR\MC900297199[1].wmf"/>
          <p:cNvPicPr>
            <a:picLocks noChangeAspect="1" noChangeArrowheads="1"/>
          </p:cNvPicPr>
          <p:nvPr/>
        </p:nvPicPr>
        <p:blipFill>
          <a:blip r:embed="rId3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16035" y="3976784"/>
            <a:ext cx="1835511" cy="2104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A3SKGS14\MC900297217[1].wmf"/>
          <p:cNvPicPr>
            <a:picLocks noChangeAspect="1" noChangeArrowheads="1"/>
          </p:cNvPicPr>
          <p:nvPr/>
        </p:nvPicPr>
        <p:blipFill>
          <a:blip r:embed="rId4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92604" y="4265312"/>
            <a:ext cx="2016224" cy="1849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O1UMPZWZ\MC9003264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3036" y="1929024"/>
            <a:ext cx="2214983" cy="162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7554586" y="334846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PIG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06553" y="608088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SHEEP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241976" y="6035323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GOAT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7313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88024" y="374367"/>
            <a:ext cx="40979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Domestic animals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1604" y="89758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 domácí zvířata</a:t>
            </a:r>
            <a:endParaRPr lang="cs-CZ" sz="2400" i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C:\Users\pc\AppData\Local\Microsoft\Windows\Temporary Internet Files\Content.IE5\6CV9HSB8\MC900155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77819" y="2762316"/>
            <a:ext cx="3270742" cy="265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020272" y="5556382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HORSE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75018" y="5787215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HEN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68688" y="2762316"/>
            <a:ext cx="1675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RABBIT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6" name="Picture 4" descr="C:\Users\pc\AppData\Local\Microsoft\Windows\Temporary Internet Files\Content.IE5\GH5W6PNR\MC900197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747604"/>
            <a:ext cx="2266384" cy="215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C:\Users\pc\AppData\Local\Microsoft\Windows\Temporary Internet Files\Content.IE5\6CV9HSB8\MC900185784[1].wmf"/>
          <p:cNvPicPr>
            <a:picLocks noChangeAspect="1" noChangeArrowheads="1"/>
          </p:cNvPicPr>
          <p:nvPr/>
        </p:nvPicPr>
        <p:blipFill>
          <a:blip r:embed="rId4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870" y="663007"/>
            <a:ext cx="2431973" cy="185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 descr="C:\Users\pc\AppData\Local\Microsoft\Windows\Temporary Internet Files\Content.IE5\GH5W6PNR\MC900432667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723" y="2636912"/>
            <a:ext cx="1390333" cy="139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517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pc\AppData\Local\Microsoft\Windows\Temporary Internet Files\Content.IE5\GH5W6PNR\MC90043002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6927" y="625451"/>
            <a:ext cx="2685356" cy="2002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5576" y="313105"/>
            <a:ext cx="10591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905"/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Pets</a:t>
            </a:r>
            <a:endParaRPr lang="cs-CZ" sz="3600" b="1" dirty="0">
              <a:ln w="1905"/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836712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n w="1905"/>
                <a:solidFill>
                  <a:schemeClr val="accent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 domácí mazlíčci</a:t>
            </a:r>
            <a:endParaRPr lang="cs-CZ" sz="2400" i="1" dirty="0">
              <a:ln w="1905"/>
              <a:solidFill>
                <a:schemeClr val="accent1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60232" y="278143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DOG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099" name="Picture 3" descr="C:\Users\pc\AppData\Local\Microsoft\Windows\Temporary Internet Files\Content.IE5\A3SKGS14\MC9004346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5536" y="3917106"/>
            <a:ext cx="2422496" cy="2104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015716" y="6151481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accent1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CAT</a:t>
            </a:r>
            <a:endParaRPr lang="cs-CZ" sz="2400" b="1" dirty="0">
              <a:ln w="1905"/>
              <a:solidFill>
                <a:schemeClr val="accent1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101" name="Picture 5" descr="C:\Users\pc\AppData\Local\Microsoft\Windows\Temporary Internet Files\Content.IE5\O1UMPZWZ\MP9004276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529" y="4192936"/>
            <a:ext cx="1543542" cy="155569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700459" y="6021288"/>
            <a:ext cx="1791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HAMSTER</a:t>
            </a:r>
            <a:endParaRPr lang="cs-CZ" sz="2400" b="1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102" name="Picture 6" descr="C:\Users\pc\AppData\Local\Microsoft\Windows\Temporary Internet Files\Content.IE5\A3SKGS14\MC9000839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412" y="1633970"/>
            <a:ext cx="1217368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95536" y="2014207"/>
            <a:ext cx="1518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PARROT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103" name="Picture 7" descr="C:\Users\pc\AppData\Local\Microsoft\Windows\Temporary Internet Files\Content.IE5\6CV9HSB8\MP9004310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657" y="2475872"/>
            <a:ext cx="1688079" cy="19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779912" y="4695527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GOLDFISH</a:t>
            </a:r>
            <a:endParaRPr lang="cs-CZ" sz="2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12" descr="C:\Users\pc\AppData\Local\Microsoft\Windows\Temporary Internet Files\Content.IE5\GH5W6PNR\MC900432667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4759" y="5326121"/>
            <a:ext cx="1390333" cy="139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2819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5" grpId="0"/>
      <p:bldP spid="17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932040" y="318948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ZOO animals</a:t>
            </a:r>
            <a:endParaRPr lang="cs-CZ" sz="3200" b="1" dirty="0">
              <a:ln w="1905"/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05620" y="842167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 zvířata v ZOO</a:t>
            </a:r>
            <a:endParaRPr lang="cs-CZ" sz="2400" i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122" name="Picture 2" descr="C:\Users\pc\AppData\Local\Microsoft\Windows\Temporary Internet Files\Content.IE5\A3SKGS14\MC9003561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47873" y="1655052"/>
            <a:ext cx="2520280" cy="4850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GH5W6PNR\MC900326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049" y="324031"/>
            <a:ext cx="2615293" cy="303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pc\AppData\Local\Microsoft\Windows\Temporary Internet Files\Content.IE5\O1UMPZWZ\MC9003323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098" y="3742603"/>
            <a:ext cx="2674448" cy="27625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953014" y="4149080"/>
            <a:ext cx="1170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accent3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LION</a:t>
            </a:r>
            <a:endParaRPr lang="cs-CZ" sz="2400" b="1" dirty="0">
              <a:ln w="1905"/>
              <a:solidFill>
                <a:schemeClr val="accent3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2655313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ELEPHANT</a:t>
            </a:r>
            <a:endParaRPr lang="cs-CZ" sz="2400" b="1" dirty="0">
              <a:ln w="1905"/>
              <a:solidFill>
                <a:schemeClr val="bg1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15710" y="3081241"/>
            <a:ext cx="1572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GIRAFFE</a:t>
            </a:r>
            <a:endParaRPr lang="cs-CZ" sz="2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2149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2" grpId="0"/>
      <p:bldP spid="14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pc\AppData\Local\Microsoft\Windows\Temporary Internet Files\Content.IE5\GH5W6PNR\MC900197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95578" y="4208606"/>
            <a:ext cx="3097069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32040" y="318948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ZOO animals</a:t>
            </a:r>
            <a:endParaRPr lang="cs-CZ" sz="3200" b="1" dirty="0">
              <a:ln w="1905"/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05620" y="842167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 zvířata v ZOO</a:t>
            </a:r>
            <a:endParaRPr lang="cs-CZ" sz="2400" i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5888" y="3977774"/>
            <a:ext cx="2145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CROCODILE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49984" y="67289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MONKEY</a:t>
            </a:r>
            <a:endParaRPr lang="cs-CZ" sz="24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88491" y="4178697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ZEBRA</a:t>
            </a:r>
            <a:endParaRPr lang="cs-CZ" sz="24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147" name="Picture 3" descr="C:\Users\pc\AppData\Local\Microsoft\Windows\Temporary Internet Files\Content.IE5\O1UMPZWZ\MC90044137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-2505"/>
            <a:ext cx="2739790" cy="2783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c\AppData\Local\Microsoft\Windows\Temporary Internet Files\Content.IE5\A3SKGS14\MC9003598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407" y="4619884"/>
            <a:ext cx="2850844" cy="171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pc\AppData\Local\Microsoft\Windows\Temporary Internet Files\Content.IE5\6CV9HSB8\MC9003561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176" y="1526481"/>
            <a:ext cx="3573210" cy="2047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152517" y="2550095"/>
            <a:ext cx="12401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TIGER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6288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932040" y="318948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ZOO animals</a:t>
            </a:r>
            <a:endParaRPr lang="cs-CZ" sz="3200" b="1" dirty="0">
              <a:ln w="1905"/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05620" y="842167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 zvířata v ZOO</a:t>
            </a:r>
            <a:endParaRPr lang="cs-CZ" sz="2400" i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9376" y="4170807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CAMEL</a:t>
            </a:r>
            <a:endParaRPr lang="cs-CZ" sz="2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305259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RHINO</a:t>
            </a:r>
            <a:endParaRPr lang="cs-CZ" sz="24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80807" y="4267403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accent1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HIPPO</a:t>
            </a:r>
            <a:endParaRPr lang="cs-CZ" sz="2400" b="1" dirty="0">
              <a:ln w="1905"/>
              <a:solidFill>
                <a:schemeClr val="accent1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5085184"/>
            <a:ext cx="17202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bg1">
                    <a:lumMod val="6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PENGUIN</a:t>
            </a:r>
            <a:endParaRPr lang="cs-CZ" sz="2400" b="1" dirty="0">
              <a:ln w="1905"/>
              <a:solidFill>
                <a:schemeClr val="bg1">
                  <a:lumMod val="6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7170" name="Picture 2" descr="C:\Users\pc\AppData\Local\Microsoft\Windows\Temporary Internet Files\Content.IE5\GH5W6PNR\MC9003379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80" y="611335"/>
            <a:ext cx="3549105" cy="2097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c\AppData\Local\Microsoft\Windows\Temporary Internet Files\Content.IE5\6CV9HSB8\MC9000304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65915" y="4498235"/>
            <a:ext cx="3356143" cy="2259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pc\AppData\Local\Microsoft\Windows\Temporary Internet Files\Content.IE5\6CV9HSB8\MC900337990[1].wmf"/>
          <p:cNvPicPr>
            <a:picLocks noChangeAspect="1" noChangeArrowheads="1"/>
          </p:cNvPicPr>
          <p:nvPr/>
        </p:nvPicPr>
        <p:blipFill>
          <a:blip r:embed="rId4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5544" y="2852936"/>
            <a:ext cx="1307982" cy="2182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pc\AppData\Local\Microsoft\Windows\Temporary Internet Files\Content.IE5\6CV9HSB8\MC9003561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2268" y="4500429"/>
            <a:ext cx="2707604" cy="2137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pc\AppData\Local\Microsoft\Windows\Temporary Internet Files\Content.IE5\GH5W6PNR\MC9001113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4051" y="1369614"/>
            <a:ext cx="3049071" cy="224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733600" y="2029367"/>
            <a:ext cx="21943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KANGAROO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8" name="Picture 12" descr="C:\Users\pc\AppData\Local\Microsoft\Windows\Temporary Internet Files\Content.IE5\GH5W6PNR\MC900432667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747" y="5495051"/>
            <a:ext cx="1390333" cy="139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3535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  <p:bldP spid="1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pc\AppData\Local\Microsoft\Windows\Temporary Internet Files\Content.IE5\A3SKGS14\MC9004247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992546"/>
            <a:ext cx="2187975" cy="2278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80055" y="414908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WOLF</a:t>
            </a:r>
            <a:endParaRPr lang="cs-CZ" sz="2400" b="1" dirty="0">
              <a:ln w="1905"/>
              <a:solidFill>
                <a:schemeClr val="bg1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8194" name="Picture 2" descr="C:\Users\pc\AppData\Local\Microsoft\Windows\Temporary Internet Files\Content.IE5\6CV9HSB8\MC90040783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207" y="338758"/>
            <a:ext cx="3632801" cy="2482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87624" y="300449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BEAR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8195" name="Picture 3" descr="C:\Users\pc\AppData\Local\Microsoft\Windows\Temporary Internet Files\Content.IE5\A3SKGS14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064" y="3802737"/>
            <a:ext cx="2277993" cy="223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647201" y="6040695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FOX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8196" name="Picture 4" descr="C:\Users\pc\AppData\Local\Microsoft\Windows\Temporary Internet Files\Content.IE5\6CV9HSB8\MC9004414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68206" y="1372546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876256" y="533871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SQUIRREL</a:t>
            </a:r>
            <a:endParaRPr lang="cs-CZ" sz="24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8197" name="Picture 5" descr="C:\Users\pc\AppData\Local\Microsoft\Windows\Temporary Internet Files\Content.IE5\GH5W6PNR\MC9003561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723" y="4399622"/>
            <a:ext cx="1820570" cy="110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995936" y="3761713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FROG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6" name="Picture 12" descr="C:\Users\pc\AppData\Local\Microsoft\Windows\Temporary Internet Files\Content.IE5\GH5W6PNR\MC900432667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-17787"/>
            <a:ext cx="1390333" cy="139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030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3" grpId="0"/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5" descr="C:\Users\pc\AppData\Local\Microsoft\Windows\Temporary Internet Files\Content.IE5\A3SKGS14\MC9004380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297" y="3875086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pc\AppData\Local\Microsoft\Windows\Temporary Internet Files\Content.IE5\GH5W6PNR\MC900337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653" y="419472"/>
            <a:ext cx="3524093" cy="1546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pc\AppData\Local\Microsoft\Windows\Temporary Internet Files\Content.IE5\GH5W6PNR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36912"/>
            <a:ext cx="1913101" cy="1271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779912" y="4191471"/>
            <a:ext cx="21259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BUTTERFLY</a:t>
            </a:r>
            <a:endParaRPr lang="cs-CZ" sz="24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218" name="Picture 2" descr="C:\Users\pc\AppData\Local\Microsoft\Windows\Temporary Internet Files\Content.IE5\6CV9HSB8\MC900436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-1"/>
            <a:ext cx="1728192" cy="218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475656" y="242507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SPIDER</a:t>
            </a:r>
            <a:endParaRPr lang="cs-CZ" sz="24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25947" y="1745119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SNAKE</a:t>
            </a:r>
            <a:endParaRPr lang="cs-CZ" sz="24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220" name="Picture 4" descr="C:\Users\pc\AppData\Local\Microsoft\Windows\Temporary Internet Files\Content.IE5\A3SKGS14\MC9001973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9678" y="5458870"/>
            <a:ext cx="1151894" cy="914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4963015" y="6225259"/>
            <a:ext cx="720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FLY</a:t>
            </a:r>
            <a:endParaRPr lang="cs-CZ" sz="24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222" name="Picture 6" descr="C:\Users\pc\AppData\Local\Microsoft\Windows\Temporary Internet Files\Content.IE5\GH5W6PNR\MC90043801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699" y="3644253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1269909" y="532597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BEE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549235" y="5228037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WASP</a:t>
            </a:r>
            <a:endParaRPr lang="cs-CZ" sz="2400" b="1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6" name="Picture 12" descr="C:\Users\pc\AppData\Local\Microsoft\Windows\Temporary Internet Files\Content.IE5\GH5W6PNR\MC900432667[1].png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0424" y="-121573"/>
            <a:ext cx="1390333" cy="139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93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8" grpId="0"/>
      <p:bldP spid="21" grpId="0"/>
      <p:bldP spid="24" grpId="0"/>
      <p:bldP spid="2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3106918"/>
              </p:ext>
            </p:extLst>
          </p:nvPr>
        </p:nvGraphicFramePr>
        <p:xfrm>
          <a:off x="467544" y="3645024"/>
          <a:ext cx="8208912" cy="18528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08912"/>
              </a:tblGrid>
              <a:tr h="31307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148712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Otevřená galerie Microsoft.com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7159277"/>
              </p:ext>
            </p:extLst>
          </p:nvPr>
        </p:nvGraphicFramePr>
        <p:xfrm>
          <a:off x="467544" y="1010097"/>
          <a:ext cx="8208912" cy="21308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08912"/>
              </a:tblGrid>
              <a:tr h="39354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Prezentace, která je určená žákům 3. ročníku, je určená k procvičení slovní zásoby z oblasti zvířat. Úvodní stránka s obrázky zvířat slouží jako „hlavní stránka“ s odkazy na jednotlivé skupiny zvířat. Pro prohlédnutí dané skupiny se vždy objeví šipka zpět, která prezentaci vrátí na „hlavní stránku“.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Po projití všech skupin zvířat následují procvičující aktivity, které žáky prověří z nabytých znalostí.  Prezentace obsahuje animace.  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3810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356</TotalTime>
  <Words>267</Words>
  <Application>Microsoft Office PowerPoint</Application>
  <PresentationFormat>Předvádění na obrazovce (4:3)</PresentationFormat>
  <Paragraphs>90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Exekutivní</vt:lpstr>
      <vt:lpstr>Animals</vt:lpstr>
      <vt:lpstr>Prezentace aplikace PowerPoint</vt:lpstr>
      <vt:lpstr>Vyberte kliknutím skupinu zvířat: </vt:lpstr>
      <vt:lpstr>Prezentace aplikace PowerPoint</vt:lpstr>
      <vt:lpstr>Která z těchto zvířat jsou nejvyšší?</vt:lpstr>
      <vt:lpstr>Která z těchto zvířat mají nejdelší anglický název?</vt:lpstr>
      <vt:lpstr>Napište zvířata, která u nás žijí  ve volné přírodě.</vt:lpstr>
      <vt:lpstr>Napište zvířata, která u nás  ve volné přírodě nežijí.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pc</dc:creator>
  <cp:lastModifiedBy>pc</cp:lastModifiedBy>
  <cp:revision>38</cp:revision>
  <dcterms:created xsi:type="dcterms:W3CDTF">2012-10-08T17:34:17Z</dcterms:created>
  <dcterms:modified xsi:type="dcterms:W3CDTF">2013-02-14T16:47:42Z</dcterms:modified>
</cp:coreProperties>
</file>