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6" r:id="rId2"/>
    <p:sldId id="261" r:id="rId3"/>
    <p:sldId id="258" r:id="rId4"/>
    <p:sldId id="259" r:id="rId5"/>
    <p:sldId id="260" r:id="rId6"/>
    <p:sldId id="263" r:id="rId7"/>
    <p:sldId id="264" r:id="rId8"/>
    <p:sldId id="265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6CE4A5C-5529-482A-8C70-12FE8D714204}" type="datetimeFigureOut">
              <a:rPr lang="cs-CZ" smtClean="0"/>
              <a:t>14.2.2013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8277BF8-F282-48C9-812D-7A0463A59F8E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4408309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8277BF8-F282-48C9-812D-7A0463A59F8E}" type="slidenum">
              <a:rPr lang="cs-CZ" smtClean="0"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4674667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6B73842E-B469-4C08-A844-4A52C8324653}" type="datetimeFigureOut">
              <a:rPr lang="cs-CZ" smtClean="0"/>
              <a:t>14.2.2013</a:t>
            </a:fld>
            <a:endParaRPr lang="cs-CZ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94379713-DE9E-488A-BBA7-38FEAD4A71B3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6B73842E-B469-4C08-A844-4A52C8324653}" type="datetimeFigureOut">
              <a:rPr lang="cs-CZ" smtClean="0"/>
              <a:t>14.2.2013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379713-DE9E-488A-BBA7-38FEAD4A71B3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6B73842E-B469-4C08-A844-4A52C8324653}" type="datetimeFigureOut">
              <a:rPr lang="cs-CZ" smtClean="0"/>
              <a:t>14.2.2013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94379713-DE9E-488A-BBA7-38FEAD4A71B3}" type="slidenum">
              <a:rPr lang="cs-CZ" smtClean="0"/>
              <a:t>‹#›</a:t>
            </a:fld>
            <a:endParaRPr lang="cs-CZ" dirty="0"/>
          </a:p>
        </p:txBody>
      </p:sp>
      <p:cxnSp>
        <p:nvCxnSpPr>
          <p:cNvPr id="11" name="Přímá spojnice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6B73842E-B469-4C08-A844-4A52C8324653}" type="datetimeFigureOut">
              <a:rPr lang="cs-CZ" smtClean="0"/>
              <a:t>14.2.2013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94379713-DE9E-488A-BBA7-38FEAD4A71B3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6B73842E-B469-4C08-A844-4A52C8324653}" type="datetimeFigureOut">
              <a:rPr lang="cs-CZ" smtClean="0"/>
              <a:t>14.2.2013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94379713-DE9E-488A-BBA7-38FEAD4A71B3}" type="slidenum">
              <a:rPr lang="cs-CZ" smtClean="0"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73842E-B469-4C08-A844-4A52C8324653}" type="datetimeFigureOut">
              <a:rPr lang="cs-CZ" smtClean="0"/>
              <a:t>14.2.2013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379713-DE9E-488A-BBA7-38FEAD4A71B3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6B73842E-B469-4C08-A844-4A52C8324653}" type="datetimeFigureOut">
              <a:rPr lang="cs-CZ" smtClean="0"/>
              <a:t>14.2.2013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94379713-DE9E-488A-BBA7-38FEAD4A71B3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6B73842E-B469-4C08-A844-4A52C8324653}" type="datetimeFigureOut">
              <a:rPr lang="cs-CZ" smtClean="0"/>
              <a:t>14.2.2013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94379713-DE9E-488A-BBA7-38FEAD4A71B3}" type="slidenum">
              <a:rPr lang="cs-CZ" smtClean="0"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6B73842E-B469-4C08-A844-4A52C8324653}" type="datetimeFigureOut">
              <a:rPr lang="cs-CZ" smtClean="0"/>
              <a:t>14.2.2013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94379713-DE9E-488A-BBA7-38FEAD4A71B3}" type="slidenum">
              <a:rPr lang="cs-CZ" smtClean="0"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73842E-B469-4C08-A844-4A52C8324653}" type="datetimeFigureOut">
              <a:rPr lang="cs-CZ" smtClean="0"/>
              <a:t>14.2.2013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379713-DE9E-488A-BBA7-38FEAD4A71B3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73842E-B469-4C08-A844-4A52C8324653}" type="datetimeFigureOut">
              <a:rPr lang="cs-CZ" smtClean="0"/>
              <a:t>14.2.2013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379713-DE9E-488A-BBA7-38FEAD4A71B3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cxnSp>
        <p:nvCxnSpPr>
          <p:cNvPr id="8" name="Přímá spojnice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6B73842E-B469-4C08-A844-4A52C8324653}" type="datetimeFigureOut">
              <a:rPr lang="cs-CZ" smtClean="0"/>
              <a:t>14.2.2013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94379713-DE9E-488A-BBA7-38FEAD4A71B3}" type="slidenum">
              <a:rPr lang="cs-CZ" smtClean="0"/>
              <a:t>‹#›</a:t>
            </a:fld>
            <a:endParaRPr lang="cs-CZ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483768" y="1772816"/>
            <a:ext cx="6442632" cy="1093263"/>
          </a:xfrm>
        </p:spPr>
        <p:txBody>
          <a:bodyPr/>
          <a:lstStyle/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Colours and numbers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accent4">
                  <a:lumMod val="60000"/>
                  <a:lumOff val="4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347864" y="-11127"/>
            <a:ext cx="936104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3800" dirty="0" smtClean="0">
                <a:ln>
                  <a:solidFill>
                    <a:schemeClr val="tx1"/>
                  </a:solidFill>
                </a:ln>
                <a:solidFill>
                  <a:srgbClr val="FFFF00"/>
                </a:solidFill>
                <a:latin typeface="Aharoni" pitchFamily="2" charset="-79"/>
                <a:cs typeface="Aharoni" pitchFamily="2" charset="-79"/>
              </a:rPr>
              <a:t>1</a:t>
            </a:r>
            <a:endParaRPr lang="cs-CZ" sz="13800" dirty="0">
              <a:ln>
                <a:solidFill>
                  <a:schemeClr val="tx1"/>
                </a:solidFill>
              </a:ln>
              <a:solidFill>
                <a:srgbClr val="FFFF00"/>
              </a:solidFill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5" name="TextovéPole 4"/>
          <p:cNvSpPr txBox="1"/>
          <p:nvPr/>
        </p:nvSpPr>
        <p:spPr>
          <a:xfrm rot="21020184">
            <a:off x="926671" y="1844591"/>
            <a:ext cx="2099654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3800" dirty="0">
                <a:ln>
                  <a:solidFill>
                    <a:schemeClr val="tx1"/>
                  </a:solidFill>
                </a:ln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4</a:t>
            </a:r>
          </a:p>
        </p:txBody>
      </p:sp>
      <p:sp>
        <p:nvSpPr>
          <p:cNvPr id="6" name="TextovéPole 5"/>
          <p:cNvSpPr txBox="1"/>
          <p:nvPr/>
        </p:nvSpPr>
        <p:spPr>
          <a:xfrm rot="163048">
            <a:off x="692803" y="237168"/>
            <a:ext cx="2099654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3800" dirty="0" smtClean="0">
                <a:ln>
                  <a:solidFill>
                    <a:schemeClr val="tx1"/>
                  </a:solidFill>
                </a:ln>
                <a:solidFill>
                  <a:schemeClr val="accent4">
                    <a:lumMod val="75000"/>
                  </a:schemeClr>
                </a:solidFill>
                <a:latin typeface="Aharoni" pitchFamily="2" charset="-79"/>
                <a:cs typeface="Aharoni" pitchFamily="2" charset="-79"/>
              </a:rPr>
              <a:t>7</a:t>
            </a:r>
            <a:endParaRPr lang="cs-CZ" sz="13800" dirty="0">
              <a:ln>
                <a:solidFill>
                  <a:schemeClr val="tx1"/>
                </a:solidFill>
              </a:ln>
              <a:solidFill>
                <a:schemeClr val="accent4">
                  <a:lumMod val="75000"/>
                </a:schemeClr>
              </a:solidFill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776602" y="203156"/>
            <a:ext cx="209965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9600" dirty="0">
                <a:ln>
                  <a:solidFill>
                    <a:schemeClr val="tx1"/>
                  </a:solidFill>
                </a:ln>
                <a:solidFill>
                  <a:schemeClr val="accent3">
                    <a:lumMod val="50000"/>
                  </a:schemeClr>
                </a:solidFill>
                <a:latin typeface="Aharoni" pitchFamily="2" charset="-79"/>
                <a:cs typeface="Aharoni" pitchFamily="2" charset="-79"/>
              </a:rPr>
              <a:t>1</a:t>
            </a:r>
            <a:r>
              <a:rPr lang="cs-CZ" sz="9600" dirty="0" smtClean="0">
                <a:ln>
                  <a:solidFill>
                    <a:schemeClr val="tx1"/>
                  </a:solidFill>
                </a:ln>
                <a:solidFill>
                  <a:schemeClr val="accent3">
                    <a:lumMod val="50000"/>
                  </a:schemeClr>
                </a:solidFill>
                <a:latin typeface="Aharoni" pitchFamily="2" charset="-79"/>
                <a:cs typeface="Aharoni" pitchFamily="2" charset="-79"/>
              </a:rPr>
              <a:t>3</a:t>
            </a:r>
            <a:endParaRPr lang="cs-CZ" sz="9600" dirty="0">
              <a:ln>
                <a:solidFill>
                  <a:schemeClr val="tx1"/>
                </a:solidFill>
              </a:ln>
              <a:solidFill>
                <a:schemeClr val="accent3">
                  <a:lumMod val="50000"/>
                </a:schemeClr>
              </a:solidFill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8" name="TextovéPole 7"/>
          <p:cNvSpPr txBox="1"/>
          <p:nvPr/>
        </p:nvSpPr>
        <p:spPr>
          <a:xfrm rot="591694">
            <a:off x="7270704" y="450999"/>
            <a:ext cx="93610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dirty="0" smtClean="0">
                <a:ln>
                  <a:solidFill>
                    <a:schemeClr val="tx1"/>
                  </a:solidFill>
                </a:ln>
                <a:latin typeface="Aharoni" pitchFamily="2" charset="-79"/>
                <a:cs typeface="Aharoni" pitchFamily="2" charset="-79"/>
              </a:rPr>
              <a:t>2</a:t>
            </a:r>
            <a:endParaRPr lang="cs-CZ" sz="8000" dirty="0">
              <a:ln>
                <a:solidFill>
                  <a:schemeClr val="tx1"/>
                </a:solidFill>
              </a:ln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12576" y="4246056"/>
            <a:ext cx="8063880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Arial Black" pitchFamily="34" charset="0"/>
              </a:rPr>
              <a:t>Název školy: Základní škola Karla Klíče Hostinné</a:t>
            </a:r>
          </a:p>
          <a:p>
            <a:r>
              <a:rPr lang="cs-CZ" sz="20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Arial Black" pitchFamily="34" charset="0"/>
              </a:rPr>
              <a:t>Autor: Mgr. Soňa Dvořáková</a:t>
            </a:r>
          </a:p>
          <a:p>
            <a:r>
              <a:rPr lang="cs-CZ" sz="20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Arial Black" pitchFamily="34" charset="0"/>
              </a:rPr>
              <a:t>Název: VY_32_INOVACE_13_C_03_Colours and numbers</a:t>
            </a:r>
            <a:br>
              <a:rPr lang="cs-CZ" sz="20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Arial Black" pitchFamily="34" charset="0"/>
              </a:rPr>
            </a:br>
            <a:r>
              <a:rPr lang="cs-CZ" sz="20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Arial Black" pitchFamily="34" charset="0"/>
              </a:rPr>
              <a:t>Téma:   Komunikace a slovní zásoba</a:t>
            </a:r>
            <a:br>
              <a:rPr lang="cs-CZ" sz="20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Arial Black" pitchFamily="34" charset="0"/>
              </a:rPr>
            </a:br>
            <a:r>
              <a:rPr lang="cs-CZ" sz="20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Arial Black" pitchFamily="34" charset="0"/>
              </a:rPr>
              <a:t>Číslo projektu: CZ.1.07/1.4.00/21.2131</a:t>
            </a:r>
          </a:p>
        </p:txBody>
      </p:sp>
    </p:spTree>
    <p:extLst>
      <p:ext uri="{BB962C8B-B14F-4D97-AF65-F5344CB8AC3E}">
        <p14:creationId xmlns:p14="http://schemas.microsoft.com/office/powerpoint/2010/main" val="10046996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92558885"/>
              </p:ext>
            </p:extLst>
          </p:nvPr>
        </p:nvGraphicFramePr>
        <p:xfrm>
          <a:off x="1187624" y="1794152"/>
          <a:ext cx="6834212" cy="3435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76264"/>
                <a:gridCol w="1910014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Soňa Dvořáková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Vytvořeno dne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14.10.2012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Odpilotováno dne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18.10.2012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ve třídě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III.</a:t>
                      </a:r>
                      <a:r>
                        <a:rPr lang="cs-CZ" baseline="0" dirty="0" smtClean="0">
                          <a:solidFill>
                            <a:schemeClr val="bg1"/>
                          </a:solidFill>
                        </a:rPr>
                        <a:t> B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Vzdělávací oblast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Jazyk a jazyková komunikace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Vzdělávací obor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Anglický jazyk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Tematický okruh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Komunikace a slovní zásoba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Téma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Colours and numbers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Klíčová slova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baseline="0" dirty="0" smtClean="0">
                          <a:solidFill>
                            <a:schemeClr val="bg1"/>
                          </a:solidFill>
                        </a:rPr>
                        <a:t>Colours, numbers 1-12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534671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push dir="u"/>
      </p:transition>
    </mc:Choice>
    <mc:Fallback xmlns="">
      <p:transition spd="slow">
        <p:push dir="u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3744"/>
            <a:ext cx="8229600" cy="1399032"/>
          </a:xfrm>
        </p:spPr>
        <p:txBody>
          <a:bodyPr/>
          <a:lstStyle/>
          <a:p>
            <a:r>
              <a:rPr lang="cs-CZ" b="1" i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Which colours do you know?</a:t>
            </a:r>
            <a:endParaRPr lang="cs-CZ" b="1" i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026" name="Picture 2" descr="C:\Users\pc\AppData\Local\Microsoft\Windows\Temporary Internet Files\Content.IE5\GH5W6PNR\MP90042663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2492896"/>
            <a:ext cx="3672408" cy="367240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4" name="Přímá spojnice 3"/>
          <p:cNvCxnSpPr/>
          <p:nvPr/>
        </p:nvCxnSpPr>
        <p:spPr>
          <a:xfrm>
            <a:off x="539552" y="3356992"/>
            <a:ext cx="1800200" cy="0"/>
          </a:xfrm>
          <a:prstGeom prst="line">
            <a:avLst/>
          </a:prstGeom>
          <a:ln w="19050"/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539552" y="4365104"/>
            <a:ext cx="1800200" cy="0"/>
          </a:xfrm>
          <a:prstGeom prst="line">
            <a:avLst/>
          </a:prstGeom>
          <a:ln w="19050"/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552186" y="5373216"/>
            <a:ext cx="1800200" cy="0"/>
          </a:xfrm>
          <a:prstGeom prst="line">
            <a:avLst/>
          </a:prstGeom>
          <a:ln w="19050"/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6876256" y="3429000"/>
            <a:ext cx="1800200" cy="0"/>
          </a:xfrm>
          <a:prstGeom prst="line">
            <a:avLst/>
          </a:prstGeom>
          <a:ln w="19050"/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6876256" y="4437112"/>
            <a:ext cx="1800200" cy="0"/>
          </a:xfrm>
          <a:prstGeom prst="line">
            <a:avLst/>
          </a:prstGeom>
          <a:ln w="19050"/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6888890" y="5445224"/>
            <a:ext cx="1800200" cy="0"/>
          </a:xfrm>
          <a:prstGeom prst="line">
            <a:avLst/>
          </a:prstGeom>
          <a:ln w="19050"/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Nadpis 1"/>
          <p:cNvSpPr txBox="1">
            <a:spLocks/>
          </p:cNvSpPr>
          <p:nvPr/>
        </p:nvSpPr>
        <p:spPr>
          <a:xfrm>
            <a:off x="230832" y="76470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>
            <a:lvl1pPr marL="484632" algn="l" rtl="0" eaLnBrk="1" latinLnBrk="0" hangingPunct="1">
              <a:spcBef>
                <a:spcPct val="0"/>
              </a:spcBef>
              <a:buNone/>
              <a:defRPr kumimoji="0" sz="4200" b="0" kern="120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26000" dist="26000" dir="145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pPr marL="998982" indent="-514350" algn="ctr">
              <a:buFont typeface="Wingdings" pitchFamily="2" charset="2"/>
              <a:buChar char="§"/>
            </a:pPr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92D05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Write the colours on the lines.</a:t>
            </a:r>
            <a:endParaRPr lang="cs-CZ" sz="2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92D05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3141602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1691680" y="-27384"/>
            <a:ext cx="5976664" cy="1399032"/>
          </a:xfrm>
        </p:spPr>
        <p:txBody>
          <a:bodyPr>
            <a:normAutofit/>
          </a:bodyPr>
          <a:lstStyle/>
          <a:p>
            <a:r>
              <a:rPr lang="cs-CZ" sz="3200" b="1" i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Najděte chyby a řekněte, jak píšeme čísla správně.</a:t>
            </a:r>
            <a:endParaRPr lang="cs-CZ" sz="3200" b="1" i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60934" y="3284984"/>
            <a:ext cx="27739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>
                <a:ln>
                  <a:solidFill>
                    <a:schemeClr val="tx1"/>
                  </a:solidFill>
                </a:ln>
                <a:solidFill>
                  <a:schemeClr val="tx2">
                    <a:lumMod val="50000"/>
                  </a:schemeClr>
                </a:solidFill>
                <a:latin typeface="Aharoni" pitchFamily="2" charset="-79"/>
                <a:cs typeface="Aharoni" pitchFamily="2" charset="-79"/>
              </a:rPr>
              <a:t>three</a:t>
            </a:r>
            <a:endParaRPr lang="cs-CZ" sz="8000" dirty="0">
              <a:ln>
                <a:solidFill>
                  <a:schemeClr val="tx1"/>
                </a:solidFill>
              </a:ln>
              <a:solidFill>
                <a:schemeClr val="tx2">
                  <a:lumMod val="50000"/>
                </a:schemeClr>
              </a:solidFill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046568" y="1844824"/>
            <a:ext cx="27739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>
                <a:ln>
                  <a:solidFill>
                    <a:schemeClr val="tx1"/>
                  </a:solidFill>
                </a:ln>
                <a:solidFill>
                  <a:schemeClr val="accent3">
                    <a:lumMod val="50000"/>
                  </a:schemeClr>
                </a:solidFill>
                <a:latin typeface="Aharoni" pitchFamily="2" charset="-79"/>
                <a:cs typeface="Aharoni" pitchFamily="2" charset="-79"/>
              </a:rPr>
              <a:t>too</a:t>
            </a:r>
            <a:endParaRPr lang="cs-CZ" sz="8000" dirty="0">
              <a:ln>
                <a:solidFill>
                  <a:schemeClr val="tx1"/>
                </a:solidFill>
              </a:ln>
              <a:solidFill>
                <a:schemeClr val="accent3">
                  <a:lumMod val="50000"/>
                </a:schemeClr>
              </a:solidFill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368196" y="3265586"/>
            <a:ext cx="27739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>
                <a:ln>
                  <a:solidFill>
                    <a:schemeClr val="tx1"/>
                  </a:solidFill>
                </a:ln>
                <a:solidFill>
                  <a:srgbClr val="7030A0"/>
                </a:solidFill>
                <a:latin typeface="Aharoni" pitchFamily="2" charset="-79"/>
                <a:cs typeface="Aharoni" pitchFamily="2" charset="-79"/>
              </a:rPr>
              <a:t>tvelfe</a:t>
            </a:r>
            <a:endParaRPr lang="cs-CZ" sz="8000" dirty="0">
              <a:ln>
                <a:solidFill>
                  <a:schemeClr val="tx1"/>
                </a:solidFill>
              </a:ln>
              <a:solidFill>
                <a:srgbClr val="7030A0"/>
              </a:solidFill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118576" y="3284984"/>
            <a:ext cx="27739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>
                <a:ln>
                  <a:solidFill>
                    <a:schemeClr val="tx1"/>
                  </a:solidFill>
                </a:ln>
                <a:solidFill>
                  <a:schemeClr val="tx1">
                    <a:lumMod val="50000"/>
                  </a:schemeClr>
                </a:solidFill>
                <a:latin typeface="Aharoni" pitchFamily="2" charset="-79"/>
                <a:cs typeface="Aharoni" pitchFamily="2" charset="-79"/>
              </a:rPr>
              <a:t>fife</a:t>
            </a:r>
            <a:endParaRPr lang="cs-CZ" sz="8000" dirty="0">
              <a:ln>
                <a:solidFill>
                  <a:schemeClr val="tx1"/>
                </a:solidFill>
              </a:ln>
              <a:solidFill>
                <a:schemeClr val="tx1">
                  <a:lumMod val="50000"/>
                </a:schemeClr>
              </a:solidFill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142100" y="4542219"/>
            <a:ext cx="27739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  <a:latin typeface="Aharoni" pitchFamily="2" charset="-79"/>
                <a:cs typeface="Aharoni" pitchFamily="2" charset="-79"/>
              </a:rPr>
              <a:t>foure</a:t>
            </a:r>
            <a:endParaRPr lang="cs-CZ" sz="8000" dirty="0">
              <a:ln>
                <a:solidFill>
                  <a:schemeClr val="tx1"/>
                </a:solidFill>
              </a:ln>
              <a:solidFill>
                <a:schemeClr val="bg1"/>
              </a:solidFill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40373" y="4509120"/>
            <a:ext cx="27739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>
                <a:ln>
                  <a:solidFill>
                    <a:schemeClr val="tx1"/>
                  </a:solidFill>
                </a:ln>
                <a:solidFill>
                  <a:srgbClr val="FFFF00"/>
                </a:solidFill>
                <a:latin typeface="Aharoni" pitchFamily="2" charset="-79"/>
                <a:cs typeface="Aharoni" pitchFamily="2" charset="-79"/>
              </a:rPr>
              <a:t>eliven</a:t>
            </a:r>
            <a:endParaRPr lang="cs-CZ" sz="8000" dirty="0">
              <a:ln>
                <a:solidFill>
                  <a:schemeClr val="tx1"/>
                </a:solidFill>
              </a:ln>
              <a:solidFill>
                <a:srgbClr val="FFFF00"/>
              </a:solidFill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347864" y="1846992"/>
            <a:ext cx="27739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>
                <a:ln>
                  <a:solidFill>
                    <a:schemeClr val="tx1"/>
                  </a:solidFill>
                </a:ln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ten</a:t>
            </a:r>
            <a:endParaRPr lang="cs-CZ" sz="8000" dirty="0">
              <a:ln>
                <a:solidFill>
                  <a:schemeClr val="tx1"/>
                </a:solidFill>
              </a:ln>
              <a:solidFill>
                <a:srgbClr val="FF0000"/>
              </a:solidFill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60934" y="1849159"/>
            <a:ext cx="27739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>
                <a:ln>
                  <a:solidFill>
                    <a:schemeClr val="tx1"/>
                  </a:solidFill>
                </a:ln>
                <a:solidFill>
                  <a:schemeClr val="accent1">
                    <a:lumMod val="75000"/>
                  </a:schemeClr>
                </a:solidFill>
                <a:latin typeface="Aharoni" pitchFamily="2" charset="-79"/>
                <a:cs typeface="Aharoni" pitchFamily="2" charset="-79"/>
              </a:rPr>
              <a:t>eith</a:t>
            </a:r>
            <a:endParaRPr lang="cs-CZ" sz="8000" dirty="0">
              <a:ln>
                <a:solidFill>
                  <a:schemeClr val="tx1"/>
                </a:solidFill>
              </a:ln>
              <a:solidFill>
                <a:schemeClr val="accent1">
                  <a:lumMod val="75000"/>
                </a:schemeClr>
              </a:solidFill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13098" y="5683885"/>
            <a:ext cx="326957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>
                <a:ln>
                  <a:solidFill>
                    <a:schemeClr val="tx1"/>
                  </a:solidFill>
                </a:ln>
                <a:solidFill>
                  <a:schemeClr val="accent2">
                    <a:lumMod val="60000"/>
                    <a:lumOff val="40000"/>
                  </a:schemeClr>
                </a:solidFill>
                <a:latin typeface="Aharoni" pitchFamily="2" charset="-79"/>
                <a:cs typeface="Aharoni" pitchFamily="2" charset="-79"/>
              </a:rPr>
              <a:t>seven</a:t>
            </a:r>
            <a:endParaRPr lang="cs-CZ" sz="8000" dirty="0">
              <a:ln>
                <a:solidFill>
                  <a:schemeClr val="tx1"/>
                </a:solidFill>
              </a:ln>
              <a:solidFill>
                <a:schemeClr val="accent2">
                  <a:lumMod val="60000"/>
                  <a:lumOff val="40000"/>
                </a:schemeClr>
              </a:solidFill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414277" y="4509120"/>
            <a:ext cx="27739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>
                <a:ln>
                  <a:solidFill>
                    <a:schemeClr val="tx1"/>
                  </a:solidFill>
                </a:ln>
                <a:solidFill>
                  <a:schemeClr val="accent3">
                    <a:lumMod val="75000"/>
                  </a:schemeClr>
                </a:solidFill>
                <a:latin typeface="Aharoni" pitchFamily="2" charset="-79"/>
                <a:cs typeface="Aharoni" pitchFamily="2" charset="-79"/>
              </a:rPr>
              <a:t>nine</a:t>
            </a:r>
            <a:endParaRPr lang="cs-CZ" sz="8000" dirty="0">
              <a:ln>
                <a:solidFill>
                  <a:schemeClr val="tx1"/>
                </a:solidFill>
              </a:ln>
              <a:solidFill>
                <a:schemeClr val="accent3">
                  <a:lumMod val="75000"/>
                </a:schemeClr>
              </a:solidFill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454280" y="5683885"/>
            <a:ext cx="27739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>
                <a:ln>
                  <a:solidFill>
                    <a:schemeClr val="tx1"/>
                  </a:solidFill>
                </a:ln>
                <a:solidFill>
                  <a:schemeClr val="tx1">
                    <a:lumMod val="95000"/>
                  </a:schemeClr>
                </a:solidFill>
                <a:latin typeface="Aharoni" pitchFamily="2" charset="-79"/>
                <a:cs typeface="Aharoni" pitchFamily="2" charset="-79"/>
              </a:rPr>
              <a:t>sicks</a:t>
            </a:r>
            <a:endParaRPr lang="cs-CZ" sz="8000" dirty="0">
              <a:ln>
                <a:solidFill>
                  <a:schemeClr val="tx1"/>
                </a:solidFill>
              </a:ln>
              <a:solidFill>
                <a:schemeClr val="tx1">
                  <a:lumMod val="95000"/>
                </a:schemeClr>
              </a:solidFill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156176" y="5683885"/>
            <a:ext cx="27739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>
                <a:ln>
                  <a:solidFill>
                    <a:schemeClr val="tx1"/>
                  </a:solidFill>
                </a:ln>
                <a:solidFill>
                  <a:srgbClr val="00B050"/>
                </a:solidFill>
                <a:latin typeface="Aharoni" pitchFamily="2" charset="-79"/>
                <a:cs typeface="Aharoni" pitchFamily="2" charset="-79"/>
              </a:rPr>
              <a:t>one</a:t>
            </a:r>
            <a:endParaRPr lang="cs-CZ" sz="8000" dirty="0">
              <a:ln>
                <a:solidFill>
                  <a:schemeClr val="tx1"/>
                </a:solidFill>
              </a:ln>
              <a:solidFill>
                <a:srgbClr val="00B050"/>
              </a:solidFill>
              <a:latin typeface="Aharoni" pitchFamily="2" charset="-79"/>
              <a:cs typeface="Aharoni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16270107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5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5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30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50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4500"/>
                            </p:stCondLst>
                            <p:childTnLst>
                              <p:par>
                                <p:cTn id="3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5000"/>
                            </p:stCondLst>
                            <p:childTnLst>
                              <p:par>
                                <p:cTn id="4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500"/>
                            </p:stCondLst>
                            <p:childTnLst>
                              <p:par>
                                <p:cTn id="4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6000"/>
                            </p:stCondLst>
                            <p:childTnLst>
                              <p:par>
                                <p:cTn id="4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5" grpId="0"/>
      <p:bldP spid="16" grpId="0"/>
      <p:bldP spid="1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79712" y="301776"/>
            <a:ext cx="6912768" cy="1399032"/>
          </a:xfrm>
        </p:spPr>
        <p:txBody>
          <a:bodyPr>
            <a:normAutofit/>
          </a:bodyPr>
          <a:lstStyle/>
          <a:p>
            <a:r>
              <a:rPr lang="cs-CZ" sz="3200" b="1" i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Najděte v textu anglická čísla.</a:t>
            </a:r>
            <a:endParaRPr lang="cs-CZ" sz="3200" b="1" i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FFFF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8" name="Nadpis 1"/>
          <p:cNvSpPr txBox="1">
            <a:spLocks/>
          </p:cNvSpPr>
          <p:nvPr/>
        </p:nvSpPr>
        <p:spPr>
          <a:xfrm>
            <a:off x="395536" y="1556792"/>
            <a:ext cx="7128792" cy="1399032"/>
          </a:xfrm>
          <a:prstGeom prst="rect">
            <a:avLst/>
          </a:prstGeom>
        </p:spPr>
        <p:txBody>
          <a:bodyPr vert="horz" anchor="ctr">
            <a:normAutofit/>
          </a:bodyPr>
          <a:lstStyle>
            <a:lvl1pPr marL="484632" algn="l" rtl="0" eaLnBrk="1" latinLnBrk="0" hangingPunct="1">
              <a:spcBef>
                <a:spcPct val="0"/>
              </a:spcBef>
              <a:buNone/>
              <a:defRPr kumimoji="0" sz="4200" b="0" kern="120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26000" dist="26000" dir="145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i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1) Potkáme se venku před divadlem?  </a:t>
            </a:r>
            <a:endParaRPr lang="cs-CZ" sz="2400" b="1" i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9" name="Nadpis 1"/>
          <p:cNvSpPr txBox="1">
            <a:spLocks/>
          </p:cNvSpPr>
          <p:nvPr/>
        </p:nvSpPr>
        <p:spPr>
          <a:xfrm>
            <a:off x="395536" y="2780928"/>
            <a:ext cx="7416824" cy="1399032"/>
          </a:xfrm>
          <a:prstGeom prst="rect">
            <a:avLst/>
          </a:prstGeom>
        </p:spPr>
        <p:txBody>
          <a:bodyPr vert="horz" anchor="ctr">
            <a:normAutofit/>
          </a:bodyPr>
          <a:lstStyle>
            <a:lvl1pPr marL="484632" algn="l" rtl="0" eaLnBrk="1" latinLnBrk="0" hangingPunct="1">
              <a:spcBef>
                <a:spcPct val="0"/>
              </a:spcBef>
              <a:buNone/>
              <a:defRPr kumimoji="0" sz="4200" b="0" kern="120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26000" dist="26000" dir="145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i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2</a:t>
            </a:r>
            <a:r>
              <a:rPr lang="cs-CZ" sz="2400" b="1" i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) I tentokrát nám vyšlo báječné počasí.   </a:t>
            </a:r>
            <a:endParaRPr lang="cs-CZ" sz="2400" b="1" i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395536" y="4005064"/>
            <a:ext cx="7776864" cy="1399032"/>
          </a:xfrm>
          <a:prstGeom prst="rect">
            <a:avLst/>
          </a:prstGeom>
        </p:spPr>
        <p:txBody>
          <a:bodyPr vert="horz" anchor="ctr">
            <a:normAutofit/>
          </a:bodyPr>
          <a:lstStyle>
            <a:lvl1pPr marL="484632" algn="l" rtl="0" eaLnBrk="1" latinLnBrk="0" hangingPunct="1">
              <a:spcBef>
                <a:spcPct val="0"/>
              </a:spcBef>
              <a:buNone/>
              <a:defRPr kumimoji="0" sz="4200" b="0" kern="120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26000" dist="26000" dir="145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i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3) Znáte pohádku O nebojácném Honzovi?   </a:t>
            </a:r>
            <a:endParaRPr lang="cs-CZ" sz="2400" b="1" i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1" name="Nadpis 1"/>
          <p:cNvSpPr txBox="1">
            <a:spLocks/>
          </p:cNvSpPr>
          <p:nvPr/>
        </p:nvSpPr>
        <p:spPr>
          <a:xfrm>
            <a:off x="395536" y="5157192"/>
            <a:ext cx="7416824" cy="1399032"/>
          </a:xfrm>
          <a:prstGeom prst="rect">
            <a:avLst/>
          </a:prstGeom>
        </p:spPr>
        <p:txBody>
          <a:bodyPr vert="horz" anchor="ctr">
            <a:normAutofit/>
          </a:bodyPr>
          <a:lstStyle>
            <a:lvl1pPr marL="484632" algn="l" rtl="0" eaLnBrk="1" latinLnBrk="0" hangingPunct="1">
              <a:spcBef>
                <a:spcPct val="0"/>
              </a:spcBef>
              <a:buNone/>
              <a:defRPr kumimoji="0" sz="4200" b="0" kern="120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26000" dist="26000" dir="145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i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4</a:t>
            </a:r>
            <a:r>
              <a:rPr lang="cs-CZ" sz="2400" b="1" i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) Vypůjčíme si xylofon na celý týden.   </a:t>
            </a:r>
            <a:endParaRPr lang="cs-CZ" sz="2400" b="1" i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3389802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1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1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Spočítejte příklady: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43608" y="2016160"/>
            <a:ext cx="57606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C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Twelve </a:t>
            </a:r>
            <a:r>
              <a:rPr lang="cs-CZ" sz="3200" b="1" dirty="0" smtClean="0">
                <a:ln w="18415" cmpd="sng">
                  <a:solidFill>
                    <a:srgbClr val="FFFFFF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: </a:t>
            </a:r>
            <a:r>
              <a:rPr lang="cs-CZ" sz="32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C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three </a:t>
            </a:r>
            <a:r>
              <a:rPr lang="cs-CZ" sz="3200" b="1" dirty="0" smtClean="0">
                <a:ln w="18415" cmpd="sng">
                  <a:solidFill>
                    <a:srgbClr val="FFFFFF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=</a:t>
            </a:r>
            <a:r>
              <a:rPr lang="cs-CZ" sz="32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00B05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 </a:t>
            </a:r>
            <a:endParaRPr lang="cs-CZ" sz="2000" b="1" dirty="0">
              <a:solidFill>
                <a:srgbClr val="00B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331640" y="2746731"/>
            <a:ext cx="57606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Seven </a:t>
            </a:r>
            <a:r>
              <a:rPr lang="cs-CZ" sz="3200" b="1" dirty="0">
                <a:ln w="18415" cmpd="sng">
                  <a:solidFill>
                    <a:srgbClr val="FFFFFF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+</a:t>
            </a:r>
            <a:r>
              <a:rPr lang="cs-CZ" sz="32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00B05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</a:t>
            </a:r>
            <a:r>
              <a:rPr lang="cs-CZ" sz="32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four </a:t>
            </a:r>
            <a:r>
              <a:rPr lang="cs-CZ" sz="3200" b="1" dirty="0" smtClean="0">
                <a:ln w="18415" cmpd="sng">
                  <a:solidFill>
                    <a:srgbClr val="FFFFFF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=</a:t>
            </a:r>
            <a:r>
              <a:rPr lang="cs-CZ" sz="32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00B05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 </a:t>
            </a:r>
            <a:endParaRPr lang="cs-CZ" sz="2000" b="1" dirty="0">
              <a:solidFill>
                <a:srgbClr val="00B05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475656" y="3501008"/>
            <a:ext cx="57606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7030A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Five</a:t>
            </a:r>
            <a:r>
              <a:rPr lang="cs-CZ" sz="3200" b="1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00B05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</a:t>
            </a:r>
            <a:r>
              <a:rPr lang="en-US" sz="3200" b="1" dirty="0">
                <a:ln w="18415" cmpd="sng">
                  <a:solidFill>
                    <a:srgbClr val="FFFFFF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x</a:t>
            </a:r>
            <a:r>
              <a:rPr lang="cs-CZ" sz="32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00B05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</a:t>
            </a:r>
            <a:r>
              <a:rPr lang="cs-CZ" sz="32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7030A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three</a:t>
            </a:r>
            <a:r>
              <a:rPr lang="cs-CZ" sz="32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00B05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</a:t>
            </a:r>
            <a:r>
              <a:rPr lang="cs-CZ" sz="3200" b="1" dirty="0" smtClean="0">
                <a:ln w="18415" cmpd="sng">
                  <a:solidFill>
                    <a:srgbClr val="FFFFFF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=</a:t>
            </a:r>
            <a:r>
              <a:rPr lang="cs-CZ" sz="32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00B05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 </a:t>
            </a:r>
            <a:endParaRPr lang="cs-CZ" sz="2000" b="1" dirty="0">
              <a:solidFill>
                <a:srgbClr val="00B05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619672" y="4293096"/>
            <a:ext cx="57606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chemeClr val="tx1">
                    <a:lumMod val="65000"/>
                  </a:schemeClr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Eight </a:t>
            </a:r>
            <a:r>
              <a:rPr lang="cs-CZ" sz="3200" b="1" dirty="0" smtClean="0">
                <a:ln w="18415" cmpd="sng">
                  <a:solidFill>
                    <a:srgbClr val="FFFFFF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–</a:t>
            </a:r>
            <a:r>
              <a:rPr lang="cs-CZ" sz="32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00B05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</a:t>
            </a:r>
            <a:r>
              <a:rPr lang="cs-CZ" sz="32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chemeClr val="tx1">
                    <a:lumMod val="65000"/>
                  </a:schemeClr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five </a:t>
            </a:r>
            <a:r>
              <a:rPr lang="cs-CZ" sz="3200" b="1" dirty="0" smtClean="0">
                <a:ln w="18415" cmpd="sng">
                  <a:solidFill>
                    <a:srgbClr val="FFFFFF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=</a:t>
            </a:r>
            <a:r>
              <a:rPr lang="cs-CZ" sz="32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00B05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 </a:t>
            </a:r>
            <a:endParaRPr lang="cs-CZ" sz="2000" b="1" dirty="0">
              <a:solidFill>
                <a:srgbClr val="00B05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331640" y="5085184"/>
            <a:ext cx="57606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chemeClr val="accent1">
                    <a:lumMod val="75000"/>
                  </a:schemeClr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Seven</a:t>
            </a:r>
            <a:r>
              <a:rPr lang="cs-CZ" sz="32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00B05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</a:t>
            </a:r>
            <a:r>
              <a:rPr lang="cs-CZ" sz="3200" b="1" dirty="0" smtClean="0">
                <a:ln w="18415" cmpd="sng">
                  <a:solidFill>
                    <a:srgbClr val="FFFFFF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:</a:t>
            </a:r>
            <a:r>
              <a:rPr lang="cs-CZ" sz="32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00B05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</a:t>
            </a:r>
            <a:r>
              <a:rPr lang="cs-CZ" sz="32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chemeClr val="accent1">
                    <a:lumMod val="75000"/>
                  </a:schemeClr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zero</a:t>
            </a:r>
            <a:r>
              <a:rPr lang="cs-CZ" sz="32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00B05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</a:t>
            </a:r>
            <a:r>
              <a:rPr lang="cs-CZ" sz="3200" b="1" dirty="0" smtClean="0">
                <a:ln w="18415" cmpd="sng">
                  <a:solidFill>
                    <a:srgbClr val="FFFFFF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=</a:t>
            </a:r>
            <a:r>
              <a:rPr lang="cs-CZ" sz="32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00B05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 </a:t>
            </a:r>
            <a:endParaRPr lang="cs-CZ" sz="2000" b="1" dirty="0">
              <a:solidFill>
                <a:srgbClr val="00B050"/>
              </a:solidFill>
            </a:endParaRPr>
          </a:p>
        </p:txBody>
      </p:sp>
      <p:cxnSp>
        <p:nvCxnSpPr>
          <p:cNvPr id="9" name="Přímá spojnice 8"/>
          <p:cNvCxnSpPr/>
          <p:nvPr/>
        </p:nvCxnSpPr>
        <p:spPr>
          <a:xfrm>
            <a:off x="4644008" y="2564904"/>
            <a:ext cx="2592288" cy="0"/>
          </a:xfrm>
          <a:prstGeom prst="line">
            <a:avLst/>
          </a:prstGeom>
          <a:ln w="19050">
            <a:solidFill>
              <a:schemeClr val="tx1"/>
            </a:solidFill>
          </a:ln>
          <a:effectLst>
            <a:glow rad="63500">
              <a:schemeClr val="accent5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4644008" y="3302773"/>
            <a:ext cx="2592288" cy="0"/>
          </a:xfrm>
          <a:prstGeom prst="line">
            <a:avLst/>
          </a:prstGeom>
          <a:ln w="19050">
            <a:solidFill>
              <a:schemeClr val="tx1"/>
            </a:solidFill>
          </a:ln>
          <a:effectLst>
            <a:glow rad="63500">
              <a:schemeClr val="accent5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4644008" y="4077072"/>
            <a:ext cx="2592288" cy="0"/>
          </a:xfrm>
          <a:prstGeom prst="line">
            <a:avLst/>
          </a:prstGeom>
          <a:ln w="19050">
            <a:solidFill>
              <a:schemeClr val="tx1"/>
            </a:solidFill>
          </a:ln>
          <a:effectLst>
            <a:glow rad="63500">
              <a:schemeClr val="accent5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4644008" y="4869160"/>
            <a:ext cx="2592288" cy="0"/>
          </a:xfrm>
          <a:prstGeom prst="line">
            <a:avLst/>
          </a:prstGeom>
          <a:ln w="19050">
            <a:solidFill>
              <a:schemeClr val="tx1"/>
            </a:solidFill>
          </a:ln>
          <a:effectLst>
            <a:glow rad="63500">
              <a:schemeClr val="accent5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4644008" y="5661248"/>
            <a:ext cx="2592288" cy="0"/>
          </a:xfrm>
          <a:prstGeom prst="line">
            <a:avLst/>
          </a:prstGeom>
          <a:ln w="19050">
            <a:solidFill>
              <a:schemeClr val="tx1"/>
            </a:solidFill>
          </a:ln>
          <a:effectLst>
            <a:glow rad="63500">
              <a:schemeClr val="accent5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582458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pull/>
      </p:transition>
    </mc:Choice>
    <mc:Fallback xmlns="">
      <p:transition spd="slow">
        <p:pull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051720" y="2016160"/>
            <a:ext cx="57606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C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Six</a:t>
            </a:r>
            <a:r>
              <a:rPr lang="cs-CZ" sz="32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C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</a:t>
            </a:r>
            <a:r>
              <a:rPr lang="en-US" sz="3200" b="1" dirty="0">
                <a:ln w="18415" cmpd="sng">
                  <a:solidFill>
                    <a:srgbClr val="FFFFFF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x</a:t>
            </a:r>
            <a:r>
              <a:rPr lang="cs-CZ" sz="3200" b="1" dirty="0" smtClean="0">
                <a:ln w="18415" cmpd="sng">
                  <a:solidFill>
                    <a:srgbClr val="FFFFFF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</a:t>
            </a:r>
            <a:r>
              <a:rPr lang="en-US" sz="32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C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two</a:t>
            </a:r>
            <a:r>
              <a:rPr lang="cs-CZ" sz="32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C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</a:t>
            </a:r>
            <a:r>
              <a:rPr lang="cs-CZ" sz="3200" b="1" dirty="0" smtClean="0">
                <a:ln w="18415" cmpd="sng">
                  <a:solidFill>
                    <a:srgbClr val="FFFFFF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=</a:t>
            </a:r>
            <a:r>
              <a:rPr lang="cs-CZ" sz="32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00B05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 </a:t>
            </a:r>
            <a:endParaRPr lang="cs-CZ" sz="2000" b="1" dirty="0">
              <a:solidFill>
                <a:srgbClr val="00B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259632" y="2746731"/>
            <a:ext cx="57606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Twelve </a:t>
            </a:r>
            <a:r>
              <a:rPr lang="en-US" sz="3200" b="1" dirty="0" smtClean="0">
                <a:ln w="18415" cmpd="sng">
                  <a:solidFill>
                    <a:srgbClr val="FFFFFF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–</a:t>
            </a:r>
            <a:r>
              <a:rPr lang="en-US" sz="32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five </a:t>
            </a:r>
            <a:r>
              <a:rPr lang="cs-CZ" sz="3200" b="1" dirty="0" smtClean="0">
                <a:ln w="18415" cmpd="sng">
                  <a:solidFill>
                    <a:srgbClr val="FFFFFF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=</a:t>
            </a:r>
            <a:r>
              <a:rPr lang="cs-CZ" sz="32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00B05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 </a:t>
            </a:r>
            <a:endParaRPr lang="cs-CZ" sz="2000" b="1" dirty="0">
              <a:solidFill>
                <a:srgbClr val="00B05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051720" y="3501008"/>
            <a:ext cx="57606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7030A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Six </a:t>
            </a:r>
            <a:r>
              <a:rPr lang="en-US" sz="3200" b="1" dirty="0" smtClean="0">
                <a:ln w="18415" cmpd="sng">
                  <a:solidFill>
                    <a:srgbClr val="FFFFFF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–</a:t>
            </a:r>
            <a:r>
              <a:rPr lang="en-US" sz="32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7030A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four </a:t>
            </a:r>
            <a:r>
              <a:rPr lang="cs-CZ" sz="3200" b="1" dirty="0" smtClean="0">
                <a:ln w="18415" cmpd="sng">
                  <a:solidFill>
                    <a:srgbClr val="FFFFFF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=</a:t>
            </a:r>
            <a:r>
              <a:rPr lang="cs-CZ" sz="32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00B05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 </a:t>
            </a:r>
            <a:endParaRPr lang="cs-CZ" sz="2000" b="1" dirty="0">
              <a:solidFill>
                <a:srgbClr val="00B05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691680" y="4293096"/>
            <a:ext cx="57606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chemeClr val="tx1">
                    <a:lumMod val="65000"/>
                  </a:schemeClr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Nine </a:t>
            </a:r>
            <a:r>
              <a:rPr lang="en-US" sz="3200" b="1" dirty="0" smtClean="0">
                <a:ln w="18415" cmpd="sng">
                  <a:solidFill>
                    <a:srgbClr val="FFFFFF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x</a:t>
            </a:r>
            <a:r>
              <a:rPr lang="en-US" sz="32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chemeClr val="tx1">
                    <a:lumMod val="65000"/>
                  </a:schemeClr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one</a:t>
            </a:r>
            <a:r>
              <a:rPr lang="cs-CZ" sz="32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chemeClr val="tx1">
                    <a:lumMod val="65000"/>
                  </a:schemeClr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</a:t>
            </a:r>
            <a:r>
              <a:rPr lang="cs-CZ" sz="3200" b="1" dirty="0" smtClean="0">
                <a:ln w="18415" cmpd="sng">
                  <a:solidFill>
                    <a:srgbClr val="FFFFFF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=</a:t>
            </a:r>
            <a:r>
              <a:rPr lang="cs-CZ" sz="32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00B05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 </a:t>
            </a:r>
            <a:endParaRPr lang="cs-CZ" sz="2000" b="1" dirty="0">
              <a:solidFill>
                <a:srgbClr val="00B05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403648" y="5085184"/>
            <a:ext cx="57606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chemeClr val="accent1">
                    <a:lumMod val="75000"/>
                  </a:schemeClr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Eight </a:t>
            </a:r>
            <a:r>
              <a:rPr lang="en-US" sz="3200" b="1" dirty="0" smtClean="0">
                <a:ln w="18415" cmpd="sng">
                  <a:solidFill>
                    <a:srgbClr val="FFFFFF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+</a:t>
            </a:r>
            <a:r>
              <a:rPr lang="en-US" sz="32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chemeClr val="accent1">
                    <a:lumMod val="75000"/>
                  </a:schemeClr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three</a:t>
            </a:r>
            <a:r>
              <a:rPr lang="cs-CZ" sz="32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00B05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</a:t>
            </a:r>
            <a:r>
              <a:rPr lang="cs-CZ" sz="3200" b="1" dirty="0" smtClean="0">
                <a:ln w="18415" cmpd="sng">
                  <a:solidFill>
                    <a:srgbClr val="FFFFFF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=</a:t>
            </a:r>
            <a:r>
              <a:rPr lang="cs-CZ" sz="32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00B05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 </a:t>
            </a:r>
            <a:endParaRPr lang="cs-CZ" sz="2000" b="1" dirty="0">
              <a:solidFill>
                <a:srgbClr val="00B050"/>
              </a:solidFill>
            </a:endParaRPr>
          </a:p>
        </p:txBody>
      </p:sp>
      <p:sp>
        <p:nvSpPr>
          <p:cNvPr id="9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pPr algn="ctr"/>
            <a:r>
              <a:rPr lang="cs-CZ" dirty="0" smtClean="0"/>
              <a:t>Spočítejte příklady:</a:t>
            </a:r>
            <a:endParaRPr lang="cs-CZ" dirty="0"/>
          </a:p>
        </p:txBody>
      </p:sp>
      <p:cxnSp>
        <p:nvCxnSpPr>
          <p:cNvPr id="10" name="Přímá spojnice 9"/>
          <p:cNvCxnSpPr/>
          <p:nvPr/>
        </p:nvCxnSpPr>
        <p:spPr>
          <a:xfrm>
            <a:off x="4644008" y="2564904"/>
            <a:ext cx="2592288" cy="0"/>
          </a:xfrm>
          <a:prstGeom prst="line">
            <a:avLst/>
          </a:prstGeom>
          <a:ln w="19050">
            <a:solidFill>
              <a:schemeClr val="tx1"/>
            </a:solidFill>
          </a:ln>
          <a:effectLst>
            <a:glow rad="63500">
              <a:schemeClr val="accent5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4644008" y="3302773"/>
            <a:ext cx="2592288" cy="0"/>
          </a:xfrm>
          <a:prstGeom prst="line">
            <a:avLst/>
          </a:prstGeom>
          <a:ln w="19050">
            <a:solidFill>
              <a:schemeClr val="tx1"/>
            </a:solidFill>
          </a:ln>
          <a:effectLst>
            <a:glow rad="63500">
              <a:schemeClr val="accent5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4644008" y="4077072"/>
            <a:ext cx="2592288" cy="0"/>
          </a:xfrm>
          <a:prstGeom prst="line">
            <a:avLst/>
          </a:prstGeom>
          <a:ln w="19050">
            <a:solidFill>
              <a:schemeClr val="tx1"/>
            </a:solidFill>
          </a:ln>
          <a:effectLst>
            <a:glow rad="63500">
              <a:schemeClr val="accent5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4644008" y="4869160"/>
            <a:ext cx="2592288" cy="0"/>
          </a:xfrm>
          <a:prstGeom prst="line">
            <a:avLst/>
          </a:prstGeom>
          <a:ln w="19050">
            <a:solidFill>
              <a:schemeClr val="tx1"/>
            </a:solidFill>
          </a:ln>
          <a:effectLst>
            <a:glow rad="63500">
              <a:schemeClr val="accent5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4644008" y="5661248"/>
            <a:ext cx="2592288" cy="0"/>
          </a:xfrm>
          <a:prstGeom prst="line">
            <a:avLst/>
          </a:prstGeom>
          <a:ln w="19050">
            <a:solidFill>
              <a:schemeClr val="tx1"/>
            </a:solidFill>
          </a:ln>
          <a:effectLst>
            <a:glow rad="63500">
              <a:schemeClr val="accent5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999834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pull/>
      </p:transition>
    </mc:Choice>
    <mc:Fallback xmlns="">
      <p:transition spd="slow">
        <p:pull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331640" y="1575401"/>
            <a:ext cx="57606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n w="18415" cmpd="sng">
                  <a:solidFill>
                    <a:srgbClr val="FFFFFF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yellow + blue  =  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547664" y="2204864"/>
            <a:ext cx="57606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n w="18415" cmpd="sng">
                  <a:solidFill>
                    <a:srgbClr val="FFFFFF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red</a:t>
            </a:r>
            <a:r>
              <a:rPr lang="en-US" sz="2800" b="1" dirty="0" smtClean="0">
                <a:ln w="18415" cmpd="sng">
                  <a:solidFill>
                    <a:srgbClr val="FFFFFF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</a:t>
            </a:r>
            <a:r>
              <a:rPr lang="cs-CZ" sz="2800" b="1" dirty="0" smtClean="0">
                <a:ln w="18415" cmpd="sng">
                  <a:solidFill>
                    <a:srgbClr val="FFFFFF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+ yellow</a:t>
            </a:r>
            <a:r>
              <a:rPr lang="en-US" sz="2800" b="1" dirty="0" smtClean="0">
                <a:ln w="18415" cmpd="sng">
                  <a:solidFill>
                    <a:srgbClr val="FFFFFF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 </a:t>
            </a:r>
            <a:r>
              <a:rPr lang="cs-CZ" sz="2800" b="1" dirty="0" smtClean="0">
                <a:ln w="18415" cmpd="sng">
                  <a:solidFill>
                    <a:srgbClr val="FFFFFF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=  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331640" y="2924944"/>
            <a:ext cx="57606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n w="18415" cmpd="sng">
                  <a:solidFill>
                    <a:srgbClr val="FFFFFF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black</a:t>
            </a:r>
            <a:r>
              <a:rPr lang="en-US" sz="2800" b="1" dirty="0" smtClean="0">
                <a:ln w="18415" cmpd="sng">
                  <a:solidFill>
                    <a:srgbClr val="FFFFFF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</a:t>
            </a:r>
            <a:r>
              <a:rPr lang="cs-CZ" sz="2800" b="1" dirty="0" smtClean="0">
                <a:ln w="18415" cmpd="sng">
                  <a:solidFill>
                    <a:srgbClr val="FFFFFF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+ white</a:t>
            </a:r>
            <a:r>
              <a:rPr lang="en-US" sz="2800" b="1" dirty="0" smtClean="0">
                <a:ln w="18415" cmpd="sng">
                  <a:solidFill>
                    <a:srgbClr val="FFFFFF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 </a:t>
            </a:r>
            <a:r>
              <a:rPr lang="cs-CZ" sz="2800" b="1" dirty="0" smtClean="0">
                <a:ln w="18415" cmpd="sng">
                  <a:solidFill>
                    <a:srgbClr val="FFFFFF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=  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547664" y="3717032"/>
            <a:ext cx="57606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n w="18415" cmpd="sng">
                  <a:solidFill>
                    <a:srgbClr val="FFFFFF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yellow</a:t>
            </a:r>
            <a:r>
              <a:rPr lang="en-US" sz="2800" b="1" dirty="0" smtClean="0">
                <a:ln w="18415" cmpd="sng">
                  <a:solidFill>
                    <a:srgbClr val="FFFFFF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</a:t>
            </a:r>
            <a:r>
              <a:rPr lang="cs-CZ" sz="2800" b="1" dirty="0">
                <a:ln w="18415" cmpd="sng">
                  <a:solidFill>
                    <a:srgbClr val="FFFFFF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+</a:t>
            </a:r>
            <a:r>
              <a:rPr lang="en-US" sz="2800" b="1" dirty="0" smtClean="0">
                <a:ln w="18415" cmpd="sng">
                  <a:solidFill>
                    <a:srgbClr val="FFFFFF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</a:t>
            </a:r>
            <a:r>
              <a:rPr lang="cs-CZ" sz="2800" b="1" dirty="0" smtClean="0">
                <a:ln w="18415" cmpd="sng">
                  <a:solidFill>
                    <a:srgbClr val="FFFFFF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black =  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2339752" y="4581128"/>
            <a:ext cx="57606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n w="18415" cmpd="sng">
                  <a:solidFill>
                    <a:srgbClr val="FFFFFF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yellow =   </a:t>
            </a:r>
            <a:endParaRPr lang="cs-CZ" b="1" dirty="0"/>
          </a:p>
        </p:txBody>
      </p:sp>
      <p:sp>
        <p:nvSpPr>
          <p:cNvPr id="9" name="Nadpis 1"/>
          <p:cNvSpPr>
            <a:spLocks noGrp="1"/>
          </p:cNvSpPr>
          <p:nvPr>
            <p:ph type="title"/>
          </p:nvPr>
        </p:nvSpPr>
        <p:spPr>
          <a:xfrm>
            <a:off x="251520" y="188640"/>
            <a:ext cx="8229600" cy="1261862"/>
          </a:xfrm>
        </p:spPr>
        <p:txBody>
          <a:bodyPr/>
          <a:lstStyle/>
          <a:p>
            <a:pPr algn="ctr"/>
            <a:r>
              <a:rPr lang="cs-CZ" dirty="0" smtClean="0"/>
              <a:t>Namíchejte správně barvy: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339752" y="6002124"/>
            <a:ext cx="57606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n w="18415" cmpd="sng">
                  <a:solidFill>
                    <a:srgbClr val="FFFFFF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purple =</a:t>
            </a:r>
            <a:endParaRPr lang="cs-CZ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699792" y="5301208"/>
            <a:ext cx="57606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ln w="18415" cmpd="sng">
                  <a:solidFill>
                    <a:srgbClr val="FFFFFF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</a:t>
            </a:r>
            <a:r>
              <a:rPr lang="cs-CZ" sz="2800" b="1" dirty="0" smtClean="0">
                <a:ln w="18415" cmpd="sng">
                  <a:solidFill>
                    <a:srgbClr val="FFFFFF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ink =</a:t>
            </a:r>
            <a:endParaRPr lang="cs-CZ" b="1" dirty="0"/>
          </a:p>
        </p:txBody>
      </p:sp>
      <p:cxnSp>
        <p:nvCxnSpPr>
          <p:cNvPr id="12" name="Přímá spojnice 11"/>
          <p:cNvCxnSpPr/>
          <p:nvPr/>
        </p:nvCxnSpPr>
        <p:spPr>
          <a:xfrm>
            <a:off x="4644008" y="2132856"/>
            <a:ext cx="2808312" cy="0"/>
          </a:xfrm>
          <a:prstGeom prst="line">
            <a:avLst/>
          </a:prstGeom>
          <a:ln w="19050">
            <a:solidFill>
              <a:schemeClr val="tx1"/>
            </a:solidFill>
          </a:ln>
          <a:effectLst>
            <a:glow rad="63500">
              <a:schemeClr val="accent5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4644008" y="2780928"/>
            <a:ext cx="2808312" cy="0"/>
          </a:xfrm>
          <a:prstGeom prst="line">
            <a:avLst/>
          </a:prstGeom>
          <a:ln w="19050">
            <a:solidFill>
              <a:schemeClr val="tx1"/>
            </a:solidFill>
          </a:ln>
          <a:effectLst>
            <a:glow rad="63500">
              <a:schemeClr val="accent5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4644008" y="3429000"/>
            <a:ext cx="2808312" cy="0"/>
          </a:xfrm>
          <a:prstGeom prst="line">
            <a:avLst/>
          </a:prstGeom>
          <a:ln w="19050">
            <a:solidFill>
              <a:schemeClr val="tx1"/>
            </a:solidFill>
          </a:ln>
          <a:effectLst>
            <a:glow rad="63500">
              <a:schemeClr val="accent5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4644008" y="4094762"/>
            <a:ext cx="2808312" cy="0"/>
          </a:xfrm>
          <a:prstGeom prst="line">
            <a:avLst/>
          </a:prstGeom>
          <a:ln w="19050">
            <a:solidFill>
              <a:schemeClr val="tx1"/>
            </a:solidFill>
          </a:ln>
          <a:effectLst>
            <a:glow rad="63500">
              <a:schemeClr val="accent5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4427984" y="5013176"/>
            <a:ext cx="4176464" cy="0"/>
          </a:xfrm>
          <a:prstGeom prst="line">
            <a:avLst/>
          </a:prstGeom>
          <a:ln w="19050">
            <a:solidFill>
              <a:schemeClr val="tx1"/>
            </a:solidFill>
          </a:ln>
          <a:effectLst>
            <a:glow rad="63500">
              <a:schemeClr val="accent5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4427984" y="5733256"/>
            <a:ext cx="4176464" cy="0"/>
          </a:xfrm>
          <a:prstGeom prst="line">
            <a:avLst/>
          </a:prstGeom>
          <a:ln w="19050">
            <a:solidFill>
              <a:schemeClr val="tx1"/>
            </a:solidFill>
          </a:ln>
          <a:effectLst>
            <a:glow rad="63500">
              <a:schemeClr val="accent5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4427984" y="6453336"/>
            <a:ext cx="4176464" cy="0"/>
          </a:xfrm>
          <a:prstGeom prst="line">
            <a:avLst/>
          </a:prstGeom>
          <a:ln w="19050">
            <a:solidFill>
              <a:schemeClr val="tx1"/>
            </a:solidFill>
          </a:ln>
          <a:effectLst>
            <a:glow rad="63500">
              <a:schemeClr val="accent5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TextovéPole 30"/>
          <p:cNvSpPr txBox="1"/>
          <p:nvPr/>
        </p:nvSpPr>
        <p:spPr>
          <a:xfrm>
            <a:off x="6240435" y="4561964"/>
            <a:ext cx="34778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n w="18415" cmpd="sng">
                  <a:solidFill>
                    <a:srgbClr val="FFFFFF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+</a:t>
            </a:r>
            <a:endParaRPr lang="cs-CZ" b="1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6240435" y="5282044"/>
            <a:ext cx="34778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n w="18415" cmpd="sng">
                  <a:solidFill>
                    <a:srgbClr val="FFFFFF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+</a:t>
            </a:r>
            <a:endParaRPr lang="cs-CZ" b="1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6240435" y="6021288"/>
            <a:ext cx="34778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n w="18415" cmpd="sng">
                  <a:solidFill>
                    <a:srgbClr val="FFFFFF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+</a:t>
            </a:r>
            <a:endParaRPr lang="cs-CZ" b="1" dirty="0"/>
          </a:p>
        </p:txBody>
      </p:sp>
      <p:sp>
        <p:nvSpPr>
          <p:cNvPr id="34" name="Veselý obličej 33"/>
          <p:cNvSpPr/>
          <p:nvPr/>
        </p:nvSpPr>
        <p:spPr>
          <a:xfrm>
            <a:off x="7920372" y="1535522"/>
            <a:ext cx="648072" cy="557455"/>
          </a:xfrm>
          <a:prstGeom prst="smileyFac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5" name="Veselý obličej 34"/>
          <p:cNvSpPr/>
          <p:nvPr/>
        </p:nvSpPr>
        <p:spPr>
          <a:xfrm>
            <a:off x="7920372" y="2306427"/>
            <a:ext cx="648072" cy="557455"/>
          </a:xfrm>
          <a:prstGeom prst="smileyFace">
            <a:avLst/>
          </a:prstGeom>
          <a:ln>
            <a:solidFill>
              <a:schemeClr val="tx1"/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6" name="Veselý obličej 35"/>
          <p:cNvSpPr/>
          <p:nvPr/>
        </p:nvSpPr>
        <p:spPr>
          <a:xfrm>
            <a:off x="7920372" y="3068960"/>
            <a:ext cx="648072" cy="557455"/>
          </a:xfrm>
          <a:prstGeom prst="smileyFace">
            <a:avLst/>
          </a:prstGeom>
          <a:solidFill>
            <a:schemeClr val="tx1">
              <a:lumMod val="6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7" name="Veselý obličej 36"/>
          <p:cNvSpPr/>
          <p:nvPr/>
        </p:nvSpPr>
        <p:spPr>
          <a:xfrm>
            <a:off x="7920372" y="3807649"/>
            <a:ext cx="648072" cy="557455"/>
          </a:xfrm>
          <a:prstGeom prst="smileyFace">
            <a:avLst/>
          </a:prstGeom>
          <a:solidFill>
            <a:schemeClr val="accent3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8" name="Veselý obličej 37"/>
          <p:cNvSpPr/>
          <p:nvPr/>
        </p:nvSpPr>
        <p:spPr>
          <a:xfrm>
            <a:off x="539552" y="4544846"/>
            <a:ext cx="648072" cy="557455"/>
          </a:xfrm>
          <a:prstGeom prst="smileyFac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9" name="Veselý obličej 38"/>
          <p:cNvSpPr/>
          <p:nvPr/>
        </p:nvSpPr>
        <p:spPr>
          <a:xfrm>
            <a:off x="1331640" y="4544846"/>
            <a:ext cx="648072" cy="557455"/>
          </a:xfrm>
          <a:prstGeom prst="smileyFace">
            <a:avLst/>
          </a:prstGeom>
          <a:ln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0" name="Veselý obličej 39"/>
          <p:cNvSpPr/>
          <p:nvPr/>
        </p:nvSpPr>
        <p:spPr>
          <a:xfrm>
            <a:off x="539552" y="5319817"/>
            <a:ext cx="648072" cy="557455"/>
          </a:xfrm>
          <a:prstGeom prst="smileyFace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1" name="Veselý obličej 40"/>
          <p:cNvSpPr/>
          <p:nvPr/>
        </p:nvSpPr>
        <p:spPr>
          <a:xfrm>
            <a:off x="1329858" y="5301214"/>
            <a:ext cx="648072" cy="557455"/>
          </a:xfrm>
          <a:prstGeom prst="smileyFac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2" name="Veselý obličej 41"/>
          <p:cNvSpPr/>
          <p:nvPr/>
        </p:nvSpPr>
        <p:spPr>
          <a:xfrm>
            <a:off x="539552" y="6039897"/>
            <a:ext cx="648072" cy="557455"/>
          </a:xfrm>
          <a:prstGeom prst="smileyFac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3" name="Veselý obličej 42"/>
          <p:cNvSpPr/>
          <p:nvPr/>
        </p:nvSpPr>
        <p:spPr>
          <a:xfrm>
            <a:off x="1329858" y="6039897"/>
            <a:ext cx="648072" cy="557455"/>
          </a:xfrm>
          <a:prstGeom prst="smileyFace">
            <a:avLst/>
          </a:prstGeom>
          <a:solidFill>
            <a:srgbClr val="0070C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022229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pull/>
      </p:transition>
    </mc:Choice>
    <mc:Fallback xmlns="">
      <p:transition spd="slow">
        <p:pull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5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8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3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6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79195059"/>
              </p:ext>
            </p:extLst>
          </p:nvPr>
        </p:nvGraphicFramePr>
        <p:xfrm>
          <a:off x="467544" y="4077072"/>
          <a:ext cx="8208912" cy="13327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08912"/>
              </a:tblGrid>
              <a:tr h="237830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POUŽITÉ  ZDROJE</a:t>
                      </a:r>
                      <a:endParaRPr lang="cs-CZ" sz="1800" dirty="0">
                        <a:solidFill>
                          <a:schemeClr val="bg1"/>
                        </a:solidFill>
                      </a:endParaRPr>
                    </a:p>
                  </a:txBody>
                  <a:tcPr marL="91439" marR="91439"/>
                </a:tc>
              </a:tr>
              <a:tr h="966980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/>
                        <a:t>       Otevřená galerie Microsoft.com </a:t>
                      </a:r>
                    </a:p>
                  </a:txBody>
                  <a:tcPr marL="91439" marR="91439"/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89539795"/>
              </p:ext>
            </p:extLst>
          </p:nvPr>
        </p:nvGraphicFramePr>
        <p:xfrm>
          <a:off x="467544" y="1268760"/>
          <a:ext cx="8208912" cy="185655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08912"/>
              </a:tblGrid>
              <a:tr h="393545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ANOTACE</a:t>
                      </a:r>
                      <a:endParaRPr lang="cs-CZ" sz="1800" dirty="0">
                        <a:solidFill>
                          <a:schemeClr val="bg1"/>
                        </a:solidFill>
                      </a:endParaRPr>
                    </a:p>
                  </a:txBody>
                  <a:tcPr marL="91439" marR="91439" marT="45703" marB="45703"/>
                </a:tc>
              </a:tr>
              <a:tr h="1100942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lang="cs-CZ" sz="1800" baseline="0" dirty="0" smtClean="0"/>
                        <a:t>      Prezentace, která je určená žákům 3. ročníku, se zaměřuje na procvičení barev a čísel od 1 do 12. V aktivitách žáci postupně pojmenovávají barvy na obrázku, opravují chyby v napsaných číslech, hledají čísla ukrytá v textu, počítají příklady (výsledek píší slovně) a nakonec míchají barvy. Prezentace obsahuje animace.</a:t>
                      </a:r>
                    </a:p>
                  </a:txBody>
                  <a:tcPr marL="91439" marR="91439" marT="45703" marB="45703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295351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628</TotalTime>
  <Words>287</Words>
  <Application>Microsoft Office PowerPoint</Application>
  <PresentationFormat>Předvádění na obrazovce (4:3)</PresentationFormat>
  <Paragraphs>75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Talent</vt:lpstr>
      <vt:lpstr>Colours and numbers</vt:lpstr>
      <vt:lpstr>Prezentace aplikace PowerPoint</vt:lpstr>
      <vt:lpstr>Which colours do you know?</vt:lpstr>
      <vt:lpstr>Najděte chyby a řekněte, jak píšeme čísla správně.</vt:lpstr>
      <vt:lpstr>Najděte v textu anglická čísla.</vt:lpstr>
      <vt:lpstr>Spočítejte příklady:</vt:lpstr>
      <vt:lpstr>Spočítejte příklady:</vt:lpstr>
      <vt:lpstr>Namíchejte správně barvy: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Clour numbers</dc:title>
  <dc:creator>pc</dc:creator>
  <cp:lastModifiedBy>pc</cp:lastModifiedBy>
  <cp:revision>34</cp:revision>
  <dcterms:created xsi:type="dcterms:W3CDTF">2012-10-15T15:53:33Z</dcterms:created>
  <dcterms:modified xsi:type="dcterms:W3CDTF">2013-02-14T16:46:52Z</dcterms:modified>
</cp:coreProperties>
</file>