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7" r:id="rId2"/>
    <p:sldId id="259" r:id="rId3"/>
    <p:sldId id="263" r:id="rId4"/>
    <p:sldId id="258" r:id="rId5"/>
    <p:sldId id="260" r:id="rId6"/>
    <p:sldId id="261" r:id="rId7"/>
    <p:sldId id="262" r:id="rId8"/>
    <p:sldId id="264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0F964A-7DF2-4907-BC5D-032305CB3AB2}" type="datetimeFigureOut">
              <a:rPr lang="cs-CZ" smtClean="0"/>
              <a:t>14.2.2013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618D19-52BD-4177-889F-4AAEDACBE8A7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7173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18D19-52BD-4177-889F-4AAEDACBE8A7}" type="slidenum">
              <a:rPr lang="cs-CZ" smtClean="0"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91100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618D19-52BD-4177-889F-4AAEDACBE8A7}" type="slidenum">
              <a:rPr lang="cs-CZ" smtClean="0"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91100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2FD30FE9-50C1-4ECC-B80F-D195F0C504BF}" type="datetimeFigureOut">
              <a:rPr lang="cs-CZ" smtClean="0"/>
              <a:t>14.2.2013</a:t>
            </a:fld>
            <a:endParaRPr lang="cs-CZ" dirty="0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8DFC6BD-9381-4D8D-8097-F41D49227B7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30FE9-50C1-4ECC-B80F-D195F0C504BF}" type="datetimeFigureOut">
              <a:rPr lang="cs-CZ" smtClean="0"/>
              <a:t>14.2.2013</a:t>
            </a:fld>
            <a:endParaRPr lang="cs-CZ" dirty="0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C6BD-9381-4D8D-8097-F41D49227B7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2FD30FE9-50C1-4ECC-B80F-D195F0C504BF}" type="datetimeFigureOut">
              <a:rPr lang="cs-CZ" smtClean="0"/>
              <a:t>14.2.2013</a:t>
            </a:fld>
            <a:endParaRPr lang="cs-CZ" dirty="0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D8DFC6BD-9381-4D8D-8097-F41D49227B76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30FE9-50C1-4ECC-B80F-D195F0C504BF}" type="datetimeFigureOut">
              <a:rPr lang="cs-CZ" smtClean="0"/>
              <a:t>14.2.2013</a:t>
            </a:fld>
            <a:endParaRPr lang="cs-CZ" dirty="0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C6BD-9381-4D8D-8097-F41D49227B7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30FE9-50C1-4ECC-B80F-D195F0C504BF}" type="datetimeFigureOut">
              <a:rPr lang="cs-CZ" smtClean="0"/>
              <a:t>14.2.2013</a:t>
            </a:fld>
            <a:endParaRPr lang="cs-CZ" dirty="0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8DFC6BD-9381-4D8D-8097-F41D49227B7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30FE9-50C1-4ECC-B80F-D195F0C504BF}" type="datetimeFigureOut">
              <a:rPr lang="cs-CZ" smtClean="0"/>
              <a:t>14.2.2013</a:t>
            </a:fld>
            <a:endParaRPr lang="cs-CZ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C6BD-9381-4D8D-8097-F41D49227B7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30FE9-50C1-4ECC-B80F-D195F0C504BF}" type="datetimeFigureOut">
              <a:rPr lang="cs-CZ" smtClean="0"/>
              <a:t>14.2.2013</a:t>
            </a:fld>
            <a:endParaRPr lang="cs-CZ" dirty="0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C6BD-9381-4D8D-8097-F41D49227B7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30FE9-50C1-4ECC-B80F-D195F0C504BF}" type="datetimeFigureOut">
              <a:rPr lang="cs-CZ" smtClean="0"/>
              <a:t>14.2.2013</a:t>
            </a:fld>
            <a:endParaRPr lang="cs-CZ" dirty="0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D8DFC6BD-9381-4D8D-8097-F41D49227B7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dirty="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30FE9-50C1-4ECC-B80F-D195F0C504BF}" type="datetimeFigureOut">
              <a:rPr lang="cs-CZ" smtClean="0"/>
              <a:t>14.2.2013</a:t>
            </a:fld>
            <a:endParaRPr lang="cs-CZ" dirty="0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C6BD-9381-4D8D-8097-F41D49227B7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30FE9-50C1-4ECC-B80F-D195F0C504BF}" type="datetimeFigureOut">
              <a:rPr lang="cs-CZ" smtClean="0"/>
              <a:t>14.2.2013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C6BD-9381-4D8D-8097-F41D49227B7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D30FE9-50C1-4ECC-B80F-D195F0C504BF}" type="datetimeFigureOut">
              <a:rPr lang="cs-CZ" smtClean="0"/>
              <a:t>14.2.2013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DFC6BD-9381-4D8D-8097-F41D49227B76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2FD30FE9-50C1-4ECC-B80F-D195F0C504BF}" type="datetimeFigureOut">
              <a:rPr lang="cs-CZ" smtClean="0"/>
              <a:t>14.2.2013</a:t>
            </a:fld>
            <a:endParaRPr lang="cs-CZ" dirty="0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cs-CZ" dirty="0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D8DFC6BD-9381-4D8D-8097-F41D49227B76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12" Type="http://schemas.openxmlformats.org/officeDocument/2006/relationships/image" Target="../media/image12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9.wmf"/><Relationship Id="rId10" Type="http://schemas.openxmlformats.org/officeDocument/2006/relationships/image" Target="../media/image19.png"/><Relationship Id="rId4" Type="http://schemas.openxmlformats.org/officeDocument/2006/relationships/image" Target="../media/image8.wmf"/><Relationship Id="rId9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bg2">
                <a:shade val="68000"/>
                <a:satMod val="150000"/>
              </a:schemeClr>
            </a:gs>
            <a:gs pos="40000">
              <a:schemeClr val="bg2">
                <a:tint val="90000"/>
                <a:satMod val="220000"/>
              </a:schemeClr>
            </a:gs>
            <a:gs pos="50000">
              <a:schemeClr val="bg2">
                <a:tint val="86500"/>
                <a:satMod val="255000"/>
              </a:schemeClr>
            </a:gs>
            <a:gs pos="53000">
              <a:schemeClr val="bg2">
                <a:tint val="86500"/>
                <a:satMod val="255000"/>
              </a:schemeClr>
            </a:gs>
            <a:gs pos="62000">
              <a:schemeClr val="bg2">
                <a:tint val="90000"/>
                <a:satMod val="220000"/>
              </a:schemeClr>
            </a:gs>
            <a:gs pos="100000">
              <a:schemeClr val="bg2">
                <a:shade val="68000"/>
                <a:satMod val="150000"/>
              </a:schemeClr>
            </a:gs>
          </a:gsLst>
          <a:path path="rect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kupina 4"/>
          <p:cNvGrpSpPr/>
          <p:nvPr/>
        </p:nvGrpSpPr>
        <p:grpSpPr>
          <a:xfrm>
            <a:off x="6660232" y="263002"/>
            <a:ext cx="1987446" cy="1941862"/>
            <a:chOff x="4788024" y="1415130"/>
            <a:chExt cx="1987446" cy="1941862"/>
          </a:xfrm>
        </p:grpSpPr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>
                          <a14:foregroundMark x1="16514" y1="23005" x2="74312" y2="20188"/>
                          <a14:foregroundMark x1="14220" y1="21596" x2="5046" y2="21127"/>
                          <a14:foregroundMark x1="5046" y1="23005" x2="7798" y2="93427"/>
                          <a14:foregroundMark x1="7798" y1="94836" x2="89908" y2="92958"/>
                          <a14:foregroundMark x1="88532" y1="20188" x2="91743" y2="90610"/>
                          <a14:foregroundMark x1="71560" y1="21596" x2="88532" y2="21596"/>
                          <a14:foregroundMark x1="11009" y1="19249" x2="46330" y2="4695"/>
                          <a14:foregroundMark x1="45872" y1="5164" x2="84862" y2="16432"/>
                          <a14:backgroundMark x1="18807" y1="16901" x2="26147" y2="16901"/>
                          <a14:backgroundMark x1="16514" y1="18310" x2="26147" y2="1831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8024" y="1415130"/>
              <a:ext cx="1987446" cy="19418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8" name="Picture 4" descr="C:\Users\pc\AppData\Local\Microsoft\Windows\Temporary Internet Files\Content.IE5\X1GUPELI\MC900355415[1].wmf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35233" y="2044289"/>
              <a:ext cx="1493027" cy="10246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Skupina 3"/>
          <p:cNvGrpSpPr/>
          <p:nvPr/>
        </p:nvGrpSpPr>
        <p:grpSpPr>
          <a:xfrm>
            <a:off x="654727" y="276825"/>
            <a:ext cx="1987446" cy="1941862"/>
            <a:chOff x="1979712" y="3868436"/>
            <a:chExt cx="1987446" cy="1941862"/>
          </a:xfrm>
        </p:grpSpPr>
        <p:pic>
          <p:nvPicPr>
            <p:cNvPr id="8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100000" l="0" r="100000">
                          <a14:foregroundMark x1="16514" y1="23005" x2="74312" y2="20188"/>
                          <a14:foregroundMark x1="14220" y1="21596" x2="5046" y2="21127"/>
                          <a14:foregroundMark x1="5046" y1="23005" x2="7798" y2="93427"/>
                          <a14:foregroundMark x1="7798" y1="94836" x2="89908" y2="92958"/>
                          <a14:foregroundMark x1="88532" y1="20188" x2="91743" y2="90610"/>
                          <a14:foregroundMark x1="71560" y1="21596" x2="88532" y2="21596"/>
                          <a14:foregroundMark x1="11009" y1="19249" x2="46330" y2="4695"/>
                          <a14:foregroundMark x1="45872" y1="5164" x2="84862" y2="16432"/>
                          <a14:backgroundMark x1="18807" y1="16901" x2="26147" y2="16901"/>
                          <a14:backgroundMark x1="16514" y1="18310" x2="26147" y2="18310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9712" y="3868436"/>
              <a:ext cx="1987446" cy="19418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5237" y="4509120"/>
              <a:ext cx="1273166" cy="9479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6" name="TextovéPole 5"/>
          <p:cNvSpPr txBox="1"/>
          <p:nvPr/>
        </p:nvSpPr>
        <p:spPr>
          <a:xfrm>
            <a:off x="2915816" y="1003375"/>
            <a:ext cx="33843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dirty="0" smtClean="0">
                <a:ln w="18415" cmpd="sng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My family</a:t>
            </a:r>
            <a:endParaRPr lang="cs-CZ" sz="4400" dirty="0">
              <a:ln w="18415" cmpd="sng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043608" y="2996952"/>
            <a:ext cx="73448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Název školy:  Základní škola Karla Klíče Hostinné</a:t>
            </a:r>
          </a:p>
          <a:p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Autor:  Mgr. Soňa Dvořáková</a:t>
            </a:r>
          </a:p>
          <a:p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Název:  VY_32_INOVACE_13_C_06_My family</a:t>
            </a:r>
            <a:b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</a:b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Téma:   Komunikace a slovní zásoba</a:t>
            </a:r>
            <a:b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</a:br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ial Black" pitchFamily="34" charset="0"/>
              </a:rPr>
              <a:t>Číslo projektu: CZ.1.07/1.4.00/21.2131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943" y="5186956"/>
            <a:ext cx="5761037" cy="1122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9801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bg2">
                <a:shade val="68000"/>
                <a:satMod val="150000"/>
              </a:schemeClr>
            </a:gs>
            <a:gs pos="40000">
              <a:schemeClr val="bg2">
                <a:tint val="90000"/>
                <a:satMod val="220000"/>
              </a:schemeClr>
            </a:gs>
            <a:gs pos="50000">
              <a:schemeClr val="bg2">
                <a:tint val="86500"/>
                <a:satMod val="255000"/>
              </a:schemeClr>
            </a:gs>
            <a:gs pos="53000">
              <a:schemeClr val="bg2">
                <a:tint val="86500"/>
                <a:satMod val="255000"/>
              </a:schemeClr>
            </a:gs>
            <a:gs pos="62000">
              <a:schemeClr val="bg2">
                <a:tint val="90000"/>
                <a:satMod val="220000"/>
              </a:schemeClr>
            </a:gs>
            <a:gs pos="100000">
              <a:schemeClr val="bg2">
                <a:shade val="68000"/>
                <a:satMod val="150000"/>
              </a:schemeClr>
            </a:gs>
          </a:gsLst>
          <a:path path="rect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3496608"/>
              </p:ext>
            </p:extLst>
          </p:nvPr>
        </p:nvGraphicFramePr>
        <p:xfrm>
          <a:off x="1115616" y="1556792"/>
          <a:ext cx="7056784" cy="392006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86699"/>
                <a:gridCol w="2139172"/>
                <a:gridCol w="1106468"/>
                <a:gridCol w="1524445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Soňa Dvořáková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 18.11.2012</a:t>
                      </a:r>
                      <a:endParaRPr lang="cs-CZ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aseline="0" dirty="0" smtClean="0"/>
                        <a:t> 22.11.2012</a:t>
                      </a:r>
                      <a:endParaRPr lang="cs-CZ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III.</a:t>
                      </a:r>
                      <a:r>
                        <a:rPr lang="cs-CZ" baseline="0" dirty="0" smtClean="0"/>
                        <a:t> B</a:t>
                      </a:r>
                      <a:endParaRPr lang="cs-CZ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00000"/>
                          </a:solidFill>
                        </a:rPr>
                        <a:t> Jazyk</a:t>
                      </a:r>
                      <a:r>
                        <a:rPr lang="cs-CZ" baseline="0" dirty="0" smtClean="0">
                          <a:solidFill>
                            <a:srgbClr val="000000"/>
                          </a:solidFill>
                        </a:rPr>
                        <a:t> a jazyková komunikace</a:t>
                      </a:r>
                      <a:endParaRPr lang="cs-CZ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000000"/>
                          </a:solidFill>
                        </a:rPr>
                        <a:t> Anglický jazyk</a:t>
                      </a:r>
                      <a:endParaRPr lang="cs-CZ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000000"/>
                          </a:solidFill>
                        </a:rPr>
                        <a:t> Komunikace a slovní zásoba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 My family</a:t>
                      </a:r>
                      <a:endParaRPr lang="cs-CZ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>
                        <a:solidFill>
                          <a:srgbClr val="000000"/>
                        </a:solidFill>
                      </a:endParaRPr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>
                          <a:solidFill>
                            <a:srgbClr val="000000"/>
                          </a:solidFill>
                        </a:rPr>
                        <a:t> Parents, sibling, grandpa, grandma,   </a:t>
                      </a:r>
                      <a:br>
                        <a:rPr lang="cs-CZ" dirty="0" smtClean="0">
                          <a:solidFill>
                            <a:srgbClr val="000000"/>
                          </a:solidFill>
                        </a:rPr>
                      </a:br>
                      <a:r>
                        <a:rPr lang="cs-CZ" dirty="0" smtClean="0">
                          <a:solidFill>
                            <a:srgbClr val="000000"/>
                          </a:solidFill>
                        </a:rPr>
                        <a:t> daughter, son, baby, father, mother, </a:t>
                      </a:r>
                      <a:br>
                        <a:rPr lang="cs-CZ" dirty="0" smtClean="0">
                          <a:solidFill>
                            <a:srgbClr val="000000"/>
                          </a:solidFill>
                        </a:rPr>
                      </a:br>
                      <a:r>
                        <a:rPr lang="cs-CZ" dirty="0" smtClean="0">
                          <a:solidFill>
                            <a:srgbClr val="000000"/>
                          </a:solidFill>
                        </a:rPr>
                        <a:t> brother, sister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565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2132856"/>
            <a:ext cx="7971224" cy="2664296"/>
          </a:xfrm>
        </p:spPr>
        <p:txBody>
          <a:bodyPr>
            <a:noAutofit/>
          </a:bodyPr>
          <a:lstStyle/>
          <a:p>
            <a:r>
              <a:rPr lang="cs-CZ" sz="4000" dirty="0" smtClean="0"/>
              <a:t>Pokuste se doplnit text, ve kterém  Vám David představuje svou rodinu.</a:t>
            </a:r>
            <a:br>
              <a:rPr lang="cs-CZ" sz="4000" dirty="0" smtClean="0"/>
            </a:br>
            <a:r>
              <a:rPr lang="cs-CZ" sz="4000" dirty="0" smtClean="0"/>
              <a:t>Zapamatujte si jména jednotlivých členů.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323422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push dir="u"/>
      </p:transition>
    </mc:Choice>
    <mc:Fallback xmlns="">
      <p:transition spd="slow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pc\AppData\Local\Microsoft\Windows\Temporary Internet Files\Content.IE5\X1GUPELI\MC90035876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3068960"/>
            <a:ext cx="2492910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1200151" y="3329697"/>
            <a:ext cx="445196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You can see my p  r    s in </a:t>
            </a:r>
            <a:br>
              <a:rPr lang="cs-CZ" sz="2000" b="1" dirty="0" smtClean="0">
                <a:solidFill>
                  <a:srgbClr val="00B050"/>
                </a:solidFill>
              </a:rPr>
            </a:br>
            <a:r>
              <a:rPr lang="cs-CZ" sz="2000" b="1" dirty="0" smtClean="0">
                <a:solidFill>
                  <a:srgbClr val="00B050"/>
                </a:solidFill>
              </a:rPr>
              <a:t>this picture. My</a:t>
            </a:r>
            <a:r>
              <a:rPr lang="cs-CZ" sz="1200" b="1" dirty="0" smtClean="0">
                <a:solidFill>
                  <a:srgbClr val="00B050"/>
                </a:solidFill>
              </a:rPr>
              <a:t>  </a:t>
            </a:r>
            <a:r>
              <a:rPr lang="cs-CZ" sz="2000" b="1" dirty="0" smtClean="0">
                <a:solidFill>
                  <a:srgbClr val="00B050"/>
                </a:solidFill>
              </a:rPr>
              <a:t>f          ´s</a:t>
            </a:r>
            <a:r>
              <a:rPr lang="cs-CZ" sz="2000" dirty="0" smtClean="0">
                <a:solidFill>
                  <a:srgbClr val="00B050"/>
                </a:solidFill>
              </a:rPr>
              <a:t> </a:t>
            </a:r>
            <a:r>
              <a:rPr lang="cs-CZ" sz="2000" b="1" dirty="0" smtClean="0">
                <a:solidFill>
                  <a:srgbClr val="00B050"/>
                </a:solidFill>
              </a:rPr>
              <a:t>name</a:t>
            </a:r>
            <a:r>
              <a:rPr lang="cs-CZ" sz="2000" dirty="0" smtClean="0">
                <a:solidFill>
                  <a:srgbClr val="00B050"/>
                </a:solidFill>
              </a:rPr>
              <a:t> </a:t>
            </a:r>
            <a:r>
              <a:rPr lang="cs-CZ" sz="2000" b="1" dirty="0" smtClean="0">
                <a:solidFill>
                  <a:srgbClr val="00B050"/>
                </a:solidFill>
              </a:rPr>
              <a:t>is Mark and my </a:t>
            </a:r>
            <a:br>
              <a:rPr lang="cs-CZ" sz="2000" b="1" dirty="0" smtClean="0">
                <a:solidFill>
                  <a:srgbClr val="00B050"/>
                </a:solidFill>
              </a:rPr>
            </a:br>
            <a:r>
              <a:rPr lang="cs-CZ" sz="2000" b="1" dirty="0" smtClean="0">
                <a:solidFill>
                  <a:srgbClr val="00B050"/>
                </a:solidFill>
              </a:rPr>
              <a:t>m           ´s</a:t>
            </a:r>
            <a:r>
              <a:rPr lang="cs-CZ" sz="2000" dirty="0" smtClean="0">
                <a:solidFill>
                  <a:srgbClr val="00B050"/>
                </a:solidFill>
              </a:rPr>
              <a:t> </a:t>
            </a:r>
            <a:r>
              <a:rPr lang="cs-CZ" sz="2000" b="1" dirty="0" smtClean="0">
                <a:solidFill>
                  <a:srgbClr val="00B050"/>
                </a:solidFill>
              </a:rPr>
              <a:t>name</a:t>
            </a:r>
            <a:r>
              <a:rPr lang="cs-CZ" sz="2000" dirty="0" smtClean="0">
                <a:solidFill>
                  <a:srgbClr val="00B050"/>
                </a:solidFill>
              </a:rPr>
              <a:t> </a:t>
            </a:r>
            <a:r>
              <a:rPr lang="cs-CZ" sz="2000" b="1" dirty="0">
                <a:solidFill>
                  <a:srgbClr val="00B050"/>
                </a:solidFill>
              </a:rPr>
              <a:t>i</a:t>
            </a:r>
            <a:r>
              <a:rPr lang="cs-CZ" sz="2000" b="1" dirty="0" smtClean="0">
                <a:solidFill>
                  <a:srgbClr val="00B050"/>
                </a:solidFill>
              </a:rPr>
              <a:t>s Alice.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1187624" y="4869160"/>
            <a:ext cx="40324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There aren´t only my </a:t>
            </a:r>
            <a:br>
              <a:rPr lang="cs-CZ" sz="2000" b="1" dirty="0" smtClean="0">
                <a:solidFill>
                  <a:srgbClr val="00B050"/>
                </a:solidFill>
              </a:rPr>
            </a:br>
            <a:r>
              <a:rPr lang="cs-CZ" sz="2000" b="1" dirty="0" smtClean="0">
                <a:solidFill>
                  <a:srgbClr val="00B050"/>
                </a:solidFill>
              </a:rPr>
              <a:t>              in the picture. </a:t>
            </a:r>
            <a:br>
              <a:rPr lang="cs-CZ" sz="2000" b="1" dirty="0" smtClean="0">
                <a:solidFill>
                  <a:srgbClr val="00B050"/>
                </a:solidFill>
              </a:rPr>
            </a:br>
            <a:r>
              <a:rPr lang="cs-CZ" sz="2400" b="1" dirty="0" smtClean="0">
                <a:solidFill>
                  <a:srgbClr val="00B050"/>
                </a:solidFill>
              </a:rPr>
              <a:t>T</a:t>
            </a:r>
            <a:r>
              <a:rPr lang="cs-CZ" sz="2000" b="1" dirty="0" smtClean="0">
                <a:solidFill>
                  <a:srgbClr val="00B050"/>
                </a:solidFill>
              </a:rPr>
              <a:t>here is my</a:t>
            </a:r>
            <a:r>
              <a:rPr lang="cs-CZ" sz="2000" dirty="0" smtClean="0">
                <a:solidFill>
                  <a:srgbClr val="00B050"/>
                </a:solidFill>
              </a:rPr>
              <a:t/>
            </a:r>
            <a:br>
              <a:rPr lang="cs-CZ" sz="2000" dirty="0" smtClean="0">
                <a:solidFill>
                  <a:srgbClr val="00B050"/>
                </a:solidFill>
              </a:rPr>
            </a:br>
            <a:r>
              <a:rPr lang="cs-CZ" sz="2000" b="1" dirty="0" smtClean="0">
                <a:solidFill>
                  <a:srgbClr val="00B050"/>
                </a:solidFill>
              </a:rPr>
              <a:t>Jane too.</a:t>
            </a:r>
            <a:endParaRPr lang="cs-CZ" sz="2000" b="1" dirty="0">
              <a:solidFill>
                <a:srgbClr val="00B050"/>
              </a:solidFill>
            </a:endParaRPr>
          </a:p>
        </p:txBody>
      </p:sp>
      <p:pic>
        <p:nvPicPr>
          <p:cNvPr id="2058" name="Picture 10" descr="C:\Users\pc\AppData\Local\Microsoft\Windows\Temporary Internet Files\Content.IE5\UTD9KKTG\MC90023289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692696"/>
            <a:ext cx="1903515" cy="2307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válný popisek 2"/>
          <p:cNvSpPr/>
          <p:nvPr/>
        </p:nvSpPr>
        <p:spPr>
          <a:xfrm>
            <a:off x="4355976" y="1052736"/>
            <a:ext cx="3888432" cy="1194098"/>
          </a:xfrm>
          <a:prstGeom prst="wedgeEllipseCallout">
            <a:avLst>
              <a:gd name="adj1" fmla="val -62373"/>
              <a:gd name="adj2" fmla="val -8460"/>
            </a:avLst>
          </a:prstGeom>
          <a:solidFill>
            <a:srgbClr val="00B050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b="1" dirty="0" smtClean="0">
                <a:solidFill>
                  <a:schemeClr val="bg1"/>
                </a:solidFill>
              </a:rPr>
              <a:t> H   </a:t>
            </a:r>
            <a:r>
              <a:rPr lang="cs-CZ" sz="1000" b="1" dirty="0">
                <a:solidFill>
                  <a:schemeClr val="bg1"/>
                </a:solidFill>
              </a:rPr>
              <a:t> </a:t>
            </a:r>
            <a:r>
              <a:rPr lang="cs-CZ" sz="1000" b="1" dirty="0" smtClean="0">
                <a:solidFill>
                  <a:schemeClr val="bg1"/>
                </a:solidFill>
              </a:rPr>
              <a:t>  </a:t>
            </a:r>
            <a:r>
              <a:rPr lang="cs-CZ" b="1" dirty="0" smtClean="0">
                <a:solidFill>
                  <a:schemeClr val="bg1"/>
                </a:solidFill>
              </a:rPr>
              <a:t>o, my</a:t>
            </a:r>
            <a:br>
              <a:rPr lang="cs-CZ" b="1" dirty="0" smtClean="0">
                <a:solidFill>
                  <a:schemeClr val="bg1"/>
                </a:solidFill>
              </a:rPr>
            </a:br>
            <a:r>
              <a:rPr lang="cs-CZ" b="1" dirty="0" smtClean="0">
                <a:solidFill>
                  <a:schemeClr val="bg1"/>
                </a:solidFill>
              </a:rPr>
              <a:t> is David and I have </a:t>
            </a:r>
            <a:br>
              <a:rPr lang="cs-CZ" b="1" dirty="0" smtClean="0">
                <a:solidFill>
                  <a:schemeClr val="bg1"/>
                </a:solidFill>
              </a:rPr>
            </a:br>
            <a:r>
              <a:rPr lang="cs-CZ" b="1" dirty="0" smtClean="0">
                <a:solidFill>
                  <a:schemeClr val="bg1"/>
                </a:solidFill>
              </a:rPr>
              <a:t> got a big family.</a:t>
            </a:r>
          </a:p>
        </p:txBody>
      </p:sp>
      <p:cxnSp>
        <p:nvCxnSpPr>
          <p:cNvPr id="5" name="Přímá spojnice 4"/>
          <p:cNvCxnSpPr/>
          <p:nvPr/>
        </p:nvCxnSpPr>
        <p:spPr>
          <a:xfrm>
            <a:off x="5292080" y="1473277"/>
            <a:ext cx="360040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6394519" y="1473277"/>
            <a:ext cx="841777" cy="0"/>
          </a:xfrm>
          <a:prstGeom prst="line">
            <a:avLst/>
          </a:prstGeom>
          <a:ln w="254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>
            <a:off x="3779912" y="3662715"/>
            <a:ext cx="666247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3623368" y="3991416"/>
            <a:ext cx="1092648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1313465" y="4581128"/>
            <a:ext cx="1242311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Přímá spojnice 40"/>
          <p:cNvCxnSpPr/>
          <p:nvPr/>
        </p:nvCxnSpPr>
        <p:spPr>
          <a:xfrm>
            <a:off x="1321849" y="5517232"/>
            <a:ext cx="1089911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3059832" y="5883161"/>
            <a:ext cx="1386327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062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6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1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1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2843808" y="2348880"/>
            <a:ext cx="136815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Susan</a:t>
            </a:r>
            <a:endParaRPr lang="cs-CZ" dirty="0"/>
          </a:p>
        </p:txBody>
      </p:sp>
      <p:sp>
        <p:nvSpPr>
          <p:cNvPr id="2" name="Zaoblený obdélník 1"/>
          <p:cNvSpPr/>
          <p:nvPr/>
        </p:nvSpPr>
        <p:spPr>
          <a:xfrm>
            <a:off x="1187624" y="2348880"/>
            <a:ext cx="1368152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Paul</a:t>
            </a:r>
            <a:endParaRPr lang="cs-CZ" dirty="0"/>
          </a:p>
        </p:txBody>
      </p:sp>
      <p:pic>
        <p:nvPicPr>
          <p:cNvPr id="2052" name="Picture 4" descr="C:\Users\pc\AppData\Local\Microsoft\Windows\Temporary Internet Files\Content.IE5\X362ZVCJ\MC90015719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622" y="980727"/>
            <a:ext cx="1152156" cy="1467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pc\AppData\Local\Microsoft\Windows\Temporary Internet Files\Content.IE5\HAWNR31D\MC90015719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980728"/>
            <a:ext cx="1097565" cy="14673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pc\AppData\Local\Microsoft\Windows\Temporary Internet Files\Content.IE5\X1GUPELI\MC90002443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717032"/>
            <a:ext cx="2664249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4572000" y="822191"/>
            <a:ext cx="38884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Look, there are Paul</a:t>
            </a:r>
            <a:br>
              <a:rPr lang="cs-CZ" sz="2000" b="1" dirty="0" smtClean="0">
                <a:solidFill>
                  <a:srgbClr val="00B050"/>
                </a:solidFill>
              </a:rPr>
            </a:br>
            <a:r>
              <a:rPr lang="cs-CZ" sz="2000" b="1" dirty="0" smtClean="0">
                <a:solidFill>
                  <a:srgbClr val="00B050"/>
                </a:solidFill>
              </a:rPr>
              <a:t>and Susan smiling</a:t>
            </a:r>
            <a:br>
              <a:rPr lang="cs-CZ" sz="2000" b="1" dirty="0" smtClean="0">
                <a:solidFill>
                  <a:srgbClr val="00B050"/>
                </a:solidFill>
              </a:rPr>
            </a:br>
            <a:r>
              <a:rPr lang="cs-CZ" sz="2000" b="1" dirty="0" smtClean="0">
                <a:solidFill>
                  <a:srgbClr val="00B050"/>
                </a:solidFill>
              </a:rPr>
              <a:t>at you. And who are</a:t>
            </a:r>
          </a:p>
          <a:p>
            <a:r>
              <a:rPr lang="cs-CZ" sz="2000" b="1" dirty="0">
                <a:solidFill>
                  <a:srgbClr val="00B050"/>
                </a:solidFill>
              </a:rPr>
              <a:t>t</a:t>
            </a:r>
            <a:r>
              <a:rPr lang="cs-CZ" sz="2000" b="1" dirty="0" smtClean="0">
                <a:solidFill>
                  <a:srgbClr val="00B050"/>
                </a:solidFill>
              </a:rPr>
              <a:t>hey? They are p</a:t>
            </a:r>
            <a:r>
              <a:rPr lang="cs-CZ" sz="1000" b="1" dirty="0" smtClean="0">
                <a:solidFill>
                  <a:srgbClr val="00B050"/>
                </a:solidFill>
              </a:rPr>
              <a:t/>
            </a:r>
            <a:br>
              <a:rPr lang="cs-CZ" sz="1000" b="1" dirty="0" smtClean="0">
                <a:solidFill>
                  <a:srgbClr val="00B050"/>
                </a:solidFill>
              </a:rPr>
            </a:br>
            <a:r>
              <a:rPr lang="cs-CZ" sz="2000" b="1" dirty="0" smtClean="0">
                <a:solidFill>
                  <a:srgbClr val="00B050"/>
                </a:solidFill>
              </a:rPr>
              <a:t>of my father Mark.</a:t>
            </a:r>
          </a:p>
          <a:p>
            <a:r>
              <a:rPr lang="cs-CZ" sz="2000" b="1" dirty="0" smtClean="0">
                <a:solidFill>
                  <a:srgbClr val="00B050"/>
                </a:solidFill>
              </a:rPr>
              <a:t>Paul is my </a:t>
            </a:r>
          </a:p>
          <a:p>
            <a:r>
              <a:rPr lang="cs-CZ" sz="2000" b="1" dirty="0" smtClean="0">
                <a:solidFill>
                  <a:srgbClr val="00B050"/>
                </a:solidFill>
              </a:rPr>
              <a:t>and Susan is my              .</a:t>
            </a:r>
            <a:r>
              <a:rPr lang="cs-CZ" sz="1000" b="1" dirty="0" smtClean="0">
                <a:solidFill>
                  <a:srgbClr val="00B050"/>
                </a:solidFill>
              </a:rPr>
              <a:t> 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1331640" y="3689737"/>
            <a:ext cx="36724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And there is my second</a:t>
            </a:r>
          </a:p>
          <a:p>
            <a:r>
              <a:rPr lang="cs-CZ" sz="2000" b="1" dirty="0" smtClean="0">
                <a:solidFill>
                  <a:srgbClr val="00B050"/>
                </a:solidFill>
              </a:rPr>
              <a:t>g            Bill</a:t>
            </a:r>
            <a:r>
              <a:rPr lang="cs-CZ" sz="1000" b="1" dirty="0" smtClean="0">
                <a:solidFill>
                  <a:srgbClr val="00B050"/>
                </a:solidFill>
              </a:rPr>
              <a:t> </a:t>
            </a:r>
            <a:r>
              <a:rPr lang="cs-CZ" sz="2000" b="1" dirty="0" smtClean="0">
                <a:solidFill>
                  <a:srgbClr val="00B050"/>
                </a:solidFill>
              </a:rPr>
              <a:t>reading a book to my little </a:t>
            </a:r>
            <a:r>
              <a:rPr lang="cs-CZ" sz="1000" b="1" dirty="0" smtClean="0">
                <a:solidFill>
                  <a:srgbClr val="00B050"/>
                </a:solidFill>
              </a:rPr>
              <a:t>   </a:t>
            </a:r>
            <a:br>
              <a:rPr lang="cs-CZ" sz="1000" b="1" dirty="0" smtClean="0">
                <a:solidFill>
                  <a:srgbClr val="00B050"/>
                </a:solidFill>
              </a:rPr>
            </a:br>
            <a:r>
              <a:rPr lang="cs-CZ" sz="2000" b="1" dirty="0" smtClean="0">
                <a:solidFill>
                  <a:srgbClr val="00B050"/>
                </a:solidFill>
              </a:rPr>
              <a:t>b            Adam.</a:t>
            </a:r>
            <a:endParaRPr lang="cs-CZ" sz="1000" b="1" dirty="0" smtClean="0">
              <a:solidFill>
                <a:srgbClr val="00B050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403648" y="5241394"/>
            <a:ext cx="36724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My  m              Alice </a:t>
            </a:r>
            <a:br>
              <a:rPr lang="cs-CZ" sz="2000" b="1" dirty="0" smtClean="0">
                <a:solidFill>
                  <a:srgbClr val="00B050"/>
                </a:solidFill>
              </a:rPr>
            </a:br>
            <a:r>
              <a:rPr lang="cs-CZ" sz="2000" b="1" dirty="0" smtClean="0">
                <a:solidFill>
                  <a:srgbClr val="00B050"/>
                </a:solidFill>
              </a:rPr>
              <a:t>is </a:t>
            </a:r>
            <a:r>
              <a:rPr lang="cs-CZ" sz="2400" b="1" dirty="0" smtClean="0">
                <a:solidFill>
                  <a:srgbClr val="00B050"/>
                </a:solidFill>
              </a:rPr>
              <a:t>B</a:t>
            </a:r>
            <a:r>
              <a:rPr lang="cs-CZ" sz="2000" b="1" dirty="0" smtClean="0">
                <a:solidFill>
                  <a:srgbClr val="00B050"/>
                </a:solidFill>
              </a:rPr>
              <a:t>ill´s                 .</a:t>
            </a:r>
            <a:r>
              <a:rPr lang="cs-CZ" sz="1000" b="1" dirty="0" smtClean="0">
                <a:solidFill>
                  <a:srgbClr val="00B050"/>
                </a:solidFill>
              </a:rPr>
              <a:t> </a:t>
            </a:r>
          </a:p>
        </p:txBody>
      </p:sp>
      <p:cxnSp>
        <p:nvCxnSpPr>
          <p:cNvPr id="21" name="Přímá spojnice 20"/>
          <p:cNvCxnSpPr/>
          <p:nvPr/>
        </p:nvCxnSpPr>
        <p:spPr>
          <a:xfrm>
            <a:off x="7020272" y="2060848"/>
            <a:ext cx="997378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6264164" y="2669169"/>
            <a:ext cx="1404133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7031006" y="2996952"/>
            <a:ext cx="1213402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1619672" y="4351456"/>
            <a:ext cx="936104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1619672" y="4919852"/>
            <a:ext cx="936104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Přímá spojnice 39"/>
          <p:cNvCxnSpPr/>
          <p:nvPr/>
        </p:nvCxnSpPr>
        <p:spPr>
          <a:xfrm>
            <a:off x="1898616" y="5575784"/>
            <a:ext cx="1593264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Přímá spojnice 41"/>
          <p:cNvCxnSpPr/>
          <p:nvPr/>
        </p:nvCxnSpPr>
        <p:spPr>
          <a:xfrm>
            <a:off x="2695248" y="5899961"/>
            <a:ext cx="1386327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63244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ovéPole 18"/>
          <p:cNvSpPr txBox="1"/>
          <p:nvPr/>
        </p:nvSpPr>
        <p:spPr>
          <a:xfrm>
            <a:off x="4644008" y="1412776"/>
            <a:ext cx="3672408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Let me introduce you</a:t>
            </a:r>
          </a:p>
          <a:p>
            <a:r>
              <a:rPr lang="cs-CZ" sz="2000" b="1" dirty="0">
                <a:solidFill>
                  <a:srgbClr val="00B050"/>
                </a:solidFill>
              </a:rPr>
              <a:t>m</a:t>
            </a:r>
            <a:r>
              <a:rPr lang="cs-CZ" sz="2000" b="1" dirty="0" smtClean="0">
                <a:solidFill>
                  <a:srgbClr val="00B050"/>
                </a:solidFill>
              </a:rPr>
              <a:t>y second g</a:t>
            </a:r>
            <a:br>
              <a:rPr lang="cs-CZ" sz="2000" b="1" dirty="0" smtClean="0">
                <a:solidFill>
                  <a:srgbClr val="00B050"/>
                </a:solidFill>
              </a:rPr>
            </a:br>
            <a:r>
              <a:rPr lang="cs-CZ" sz="2400" b="1" dirty="0" smtClean="0">
                <a:solidFill>
                  <a:srgbClr val="00B050"/>
                </a:solidFill>
              </a:rPr>
              <a:t>A</a:t>
            </a:r>
            <a:r>
              <a:rPr lang="cs-CZ" sz="2000" b="1" dirty="0" smtClean="0">
                <a:solidFill>
                  <a:srgbClr val="00B050"/>
                </a:solidFill>
              </a:rPr>
              <a:t>nne. She is Bill´s</a:t>
            </a:r>
          </a:p>
          <a:p>
            <a:r>
              <a:rPr lang="cs-CZ" sz="2800" b="1" dirty="0" smtClean="0">
                <a:solidFill>
                  <a:srgbClr val="00B050"/>
                </a:solidFill>
              </a:rPr>
              <a:t>          </a:t>
            </a:r>
            <a:r>
              <a:rPr lang="cs-CZ" sz="2000" b="1" dirty="0" smtClean="0">
                <a:solidFill>
                  <a:srgbClr val="00B050"/>
                </a:solidFill>
              </a:rPr>
              <a:t>.</a:t>
            </a:r>
            <a:endParaRPr lang="cs-CZ" sz="1000" b="1" dirty="0" smtClean="0">
              <a:solidFill>
                <a:srgbClr val="00B050"/>
              </a:solidFill>
            </a:endParaRPr>
          </a:p>
        </p:txBody>
      </p:sp>
      <p:pic>
        <p:nvPicPr>
          <p:cNvPr id="4098" name="Picture 2" descr="C:\Users\pc\AppData\Local\Microsoft\Windows\Temporary Internet Files\Content.IE5\X1GUPELI\MC90035877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015" y="764704"/>
            <a:ext cx="2345945" cy="2592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547664" y="3938280"/>
            <a:ext cx="38164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rgbClr val="00B050"/>
                </a:solidFill>
              </a:rPr>
              <a:t> I have got 3 siblings </a:t>
            </a:r>
          </a:p>
          <a:p>
            <a:r>
              <a:rPr lang="cs-CZ" sz="2000" b="1" dirty="0">
                <a:solidFill>
                  <a:srgbClr val="00B050"/>
                </a:solidFill>
              </a:rPr>
              <a:t> </a:t>
            </a:r>
            <a:r>
              <a:rPr lang="cs-CZ" sz="2000" b="1" dirty="0" smtClean="0">
                <a:solidFill>
                  <a:srgbClr val="00B050"/>
                </a:solidFill>
              </a:rPr>
              <a:t>- 2 b              and one</a:t>
            </a:r>
          </a:p>
          <a:p>
            <a:r>
              <a:rPr lang="cs-CZ" sz="2000" b="1" dirty="0" smtClean="0">
                <a:solidFill>
                  <a:srgbClr val="00B050"/>
                </a:solidFill>
              </a:rPr>
              <a:t>               . My second</a:t>
            </a:r>
          </a:p>
          <a:p>
            <a:r>
              <a:rPr lang="cs-CZ" sz="2000" b="1" dirty="0" smtClean="0">
                <a:solidFill>
                  <a:srgbClr val="00B050"/>
                </a:solidFill>
              </a:rPr>
              <a:t>              is Simon and </a:t>
            </a:r>
            <a:br>
              <a:rPr lang="cs-CZ" sz="2000" b="1" dirty="0" smtClean="0">
                <a:solidFill>
                  <a:srgbClr val="00B050"/>
                </a:solidFill>
              </a:rPr>
            </a:br>
            <a:r>
              <a:rPr lang="cs-CZ" sz="2000" b="1" dirty="0" smtClean="0">
                <a:solidFill>
                  <a:srgbClr val="00B050"/>
                </a:solidFill>
              </a:rPr>
              <a:t> he is a </a:t>
            </a:r>
            <a:r>
              <a:rPr lang="cs-CZ" sz="1000" b="1" dirty="0">
                <a:solidFill>
                  <a:srgbClr val="00B050"/>
                </a:solidFill>
              </a:rPr>
              <a:t> </a:t>
            </a:r>
            <a:r>
              <a:rPr lang="cs-CZ" sz="2000" b="1" dirty="0" smtClean="0">
                <a:solidFill>
                  <a:srgbClr val="00B050"/>
                </a:solidFill>
              </a:rPr>
              <a:t>b        .</a:t>
            </a:r>
            <a:endParaRPr lang="cs-CZ" sz="1000" b="1" dirty="0" smtClean="0">
              <a:solidFill>
                <a:srgbClr val="00B050"/>
              </a:solidFill>
            </a:endParaRPr>
          </a:p>
          <a:p>
            <a:r>
              <a:rPr lang="cs-CZ" sz="2000" b="1" dirty="0">
                <a:solidFill>
                  <a:srgbClr val="00B050"/>
                </a:solidFill>
              </a:rPr>
              <a:t> </a:t>
            </a:r>
            <a:r>
              <a:rPr lang="cs-CZ" sz="2000" b="1" dirty="0" smtClean="0">
                <a:solidFill>
                  <a:srgbClr val="00B050"/>
                </a:solidFill>
              </a:rPr>
              <a:t>Simon is one           old.  </a:t>
            </a:r>
            <a:r>
              <a:rPr lang="cs-CZ" sz="1000" b="1" dirty="0" smtClean="0">
                <a:solidFill>
                  <a:srgbClr val="00B050"/>
                </a:solidFill>
              </a:rPr>
              <a:t> </a:t>
            </a:r>
          </a:p>
        </p:txBody>
      </p:sp>
      <p:pic>
        <p:nvPicPr>
          <p:cNvPr id="4100" name="Picture 4" descr="C:\Users\pc\AppData\Local\Microsoft\Windows\Temporary Internet Files\Content.IE5\X1GUPELI\MC900296286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2341" y="4045351"/>
            <a:ext cx="2026003" cy="1615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5" name="Přímá spojnice 14"/>
          <p:cNvCxnSpPr/>
          <p:nvPr/>
        </p:nvCxnSpPr>
        <p:spPr>
          <a:xfrm>
            <a:off x="6583334" y="2060848"/>
            <a:ext cx="1229026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4742932" y="2788465"/>
            <a:ext cx="1125212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2371252" y="4581128"/>
            <a:ext cx="1084624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>
            <a:off x="1763688" y="4869160"/>
            <a:ext cx="1100547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24"/>
          <p:cNvCxnSpPr/>
          <p:nvPr/>
        </p:nvCxnSpPr>
        <p:spPr>
          <a:xfrm>
            <a:off x="1743261" y="5157192"/>
            <a:ext cx="1028539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>
            <a:off x="2913564" y="5506500"/>
            <a:ext cx="763973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3572629" y="5805264"/>
            <a:ext cx="927363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538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72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278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3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830" tmFilter="0, 0; 0.125,0.2665; 0.25,0.4; 0.375,0.465; 0.5,0.5;  0.625,0.535; 0.75,0.6; 0.875,0.7335; 1,1">
                                          <p:stCondLst>
                                            <p:cond delay="83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15" tmFilter="0, 0; 0.125,0.2665; 0.25,0.4; 0.375,0.465; 0.5,0.5;  0.625,0.535; 0.75,0.6; 0.875,0.7335; 1,1">
                                          <p:stCondLst>
                                            <p:cond delay="165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5" tmFilter="0, 0; 0.125,0.2665; 0.25,0.4; 0.375,0.465; 0.5,0.5;  0.625,0.535; 0.75,0.6; 0.875,0.7335; 1,1">
                                          <p:stCondLst>
                                            <p:cond delay="207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33">
                                          <p:stCondLst>
                                            <p:cond delay="81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207" decel="50000">
                                          <p:stCondLst>
                                            <p:cond delay="84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33">
                                          <p:stCondLst>
                                            <p:cond delay="164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207" decel="50000">
                                          <p:stCondLst>
                                            <p:cond delay="167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33">
                                          <p:stCondLst>
                                            <p:cond delay="2052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207" decel="50000">
                                          <p:stCondLst>
                                            <p:cond delay="2085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33">
                                          <p:stCondLst>
                                            <p:cond delay="226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207" decel="50000">
                                          <p:stCondLst>
                                            <p:cond delay="2293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403648" y="620688"/>
            <a:ext cx="6264696" cy="504056"/>
          </a:xfrm>
          <a:solidFill>
            <a:srgbClr val="00B050"/>
          </a:solidFill>
          <a:effectLst>
            <a:softEdge rad="31750"/>
          </a:effectLst>
        </p:spPr>
        <p:txBody>
          <a:bodyPr>
            <a:normAutofit/>
          </a:bodyPr>
          <a:lstStyle/>
          <a:p>
            <a:pPr algn="l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Pamatujete si členy Davidovy rodiny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cxnSp>
        <p:nvCxnSpPr>
          <p:cNvPr id="4" name="Přímá spojnice 3"/>
          <p:cNvCxnSpPr/>
          <p:nvPr/>
        </p:nvCxnSpPr>
        <p:spPr>
          <a:xfrm>
            <a:off x="5004048" y="2132856"/>
            <a:ext cx="1944216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2267744" y="1763524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Alice</a:t>
            </a:r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is </a:t>
            </a:r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David</a:t>
            </a:r>
            <a:r>
              <a:rPr lang="cs-CZ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´s</a:t>
            </a:r>
            <a:r>
              <a:rPr lang="cs-CZ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267744" y="241159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Mark</a:t>
            </a:r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is </a:t>
            </a:r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Paul</a:t>
            </a:r>
            <a:r>
              <a:rPr lang="cs-CZ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´s:</a:t>
            </a:r>
            <a:endParaRPr lang="cs-CZ" dirty="0">
              <a:ln w="18415" cmpd="sng">
                <a:solidFill>
                  <a:srgbClr val="FFC000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267744" y="3059668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Bill</a:t>
            </a:r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is </a:t>
            </a:r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Anne</a:t>
            </a:r>
            <a:r>
              <a:rPr lang="cs-CZ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´s: </a:t>
            </a:r>
            <a:endParaRPr lang="cs-CZ" dirty="0">
              <a:ln w="18415" cmpd="sng">
                <a:solidFill>
                  <a:srgbClr val="FFC000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2267744" y="370774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Simon</a:t>
            </a:r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is </a:t>
            </a:r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David</a:t>
            </a:r>
            <a:r>
              <a:rPr lang="cs-CZ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´s: </a:t>
            </a:r>
            <a:endParaRPr lang="cs-CZ" dirty="0">
              <a:ln w="18415" cmpd="sng">
                <a:solidFill>
                  <a:srgbClr val="FFC000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267744" y="4355812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Susan</a:t>
            </a:r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is </a:t>
            </a:r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Jane</a:t>
            </a:r>
            <a:r>
              <a:rPr lang="cs-CZ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´s</a:t>
            </a:r>
            <a:r>
              <a:rPr lang="cs-CZ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: </a:t>
            </a:r>
            <a:endParaRPr lang="cs-CZ" dirty="0">
              <a:ln w="18415" cmpd="sng">
                <a:solidFill>
                  <a:srgbClr val="FFC000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267744" y="5003884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Alice</a:t>
            </a:r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is </a:t>
            </a:r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Mark</a:t>
            </a:r>
            <a:r>
              <a:rPr lang="cs-CZ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´s:</a:t>
            </a:r>
            <a:endParaRPr lang="cs-CZ" dirty="0">
              <a:ln w="18415" cmpd="sng">
                <a:solidFill>
                  <a:srgbClr val="FFC000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267744" y="5651956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Jane</a:t>
            </a:r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</a:t>
            </a:r>
            <a:r>
              <a:rPr lang="cs-CZ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is </a:t>
            </a:r>
            <a:r>
              <a:rPr lang="cs-CZ" dirty="0" smtClean="0">
                <a:ln w="18415" cmpd="sng">
                  <a:solidFill>
                    <a:srgbClr val="00B050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Adam</a:t>
            </a:r>
            <a:r>
              <a:rPr lang="cs-CZ" dirty="0" smtClean="0">
                <a:ln w="18415" cmpd="sng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´s: </a:t>
            </a:r>
            <a:endParaRPr lang="cs-CZ" dirty="0">
              <a:ln w="18415" cmpd="sng">
                <a:solidFill>
                  <a:srgbClr val="FFC000"/>
                </a:solidFill>
                <a:prstDash val="solid"/>
              </a:ln>
              <a:solidFill>
                <a:srgbClr val="FFC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026" name="Picture 2" descr="C:\Users\pc\AppData\Local\Microsoft\Windows\Temporary Internet Files\Content.IE5\HAWNR31D\MC900282178[1]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00B05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97107"/>
            <a:ext cx="818388" cy="94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lačítko akce: Informace 11">
            <a:hlinkClick r:id="" action="ppaction://noaction" highlightClick="1"/>
          </p:cNvPr>
          <p:cNvSpPr/>
          <p:nvPr/>
        </p:nvSpPr>
        <p:spPr>
          <a:xfrm>
            <a:off x="1223628" y="1628800"/>
            <a:ext cx="504056" cy="446304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9" name="Tlačítko akce: Informace 18">
            <a:hlinkClick r:id="" action="ppaction://noaction" highlightClick="1"/>
          </p:cNvPr>
          <p:cNvSpPr/>
          <p:nvPr/>
        </p:nvSpPr>
        <p:spPr>
          <a:xfrm>
            <a:off x="1223628" y="2276872"/>
            <a:ext cx="504056" cy="446304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0" name="Tlačítko akce: Informace 19">
            <a:hlinkClick r:id="" action="ppaction://noaction" highlightClick="1"/>
          </p:cNvPr>
          <p:cNvSpPr/>
          <p:nvPr/>
        </p:nvSpPr>
        <p:spPr>
          <a:xfrm>
            <a:off x="1223628" y="2982696"/>
            <a:ext cx="504056" cy="446304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1" name="Tlačítko akce: Informace 20">
            <a:hlinkClick r:id="" action="ppaction://noaction" highlightClick="1"/>
          </p:cNvPr>
          <p:cNvSpPr/>
          <p:nvPr/>
        </p:nvSpPr>
        <p:spPr>
          <a:xfrm>
            <a:off x="1223628" y="3630768"/>
            <a:ext cx="504056" cy="446304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2" name="Tlačítko akce: Informace 21">
            <a:hlinkClick r:id="" action="ppaction://noaction" highlightClick="1"/>
          </p:cNvPr>
          <p:cNvSpPr/>
          <p:nvPr/>
        </p:nvSpPr>
        <p:spPr>
          <a:xfrm>
            <a:off x="1223628" y="4278840"/>
            <a:ext cx="504056" cy="446304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3" name="Tlačítko akce: Informace 22">
            <a:hlinkClick r:id="" action="ppaction://noaction" highlightClick="1"/>
          </p:cNvPr>
          <p:cNvSpPr/>
          <p:nvPr/>
        </p:nvSpPr>
        <p:spPr>
          <a:xfrm>
            <a:off x="1223628" y="4984664"/>
            <a:ext cx="504056" cy="446304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24" name="Tlačítko akce: Informace 23">
            <a:hlinkClick r:id="" action="ppaction://noaction" highlightClick="1"/>
          </p:cNvPr>
          <p:cNvSpPr/>
          <p:nvPr/>
        </p:nvSpPr>
        <p:spPr>
          <a:xfrm>
            <a:off x="1223628" y="5632736"/>
            <a:ext cx="504056" cy="446304"/>
          </a:xfrm>
          <a:prstGeom prst="actionButtonInformat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29" name="Přímá spojnice 28"/>
          <p:cNvCxnSpPr/>
          <p:nvPr/>
        </p:nvCxnSpPr>
        <p:spPr>
          <a:xfrm>
            <a:off x="5004048" y="2780928"/>
            <a:ext cx="1944216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Přímá spojnice 29"/>
          <p:cNvCxnSpPr/>
          <p:nvPr/>
        </p:nvCxnSpPr>
        <p:spPr>
          <a:xfrm>
            <a:off x="5004048" y="3429000"/>
            <a:ext cx="1944216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30"/>
          <p:cNvCxnSpPr/>
          <p:nvPr/>
        </p:nvCxnSpPr>
        <p:spPr>
          <a:xfrm>
            <a:off x="5004048" y="4059970"/>
            <a:ext cx="1944216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Přímá spojnice 31"/>
          <p:cNvCxnSpPr/>
          <p:nvPr/>
        </p:nvCxnSpPr>
        <p:spPr>
          <a:xfrm>
            <a:off x="5004048" y="4670238"/>
            <a:ext cx="1944216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Přímá spojnice 32"/>
          <p:cNvCxnSpPr/>
          <p:nvPr/>
        </p:nvCxnSpPr>
        <p:spPr>
          <a:xfrm>
            <a:off x="5004048" y="5318310"/>
            <a:ext cx="1944216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nice 33"/>
          <p:cNvCxnSpPr/>
          <p:nvPr/>
        </p:nvCxnSpPr>
        <p:spPr>
          <a:xfrm>
            <a:off x="5004048" y="5949280"/>
            <a:ext cx="1944216" cy="0"/>
          </a:xfrm>
          <a:prstGeom prst="line">
            <a:avLst/>
          </a:prstGeom>
          <a:ln w="254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3717" y="3475947"/>
            <a:ext cx="792088" cy="832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" name="Picture 4" descr="C:\Users\pc\AppData\Local\Microsoft\Windows\Temporary Internet Files\Content.IE5\X362ZVCJ\MC90015719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6383" y="2095913"/>
            <a:ext cx="825000" cy="105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5" descr="C:\Users\pc\AppData\Local\Microsoft\Windows\Temporary Internet Files\Content.IE5\HAWNR31D\MC900157197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30926" y="4463040"/>
            <a:ext cx="780316" cy="1043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8709" y="2367846"/>
            <a:ext cx="742071" cy="1051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2519" y="4586908"/>
            <a:ext cx="738231" cy="10458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6980" y="1278465"/>
            <a:ext cx="1103849" cy="960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6699" y="2249080"/>
            <a:ext cx="840610" cy="810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671" y="4670238"/>
            <a:ext cx="792088" cy="943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1219" y="5944683"/>
            <a:ext cx="781050" cy="809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672" y="1010047"/>
            <a:ext cx="1073065" cy="1065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4" descr="C:\Users\pc\AppData\Local\Microsoft\Windows\Temporary Internet Files\Content.IE5\X1GUPELI\MC900296286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94137" y="3342543"/>
            <a:ext cx="1098825" cy="87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9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0671" y="3342543"/>
            <a:ext cx="1073065" cy="1065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40768" y="5781342"/>
            <a:ext cx="792088" cy="943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7890" y="4629443"/>
            <a:ext cx="1103849" cy="9607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083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2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1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1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1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6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7" fill="hold">
                      <p:stCondLst>
                        <p:cond delay="0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4.9711E-6 L 0.24618 0.01249 " pathEditMode="relative" rAng="0" ptsTypes="AA">
                                      <p:cBhvr>
                                        <p:cTn id="170" dur="2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09" y="624"/>
                                    </p:animMotion>
                                  </p:childTnLst>
                                </p:cTn>
                              </p:par>
                              <p:par>
                                <p:cTn id="17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32948E-6 L -0.37361 0.04416 " pathEditMode="relative" rAng="0" ptsTypes="AA">
                                      <p:cBhvr>
                                        <p:cTn id="172" dur="25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81" y="21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4" fill="hold">
                      <p:stCondLst>
                        <p:cond delay="0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23229 -0.0375 " pathEditMode="relative" rAng="0" ptsTypes="AA">
                                      <p:cBhvr>
                                        <p:cTn id="177" dur="2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15" y="-1875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4.07407E-6 L -0.35278 0.00231 " pathEditMode="relative" rAng="0" ptsTypes="AA">
                                      <p:cBhvr>
                                        <p:cTn id="179" dur="2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639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8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1" fill="hold">
                      <p:stCondLst>
                        <p:cond delay="0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3.58382E-6 L 0.2243 -0.08856 " pathEditMode="relative" rAng="0" ptsTypes="AA">
                                      <p:cBhvr>
                                        <p:cTn id="184" dur="2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15" y="-4439"/>
                                    </p:animMotion>
                                  </p:childTnLst>
                                </p:cTn>
                              </p:par>
                              <p:par>
                                <p:cTn id="18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4624E-7 L -0.23785 0.08139 " pathEditMode="relative" rAng="0" ptsTypes="AA">
                                      <p:cBhvr>
                                        <p:cTn id="186" dur="2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92" y="4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1.11111E-6 L 0.36614 0.02222 " pathEditMode="relative" rAng="0" ptsTypes="AA">
                                      <p:cBhvr>
                                        <p:cTn id="191" dur="2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316" y="1111"/>
                                    </p:animMotion>
                                  </p:childTnLst>
                                </p:cTn>
                              </p:par>
                              <p:par>
                                <p:cTn id="192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3.06358E-6 L -0.37361 -0.00208 " pathEditMode="relative" rAng="0" ptsTypes="AA">
                                      <p:cBhvr>
                                        <p:cTn id="193" dur="2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681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7341E-6 L -0.35816 -0.07121 " pathEditMode="relative" rAng="0" ptsTypes="AA">
                                      <p:cBhvr>
                                        <p:cTn id="198" dur="2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17" y="-3561"/>
                                    </p:animMotion>
                                  </p:childTnLst>
                                </p:cTn>
                              </p:par>
                              <p:par>
                                <p:cTn id="19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56069E-6 L 0.40937 -0.06936 " pathEditMode="relative" rAng="0" ptsTypes="AA">
                                      <p:cBhvr>
                                        <p:cTn id="200" dur="2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469" y="-3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5723E-6 L 0.27812 0.00716 " pathEditMode="relative" rAng="0" ptsTypes="AA">
                                      <p:cBhvr>
                                        <p:cTn id="205" dur="2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06" y="347"/>
                                    </p:animMotion>
                                  </p:childTnLst>
                                </p:cTn>
                              </p:par>
                              <p:par>
                                <p:cTn id="206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3.75723E-6 L -0.25417 0.00716 " pathEditMode="relative" rAng="0" ptsTypes="AA">
                                      <p:cBhvr>
                                        <p:cTn id="207" dur="2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08" y="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1.44509E-6 L 0.38194 -0.0548 " pathEditMode="relative" rAng="0" ptsTypes="AA">
                                      <p:cBhvr>
                                        <p:cTn id="212" dur="2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97" y="-2751"/>
                                    </p:animMotion>
                                  </p:childTnLst>
                                </p:cTn>
                              </p:par>
                              <p:par>
                                <p:cTn id="21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50867E-6 L -0.24288 -0.06891 " pathEditMode="relative" rAng="0" ptsTypes="AA">
                                      <p:cBhvr>
                                        <p:cTn id="214" dur="2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53" y="-34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1" animBg="1"/>
      <p:bldP spid="12" grpId="2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2397153"/>
              </p:ext>
            </p:extLst>
          </p:nvPr>
        </p:nvGraphicFramePr>
        <p:xfrm>
          <a:off x="467544" y="4312422"/>
          <a:ext cx="8208912" cy="18528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8912"/>
              </a:tblGrid>
              <a:tr h="313078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POUŽITÉ  ZDROJE</a:t>
                      </a:r>
                      <a:endParaRPr lang="cs-CZ" sz="1800" dirty="0">
                        <a:solidFill>
                          <a:schemeClr val="bg1"/>
                        </a:solidFill>
                      </a:endParaRPr>
                    </a:p>
                  </a:txBody>
                  <a:tcPr marL="91439" marR="91439"/>
                </a:tc>
              </a:tr>
              <a:tr h="148712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    Otevřená galerie Microsoft.com </a:t>
                      </a:r>
                    </a:p>
                  </a:txBody>
                  <a:tcPr marL="91439" marR="91439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749334"/>
              </p:ext>
            </p:extLst>
          </p:nvPr>
        </p:nvGraphicFramePr>
        <p:xfrm>
          <a:off x="467544" y="980728"/>
          <a:ext cx="8208912" cy="26795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8912"/>
              </a:tblGrid>
              <a:tr h="393545">
                <a:tc>
                  <a:txBody>
                    <a:bodyPr/>
                    <a:lstStyle/>
                    <a:p>
                      <a:r>
                        <a:rPr lang="cs-CZ" sz="1800" dirty="0" smtClean="0"/>
                        <a:t>ANOTACE</a:t>
                      </a:r>
                      <a:endParaRPr lang="cs-CZ" sz="1800" dirty="0">
                        <a:solidFill>
                          <a:schemeClr val="bg1"/>
                        </a:solidFill>
                      </a:endParaRPr>
                    </a:p>
                  </a:txBody>
                  <a:tcPr marL="91439" marR="91439" marT="45703" marB="45703"/>
                </a:tc>
              </a:tr>
              <a:tr h="1100942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lang="cs-CZ" sz="1800" baseline="0" dirty="0" smtClean="0"/>
                        <a:t>       Prezentace, která je určená žákům 3. ročníku, je zaměřená na překlad textu (s pomocí učitele) a procvičení členů rodiny. Žáci se </a:t>
                      </a:r>
                      <a:br>
                        <a:rPr lang="cs-CZ" sz="1800" baseline="0" dirty="0" smtClean="0"/>
                      </a:br>
                      <a:r>
                        <a:rPr lang="cs-CZ" sz="1800" baseline="0" dirty="0" smtClean="0"/>
                        <a:t>podle kontextu pokoušení doplnit vynechaná místa v textu, ve kterých většinou chybějí členové rodiny. Zároveň se snaží zapamatovat si členy Simonovy rodiny, aby ve druhé aktivitě dokázali podle jejich jmen určit příbuzenské vztahy. Jako nápověda poslouží odkaz s písmenem „i“, po jehož kliknutím se vždy objeví obrázky daných členů rodiny. Prezentace obsahuje animace.  </a:t>
                      </a:r>
                    </a:p>
                  </a:txBody>
                  <a:tcPr marL="91439" marR="91439" marT="45703" marB="45703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2196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Karnevalový motiv</Template>
  <TotalTime>448</TotalTime>
  <Words>222</Words>
  <Application>Microsoft Office PowerPoint</Application>
  <PresentationFormat>Předvádění na obrazovce (4:3)</PresentationFormat>
  <Paragraphs>57</Paragraphs>
  <Slides>8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Carnival</vt:lpstr>
      <vt:lpstr>Prezentace aplikace PowerPoint</vt:lpstr>
      <vt:lpstr>Prezentace aplikace PowerPoint</vt:lpstr>
      <vt:lpstr>Pokuste se doplnit text, ve kterém  Vám David představuje svou rodinu. Zapamatujte si jména jednotlivých členů.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pc</cp:lastModifiedBy>
  <cp:revision>31</cp:revision>
  <dcterms:created xsi:type="dcterms:W3CDTF">2012-11-21T19:13:17Z</dcterms:created>
  <dcterms:modified xsi:type="dcterms:W3CDTF">2013-02-14T17:38:14Z</dcterms:modified>
</cp:coreProperties>
</file>