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5"/>
  </p:notesMasterIdLst>
  <p:sldIdLst>
    <p:sldId id="264" r:id="rId4"/>
    <p:sldId id="266" r:id="rId5"/>
    <p:sldId id="256" r:id="rId6"/>
    <p:sldId id="257" r:id="rId7"/>
    <p:sldId id="258" r:id="rId8"/>
    <p:sldId id="261" r:id="rId9"/>
    <p:sldId id="259" r:id="rId10"/>
    <p:sldId id="262" r:id="rId11"/>
    <p:sldId id="260" r:id="rId12"/>
    <p:sldId id="265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AA8378-6FCD-4D57-BDB3-D2D52DA467BC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7A0ACF-4C0C-4A74-B58A-BC718F5835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9711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4317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424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8074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840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668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748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4032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995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56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458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48388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2238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9351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356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13577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8604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8876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48788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686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0597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8023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2398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054D3-9615-4FA6-97D6-C955BF581F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95996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054D3-9615-4FA6-97D6-C955BF581F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6446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054D3-9615-4FA6-97D6-C955BF581F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6689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054D3-9615-4FA6-97D6-C955BF581F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526532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054D3-9615-4FA6-97D6-C955BF581F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45278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054D3-9615-4FA6-97D6-C955BF581F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778553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054D3-9615-4FA6-97D6-C955BF581F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85327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054D3-9615-4FA6-97D6-C955BF581F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66506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054D3-9615-4FA6-97D6-C955BF581F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447162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054D3-9615-4FA6-97D6-C955BF581F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8807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054D3-9615-4FA6-97D6-C955BF581F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592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2D2BAD-8A7E-4CA3-85E2-AE2820374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598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56229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054D3-9615-4FA6-97D6-C955BF581F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188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hyperlink" Target="http://www.youtube.com/watch?v=tzJt3kVMaDs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Zasilacz_komputera_ubt.jpeg?uselang=cs" TargetMode="External"/><Relationship Id="rId2" Type="http://schemas.openxmlformats.org/officeDocument/2006/relationships/hyperlink" Target="http://images.highspeedbackbone.net/skuimages/large/C13-8220-Main-JH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UVNITŘ POČÍTAČE</a:t>
            </a:r>
            <a:b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VY_32_INOVACE_04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728792" cy="2135088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ts val="600"/>
              </a:spcAft>
            </a:pPr>
            <a:r>
              <a:rPr lang="cs-CZ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6</a:t>
            </a:r>
          </a:p>
          <a:p>
            <a:pPr>
              <a:spcAft>
                <a:spcPts val="600"/>
              </a:spcAft>
            </a:pPr>
            <a:r>
              <a:rPr lang="pl-PL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ZÁKLADY PRÁCE S POČÍTAČEM</a:t>
            </a:r>
          </a:p>
          <a:p>
            <a:pPr>
              <a:spcAft>
                <a:spcPts val="600"/>
              </a:spcAft>
            </a:pPr>
            <a:r>
              <a:rPr lang="pl-PL" sz="2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pl-PL" sz="26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 Mgr. Iveta </a:t>
            </a:r>
            <a:r>
              <a:rPr lang="pl-PL" sz="2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Mocharová</a:t>
            </a:r>
            <a:endParaRPr lang="pl-PL" sz="2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sz="3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946781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332656"/>
            <a:ext cx="19533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196753"/>
            <a:ext cx="8352928" cy="3689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lnSpc>
                <a:spcPct val="115000"/>
              </a:lnSpc>
              <a:spcAft>
                <a:spcPts val="1000"/>
              </a:spcAft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Prezentace  slouží jako doprovodný materiál k 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výkladu na téma „Uvnitř počítače“. Může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být využita jako zápis pro žáky dle 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výkladu, na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závěr hodiny jako krátké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shrnutí nového učiva nebo v úvodu další hodiny jako opakování. Po kliknutí na odkaz v závěru prezentace se spustí krátká videonahrávka ukázky „sestavení počítače“.</a:t>
            </a:r>
          </a:p>
          <a:p>
            <a:pPr lvl="0" algn="just">
              <a:lnSpc>
                <a:spcPct val="115000"/>
              </a:lnSpc>
              <a:spcAft>
                <a:spcPts val="1000"/>
              </a:spcAft>
            </a:pP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Žáci poznají, co se nachází uvnitř počítače.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6327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1577751"/>
            <a:ext cx="4378202" cy="357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4400" dirty="0" smtClean="0">
                <a:solidFill>
                  <a:srgbClr val="000000"/>
                </a:solidFill>
                <a:effectLst/>
                <a:latin typeface="Times New Roman" pitchFamily="18" charset="0"/>
                <a:ea typeface="Calibri"/>
                <a:cs typeface="Times New Roman" pitchFamily="18" charset="0"/>
              </a:rPr>
              <a:t>       Základem </a:t>
            </a:r>
          </a:p>
          <a:p>
            <a:pPr algn="ctr"/>
            <a:r>
              <a:rPr lang="cs-CZ" sz="4400" dirty="0" smtClean="0">
                <a:solidFill>
                  <a:srgbClr val="000000"/>
                </a:solidFill>
                <a:effectLst/>
                <a:latin typeface="Times New Roman" pitchFamily="18" charset="0"/>
                <a:ea typeface="Calibri"/>
                <a:cs typeface="Times New Roman" pitchFamily="18" charset="0"/>
              </a:rPr>
              <a:t>        počítače </a:t>
            </a:r>
          </a:p>
          <a:p>
            <a:pPr algn="ctr"/>
            <a:r>
              <a:rPr lang="cs-CZ" sz="4400" dirty="0" smtClean="0">
                <a:solidFill>
                  <a:srgbClr val="000000"/>
                </a:solidFill>
                <a:effectLst/>
                <a:latin typeface="Times New Roman" pitchFamily="18" charset="0"/>
                <a:ea typeface="Calibri"/>
                <a:cs typeface="Times New Roman" pitchFamily="18" charset="0"/>
              </a:rPr>
              <a:t>       je </a:t>
            </a:r>
          </a:p>
          <a:p>
            <a:pPr algn="ctr"/>
            <a:r>
              <a:rPr lang="cs-CZ" sz="4400" dirty="0" smtClean="0">
                <a:solidFill>
                  <a:srgbClr val="000000"/>
                </a:solidFill>
                <a:effectLst/>
                <a:latin typeface="Times New Roman" pitchFamily="18" charset="0"/>
                <a:ea typeface="Calibri"/>
                <a:cs typeface="Times New Roman" pitchFamily="18" charset="0"/>
              </a:rPr>
              <a:t>       počítačová </a:t>
            </a:r>
          </a:p>
          <a:p>
            <a:pPr algn="ctr"/>
            <a:r>
              <a:rPr lang="cs-CZ" sz="4400" dirty="0" smtClean="0">
                <a:solidFill>
                  <a:srgbClr val="000000"/>
                </a:solidFill>
                <a:effectLst/>
                <a:latin typeface="Times New Roman" pitchFamily="18" charset="0"/>
                <a:ea typeface="Calibri"/>
                <a:cs typeface="Times New Roman" pitchFamily="18" charset="0"/>
              </a:rPr>
              <a:t>        skříň.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9670" y="5157192"/>
            <a:ext cx="630813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Uvnitř počítače se nachází:</a:t>
            </a:r>
            <a:endParaRPr lang="cs-CZ" sz="4400" dirty="0"/>
          </a:p>
        </p:txBody>
      </p:sp>
      <p:pic>
        <p:nvPicPr>
          <p:cNvPr id="1026" name="Picture 2" descr="C:\Users\nb3\AppData\Local\Microsoft\Windows\Temporary Internet Files\Content.IE5\FLGL5AP4\MC9003496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3473" y="1440721"/>
            <a:ext cx="2700207" cy="3140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043608" y="188640"/>
            <a:ext cx="7038979" cy="10479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5400" b="1" u="sng" dirty="0">
                <a:solidFill>
                  <a:srgbClr val="000000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UVNITŘ   POČÍTAČE</a:t>
            </a:r>
            <a:endParaRPr lang="cs-CZ" sz="5400" b="1" u="sng" dirty="0">
              <a:latin typeface="Times New Roman" pitchFamily="18" charset="0"/>
              <a:ea typeface="Calibri"/>
              <a:cs typeface="Times New Roman" pitchFamily="18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3779912" y="4221088"/>
            <a:ext cx="1296144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6224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16792" y="231031"/>
            <a:ext cx="491673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u="sng" dirty="0" smtClean="0">
                <a:solidFill>
                  <a:srgbClr val="FFFF00"/>
                </a:solidFill>
                <a:effectLst/>
                <a:latin typeface="Times New Roman"/>
                <a:ea typeface="Calibri"/>
              </a:rPr>
              <a:t>Základní deska </a:t>
            </a:r>
            <a:endParaRPr lang="cs-CZ" sz="5400" u="sng" dirty="0"/>
          </a:p>
        </p:txBody>
      </p:sp>
      <p:pic>
        <p:nvPicPr>
          <p:cNvPr id="3" name="Obrázek 2" descr="C:\Users\nb3\AppData\Local\Microsoft\Windows\Temporary Internet Files\Content.IE5\2ZX2R8QB\MP900402142[1]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8813" y="1151880"/>
            <a:ext cx="6192688" cy="306920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bdélník 3"/>
          <p:cNvSpPr/>
          <p:nvPr/>
        </p:nvSpPr>
        <p:spPr>
          <a:xfrm>
            <a:off x="274998" y="4437112"/>
            <a:ext cx="87129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>
                <a:effectLst/>
                <a:latin typeface="Times New Roman"/>
                <a:ea typeface="Calibri"/>
              </a:rPr>
              <a:t>tvoří páteř počítače, která propojuje jednotlivé komponenty (části).</a:t>
            </a:r>
            <a:endParaRPr lang="cs-CZ" sz="3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5160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739" y="404664"/>
            <a:ext cx="294888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u="sng" dirty="0" smtClean="0">
                <a:solidFill>
                  <a:srgbClr val="FFC000"/>
                </a:solidFill>
                <a:effectLst/>
                <a:latin typeface="Times New Roman"/>
                <a:ea typeface="Calibri"/>
              </a:rPr>
              <a:t>Procesor </a:t>
            </a:r>
            <a:endParaRPr lang="cs-CZ" sz="5400" u="sng" dirty="0">
              <a:solidFill>
                <a:srgbClr val="FFC000"/>
              </a:solidFill>
            </a:endParaRPr>
          </a:p>
        </p:txBody>
      </p:sp>
      <p:pic>
        <p:nvPicPr>
          <p:cNvPr id="3" name="Obrázek 2" descr="C:\Users\nb3\AppData\Local\Microsoft\Windows\Temporary Internet Files\Content.IE5\2ZX2R8QB\MP900400972[2]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3196079" cy="36004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Obdélník 5"/>
          <p:cNvSpPr/>
          <p:nvPr/>
        </p:nvSpPr>
        <p:spPr>
          <a:xfrm>
            <a:off x="3851920" y="548680"/>
            <a:ext cx="4896544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0"/>
              </a:spcAft>
            </a:pPr>
            <a:r>
              <a:rPr lang="cs-CZ" sz="4000" dirty="0" smtClean="0">
                <a:effectLst/>
                <a:latin typeface="Times New Roman"/>
                <a:ea typeface="Calibri"/>
                <a:cs typeface="Times New Roman"/>
              </a:rPr>
              <a:t>- je označován za mozek počítače, který odpovídá za všechno, co se v počítači děje. Bez procesoru nemůže PC fungovat.</a:t>
            </a:r>
            <a:endParaRPr lang="cs-CZ" sz="4000" dirty="0">
              <a:ea typeface="Calibri"/>
              <a:cs typeface="Times New Roman"/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0838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548680"/>
            <a:ext cx="59584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b="1" u="sng" dirty="0">
                <a:solidFill>
                  <a:srgbClr val="FF0000"/>
                </a:solidFill>
                <a:latin typeface="Times New Roman"/>
                <a:ea typeface="Calibri"/>
              </a:rPr>
              <a:t>Operační paměť RAM</a:t>
            </a:r>
            <a:endParaRPr lang="cs-CZ" sz="4000" u="sng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651283" y="590713"/>
            <a:ext cx="352839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4000" dirty="0" smtClean="0">
                <a:effectLst/>
                <a:latin typeface="Times New Roman"/>
                <a:ea typeface="Calibri"/>
              </a:rPr>
              <a:t>slouží k ukládání a načítání informací. </a:t>
            </a:r>
          </a:p>
          <a:p>
            <a:pPr algn="ctr"/>
            <a:r>
              <a:rPr lang="cs-CZ" sz="4000" dirty="0" smtClean="0">
                <a:effectLst/>
                <a:latin typeface="Times New Roman"/>
                <a:ea typeface="Calibri"/>
              </a:rPr>
              <a:t>Čím bude větší paměť počítače, tím bude počítač rychlejší.</a:t>
            </a:r>
            <a:endParaRPr lang="cs-CZ" sz="4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6"/>
            <a:ext cx="460851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32378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764704"/>
            <a:ext cx="295465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u="sng" dirty="0" smtClean="0">
                <a:solidFill>
                  <a:srgbClr val="00B050"/>
                </a:solidFill>
                <a:effectLst/>
                <a:latin typeface="Times New Roman"/>
                <a:ea typeface="Calibri"/>
              </a:rPr>
              <a:t>Pevný disk</a:t>
            </a:r>
            <a:r>
              <a:rPr lang="cs-CZ" b="1" dirty="0" smtClean="0">
                <a:solidFill>
                  <a:srgbClr val="00B050"/>
                </a:solidFill>
                <a:effectLst/>
                <a:latin typeface="Times New Roman"/>
                <a:ea typeface="Calibri"/>
              </a:rPr>
              <a:t>	</a:t>
            </a:r>
            <a:endParaRPr lang="cs-CZ" dirty="0"/>
          </a:p>
        </p:txBody>
      </p:sp>
      <p:pic>
        <p:nvPicPr>
          <p:cNvPr id="3" name="Obrázek 2" descr="C:\Users\nb3\AppData\Local\Microsoft\Windows\Temporary Internet Files\Content.IE5\8OORI9O9\MC900287252[1]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60848"/>
            <a:ext cx="3528392" cy="4032448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Obdélník 7"/>
          <p:cNvSpPr/>
          <p:nvPr/>
        </p:nvSpPr>
        <p:spPr>
          <a:xfrm>
            <a:off x="4241457" y="836712"/>
            <a:ext cx="4355976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effectLst/>
                <a:latin typeface="Times New Roman"/>
                <a:ea typeface="Calibri"/>
              </a:rPr>
              <a:t>(Harddisk-HDD) – je to paměť počítače, která slouží k trvalému ukládání dat, jsou tam uloženy všechny programy i datové soubory.</a:t>
            </a:r>
            <a:endParaRPr lang="cs-CZ" sz="4000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70687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56642"/>
            <a:ext cx="338137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u="sng" dirty="0">
                <a:solidFill>
                  <a:srgbClr val="376092"/>
                </a:solidFill>
                <a:latin typeface="Times New Roman"/>
                <a:ea typeface="Calibri"/>
              </a:rPr>
              <a:t>Zdroj počítače</a:t>
            </a:r>
            <a:endParaRPr lang="cs-CZ" sz="4000" u="sng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499992" y="620688"/>
            <a:ext cx="4392488" cy="51891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0"/>
              </a:spcAft>
            </a:pPr>
            <a:r>
              <a:rPr lang="cs-CZ" sz="3200" dirty="0" smtClean="0">
                <a:effectLst/>
                <a:latin typeface="Times New Roman"/>
                <a:ea typeface="Calibri"/>
                <a:cs typeface="Times New Roman"/>
              </a:rPr>
              <a:t>- počítač musíme připojit do zásuvky ( 230 V), ale součásti počítače potřebují mnohem menší napětí, proto </a:t>
            </a:r>
            <a:r>
              <a:rPr lang="cs-CZ" sz="3200" b="1" dirty="0" smtClean="0">
                <a:solidFill>
                  <a:srgbClr val="0070C0"/>
                </a:solidFill>
                <a:effectLst/>
                <a:latin typeface="Times New Roman"/>
                <a:ea typeface="Calibri"/>
                <a:cs typeface="Times New Roman"/>
              </a:rPr>
              <a:t>zdroj</a:t>
            </a:r>
            <a:r>
              <a:rPr lang="cs-CZ" sz="3200" dirty="0" smtClean="0">
                <a:effectLst/>
                <a:latin typeface="Times New Roman"/>
                <a:ea typeface="Calibri"/>
                <a:cs typeface="Times New Roman"/>
              </a:rPr>
              <a:t> slouží ke zpracování dodávaného napětí na mnohem menší napětí  - 5 V, 12 V.</a:t>
            </a:r>
            <a:endParaRPr lang="cs-CZ" sz="3200" dirty="0">
              <a:ea typeface="Calibri"/>
              <a:cs typeface="Times New Roman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60848"/>
            <a:ext cx="3500992" cy="2926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463815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485902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u="sng" dirty="0" smtClean="0">
                <a:solidFill>
                  <a:srgbClr val="4A452A"/>
                </a:solidFill>
                <a:effectLst/>
                <a:latin typeface="Times New Roman"/>
                <a:ea typeface="Calibri"/>
              </a:rPr>
              <a:t>Optická mechanika	</a:t>
            </a:r>
            <a:r>
              <a:rPr lang="cs-CZ" b="1" dirty="0" smtClean="0">
                <a:solidFill>
                  <a:srgbClr val="4A452A"/>
                </a:solidFill>
                <a:effectLst/>
                <a:latin typeface="Times New Roman"/>
                <a:ea typeface="Calibri"/>
              </a:rPr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14172" y="1484784"/>
            <a:ext cx="592982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4A452A"/>
                </a:solidFill>
                <a:effectLst/>
                <a:latin typeface="Times New Roman"/>
                <a:ea typeface="Calibri"/>
                <a:cs typeface="Times New Roman"/>
              </a:rPr>
              <a:t> </a:t>
            </a:r>
            <a:r>
              <a:rPr lang="cs-CZ" sz="3200" b="1" u="sng" dirty="0" smtClean="0">
                <a:solidFill>
                  <a:srgbClr val="953735"/>
                </a:solidFill>
                <a:effectLst/>
                <a:latin typeface="Times New Roman"/>
                <a:ea typeface="Calibri"/>
                <a:cs typeface="Times New Roman"/>
              </a:rPr>
              <a:t>CD-ROM nebo DVD mechanika</a:t>
            </a:r>
            <a:endParaRPr lang="cs-CZ" sz="3200" u="sng" dirty="0"/>
          </a:p>
        </p:txBody>
      </p:sp>
      <p:sp>
        <p:nvSpPr>
          <p:cNvPr id="6" name="Obdélník 5"/>
          <p:cNvSpPr/>
          <p:nvPr/>
        </p:nvSpPr>
        <p:spPr>
          <a:xfrm>
            <a:off x="251520" y="4437112"/>
            <a:ext cx="8712968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4000" dirty="0" smtClean="0">
                <a:effectLst/>
                <a:latin typeface="Times New Roman"/>
                <a:ea typeface="Calibri"/>
                <a:cs typeface="Times New Roman"/>
              </a:rPr>
              <a:t>CD a DVD- většina optických mechanik umí i vypalovat.</a:t>
            </a:r>
            <a:endParaRPr lang="cs-CZ" sz="4000" dirty="0">
              <a:ea typeface="Calibri"/>
              <a:cs typeface="Times New Roman"/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 descr="C:\Users\nb3\AppData\Local\Microsoft\Windows\Temporary Internet Files\Content.IE5\U6VS07HS\MC9003984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513225"/>
            <a:ext cx="4070792" cy="1762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b3\AppData\Local\Microsoft\Windows\Temporary Internet Files\Content.IE5\U6VS07HS\MC9003984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19599"/>
            <a:ext cx="3572468" cy="1861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41271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86000" y="486916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hlinkClick r:id="rId2"/>
              </a:rPr>
              <a:t>http://www.youtube.com/watch?v=tzJt3kVMaDs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83833" y="332656"/>
            <a:ext cx="7207166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UKÁZKA  SESTAVENÍ  POČÍTAČE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nb3\AppData\Local\Microsoft\Windows\Temporary Internet Files\Content.IE5\HVJLS47U\MC9003496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468" y="1427091"/>
            <a:ext cx="2790263" cy="3245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b3\AppData\Local\Microsoft\Windows\Temporary Internet Files\Content.IE5\HVJLS47U\MC9003349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0117" y="1427091"/>
            <a:ext cx="2256941" cy="3296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Popisek se šipkou nahoru 3"/>
          <p:cNvSpPr/>
          <p:nvPr/>
        </p:nvSpPr>
        <p:spPr>
          <a:xfrm>
            <a:off x="2543199" y="5515085"/>
            <a:ext cx="4057602" cy="576064"/>
          </a:xfrm>
          <a:prstGeom prst="upArrowCallo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KLIKNI MYŠÍ  NA  ODKAZ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515845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764704"/>
            <a:ext cx="8640960" cy="51768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15000"/>
              </a:lnSpc>
              <a:spcAft>
                <a:spcPts val="0"/>
              </a:spcAft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ea typeface="Calibri"/>
                <a:cs typeface="Times New Roman" pitchFamily="18" charset="0"/>
              </a:rPr>
              <a:t>Jak </a:t>
            </a:r>
            <a:r>
              <a:rPr lang="cs-CZ" dirty="0">
                <a:latin typeface="Times New Roman" pitchFamily="18" charset="0"/>
                <a:ea typeface="Calibri"/>
                <a:cs typeface="Times New Roman" pitchFamily="18" charset="0"/>
              </a:rPr>
              <a:t>sestavit PC-video. Dostupné z </a:t>
            </a:r>
            <a:r>
              <a:rPr lang="cs-CZ" dirty="0" smtClean="0">
                <a:latin typeface="Times New Roman" pitchFamily="18" charset="0"/>
                <a:ea typeface="Calibri"/>
                <a:cs typeface="Times New Roman" pitchFamily="18" charset="0"/>
              </a:rPr>
              <a:t>WWW: http</a:t>
            </a:r>
            <a:r>
              <a:rPr lang="cs-CZ" dirty="0">
                <a:latin typeface="Times New Roman" pitchFamily="18" charset="0"/>
                <a:ea typeface="Calibri"/>
                <a:cs typeface="Times New Roman" pitchFamily="18" charset="0"/>
              </a:rPr>
              <a:t>://</a:t>
            </a:r>
            <a:r>
              <a:rPr lang="cs-CZ" dirty="0" smtClean="0">
                <a:latin typeface="Times New Roman" pitchFamily="18" charset="0"/>
                <a:ea typeface="Calibri"/>
                <a:cs typeface="Times New Roman" pitchFamily="18" charset="0"/>
              </a:rPr>
              <a:t>www.youtube.com/watch?v=tzJt3kVMaDs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Kliparty – www.office.microsoft.com</a:t>
            </a:r>
          </a:p>
          <a:p>
            <a:pPr marL="342900" indent="-342900">
              <a:lnSpc>
                <a:spcPct val="115000"/>
              </a:lnSpc>
              <a:spcAft>
                <a:spcPts val="0"/>
              </a:spcAft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ea typeface="Calibri"/>
                <a:cs typeface="Times New Roman" pitchFamily="18" charset="0"/>
                <a:hlinkClick r:id="rId2"/>
              </a:rPr>
              <a:t>http</a:t>
            </a:r>
            <a:r>
              <a:rPr lang="cs-CZ" dirty="0">
                <a:latin typeface="Times New Roman" pitchFamily="18" charset="0"/>
                <a:ea typeface="Calibri"/>
                <a:cs typeface="Times New Roman" pitchFamily="18" charset="0"/>
                <a:hlinkClick r:id="rId2"/>
              </a:rPr>
              <a:t>://</a:t>
            </a:r>
            <a:r>
              <a:rPr lang="cs-CZ" dirty="0" smtClean="0">
                <a:latin typeface="Times New Roman" pitchFamily="18" charset="0"/>
                <a:ea typeface="Calibri"/>
                <a:cs typeface="Times New Roman" pitchFamily="18" charset="0"/>
                <a:hlinkClick r:id="rId2"/>
              </a:rPr>
              <a:t>images.highspeedbackbone.net/skuimages/large/C13-8220-Main-JH.jpg</a:t>
            </a:r>
            <a:endParaRPr lang="cs-CZ" dirty="0" smtClean="0">
              <a:latin typeface="Times New Roman" pitchFamily="18" charset="0"/>
              <a:ea typeface="Calibri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Informace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- http://skolicka6.sweb.cz/INFORMATIKA/HODINA2.htm</a:t>
            </a:r>
          </a:p>
          <a:p>
            <a:pPr marL="342900" indent="-342900">
              <a:lnSpc>
                <a:spcPct val="115000"/>
              </a:lnSpc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SIENICKI, TOMASZ.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Commons.wikimedia.org: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Zasilacz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komputera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ubt.jpeg. Online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[cit. 2011-03-01]. Dostupný na: </a:t>
            </a:r>
            <a:r>
              <a:rPr lang="cs-CZ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commons.wikimedia.org/wiki/File:Zasilacz_komputera_ubt.jpeg?uselang=cs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lnSpc>
                <a:spcPct val="115000"/>
              </a:lnSpc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  <a:p>
            <a:pPr>
              <a:lnSpc>
                <a:spcPct val="115000"/>
              </a:lnSpc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15000"/>
              </a:lnSpc>
            </a:pPr>
            <a:endParaRPr lang="cs-CZ" dirty="0"/>
          </a:p>
          <a:p>
            <a:pPr marL="342900" indent="-342900">
              <a:lnSpc>
                <a:spcPct val="115000"/>
              </a:lnSpc>
              <a:spcAft>
                <a:spcPts val="0"/>
              </a:spcAft>
              <a:buFont typeface="Arial" pitchFamily="34" charset="0"/>
              <a:buChar char="•"/>
            </a:pPr>
            <a:endParaRPr lang="cs-CZ" dirty="0"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0"/>
              </a:spcAft>
              <a:buFont typeface="Arial" pitchFamily="34" charset="0"/>
              <a:buChar char="•"/>
            </a:pPr>
            <a:endParaRPr lang="cs-CZ" sz="20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000" dirty="0" smtClean="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 </a:t>
            </a:r>
            <a:endParaRPr lang="cs-CZ" sz="2000" dirty="0">
              <a:ea typeface="Calibri"/>
              <a:cs typeface="Times New Roman"/>
            </a:endParaRPr>
          </a:p>
          <a:p>
            <a:pPr algn="just"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 </a:t>
            </a:r>
            <a:endParaRPr lang="cs-CZ" sz="1600" dirty="0">
              <a:ea typeface="Calibri"/>
              <a:cs typeface="Times New Roman"/>
            </a:endParaRPr>
          </a:p>
          <a:p>
            <a:pPr algn="just"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 </a:t>
            </a:r>
            <a:endParaRPr lang="cs-CZ" sz="1600" dirty="0">
              <a:ea typeface="Calibri"/>
              <a:cs typeface="Times New Roman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6265" y="241484"/>
            <a:ext cx="16401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62010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279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Motiv systému Office</vt:lpstr>
      <vt:lpstr>3_Motiv systému Office</vt:lpstr>
      <vt:lpstr>1_Motiv systému Office</vt:lpstr>
      <vt:lpstr>UVNITŘ POČÍTAČE VY_32_INOVACE_04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nb3</cp:lastModifiedBy>
  <cp:revision>30</cp:revision>
  <dcterms:created xsi:type="dcterms:W3CDTF">2011-08-13T20:01:32Z</dcterms:created>
  <dcterms:modified xsi:type="dcterms:W3CDTF">2013-02-14T17:48:51Z</dcterms:modified>
</cp:coreProperties>
</file>