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93" r:id="rId2"/>
    <p:sldId id="294" r:id="rId3"/>
    <p:sldId id="256" r:id="rId4"/>
    <p:sldId id="292" r:id="rId5"/>
    <p:sldId id="277" r:id="rId6"/>
    <p:sldId id="274" r:id="rId7"/>
    <p:sldId id="278" r:id="rId8"/>
    <p:sldId id="275" r:id="rId9"/>
    <p:sldId id="279" r:id="rId10"/>
    <p:sldId id="280" r:id="rId11"/>
    <p:sldId id="284" r:id="rId12"/>
    <p:sldId id="286" r:id="rId13"/>
    <p:sldId id="272" r:id="rId14"/>
    <p:sldId id="29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E42D-0044-44AD-8EF1-CE99A010F05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B91728-DF16-461C-9D73-5446042511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B91728-DF16-461C-9D73-54460425117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9928E-005D-45FD-B9C9-2F9A8CEFD166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CDAB8-A781-4D04-8749-990F96916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ver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ify.nou.cz/lid_zahradnik.htm" TargetMode="External"/><Relationship Id="rId3" Type="http://schemas.openxmlformats.org/officeDocument/2006/relationships/hyperlink" Target="http://www.franta-zahradnik.cz/clanky/698-kompost" TargetMode="External"/><Relationship Id="rId7" Type="http://schemas.openxmlformats.org/officeDocument/2006/relationships/hyperlink" Target="http://commons.wikimedia.org/wiki/File:HomeComposting_Roubaix_Fr59.JPG?uselang=cs" TargetMode="External"/><Relationship Id="rId2" Type="http://schemas.openxmlformats.org/officeDocument/2006/relationships/hyperlink" Target="http://cs.wikipedia.org/wiki/Soubor:Compos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zahrada-relax.blog.cz/rubrika/kompost" TargetMode="External"/><Relationship Id="rId5" Type="http://schemas.openxmlformats.org/officeDocument/2006/relationships/hyperlink" Target="http://commons.wikimedia.org/wiki/File:Compost_Heap.jpg?uselang=cs" TargetMode="External"/><Relationship Id="rId4" Type="http://schemas.openxmlformats.org/officeDocument/2006/relationships/hyperlink" Target="http://cs.wikipedia.org/wiki/Kompo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10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Zakládání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kompostu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+mj-lt"/>
              </a:rPr>
              <a:t>Výkladová prezentace seznamuje žáky se zakládáním kompostu, jeho významem, zráním a jeho hlavními složkami</a:t>
            </a:r>
            <a:endParaRPr lang="cs-CZ" sz="2400" dirty="0">
              <a:latin typeface="+mj-lt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357167"/>
            <a:ext cx="8643998" cy="2071701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Zakládání kompostu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40" name="Picture 4" descr="File:HomeComposting Roubaix Fr5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000256"/>
            <a:ext cx="6476992" cy="4857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Kompost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pochází z latinského slova kompositum = složení, skladba</a:t>
            </a:r>
          </a:p>
          <a:p>
            <a:r>
              <a:rPr lang="cs-CZ" dirty="0" smtClean="0">
                <a:latin typeface="+mj-lt"/>
              </a:rPr>
              <a:t>nejvhodnější doba pro založení je podzim</a:t>
            </a:r>
          </a:p>
          <a:p>
            <a:r>
              <a:rPr lang="cs-CZ" dirty="0" smtClean="0">
                <a:latin typeface="+mj-lt"/>
              </a:rPr>
              <a:t>podporuje činnost půdních bakterií</a:t>
            </a:r>
          </a:p>
          <a:p>
            <a:r>
              <a:rPr lang="cs-CZ" dirty="0" smtClean="0">
                <a:latin typeface="+mj-lt"/>
              </a:rPr>
              <a:t>zvyšuje odolnost rostlin proti chorobám a škůdcům</a:t>
            </a:r>
          </a:p>
          <a:p>
            <a:r>
              <a:rPr lang="cs-CZ" dirty="0" smtClean="0">
                <a:latin typeface="+mj-lt"/>
              </a:rPr>
              <a:t>provzdušňuje půdu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Compos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92756" y="2643182"/>
            <a:ext cx="4951244" cy="3357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Kompost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20" y="1600200"/>
            <a:ext cx="4714908" cy="497207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slouží k likvidaci organických odpadů z domácnosti a zahrady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žije v něm spousta malého hmyzu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je organickým hnojivem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latin typeface="+mj-lt"/>
              </a:rPr>
              <a:t>zlepšuje kvalitu půdy</a:t>
            </a:r>
          </a:p>
          <a:p>
            <a:pPr>
              <a:buFont typeface="Wingdings" pitchFamily="2" charset="2"/>
              <a:buChar char="Ø"/>
            </a:pPr>
            <a:endParaRPr lang="cs-CZ" sz="3000" dirty="0"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kenovat0001.jpg"/>
          <p:cNvPicPr>
            <a:picLocks noChangeAspect="1"/>
          </p:cNvPicPr>
          <p:nvPr/>
        </p:nvPicPr>
        <p:blipFill>
          <a:blip r:embed="rId2"/>
          <a:srcRect l="17556" t="2262" r="12575" b="5826"/>
          <a:stretch>
            <a:fillRect/>
          </a:stretch>
        </p:blipFill>
        <p:spPr>
          <a:xfrm rot="5400000">
            <a:off x="4138500" y="1862236"/>
            <a:ext cx="3500460" cy="6205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Zakládání kompostu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+mj-lt"/>
              </a:rPr>
              <a:t>na zastíněném místě</a:t>
            </a:r>
            <a:r>
              <a:rPr lang="cs-CZ" dirty="0" smtClean="0">
                <a:latin typeface="+mj-lt"/>
              </a:rPr>
              <a:t>, aby byl chráněn před vysušováním</a:t>
            </a:r>
          </a:p>
          <a:p>
            <a:r>
              <a:rPr lang="cs-CZ" dirty="0" smtClean="0">
                <a:latin typeface="+mj-lt"/>
              </a:rPr>
              <a:t>nejlépe </a:t>
            </a:r>
            <a:r>
              <a:rPr lang="cs-CZ" b="1" dirty="0" smtClean="0">
                <a:latin typeface="+mj-lt"/>
              </a:rPr>
              <a:t>v rohu zahrady</a:t>
            </a:r>
          </a:p>
          <a:p>
            <a:r>
              <a:rPr lang="cs-CZ" dirty="0" smtClean="0">
                <a:latin typeface="+mj-lt"/>
              </a:rPr>
              <a:t>kompost by měl mít v průřezu tvar lichoběžníku</a:t>
            </a: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Na kompost patří: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zahradní odpad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posekaná tráva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listí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odpad po prořezu keřů a stromů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skořápky od vajec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odpad z ovoce a zeleniny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odkvetlé květy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sláma, seno, hobliny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 kompost nepatří: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72452" cy="504351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+mj-lt"/>
              </a:rPr>
              <a:t>zbytky jídla </a:t>
            </a:r>
            <a:r>
              <a:rPr lang="cs-CZ" dirty="0" smtClean="0">
                <a:latin typeface="+mj-lt"/>
              </a:rPr>
              <a:t>a potraviny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+mj-lt"/>
              </a:rPr>
              <a:t>vysemeňující se plevel 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+mj-lt"/>
              </a:rPr>
              <a:t>rostliny</a:t>
            </a:r>
            <a:r>
              <a:rPr lang="cs-CZ" dirty="0" smtClean="0">
                <a:latin typeface="+mj-lt"/>
              </a:rPr>
              <a:t> nebo jejich části </a:t>
            </a:r>
            <a:r>
              <a:rPr lang="cs-CZ" b="1" dirty="0" smtClean="0">
                <a:latin typeface="+mj-lt"/>
              </a:rPr>
              <a:t>napadené chorobami či škůdci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folie a plasty, sklo, plechovky a jiné </a:t>
            </a:r>
            <a:r>
              <a:rPr lang="cs-CZ" b="1" dirty="0" smtClean="0">
                <a:latin typeface="+mj-lt"/>
              </a:rPr>
              <a:t>nerozložitelné materiály</a:t>
            </a:r>
            <a:r>
              <a:rPr lang="cs-CZ" dirty="0" smtClean="0">
                <a:latin typeface="+mj-lt"/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+mj-lt"/>
              </a:rPr>
              <a:t>kosti, zbytky masa </a:t>
            </a:r>
            <a:r>
              <a:rPr lang="cs-CZ" dirty="0" smtClean="0">
                <a:latin typeface="+mj-lt"/>
              </a:rPr>
              <a:t>a </a:t>
            </a:r>
            <a:r>
              <a:rPr lang="cs-CZ" b="1" dirty="0" smtClean="0">
                <a:latin typeface="+mj-lt"/>
              </a:rPr>
              <a:t>vařených jídel</a:t>
            </a:r>
          </a:p>
          <a:p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Kompostování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Mezi jednotlivé vrstvy přidáme </a:t>
            </a:r>
            <a:r>
              <a:rPr lang="cs-CZ" b="1" dirty="0" smtClean="0">
                <a:latin typeface="+mj-lt"/>
              </a:rPr>
              <a:t>práškové pálené vápno</a:t>
            </a:r>
            <a:r>
              <a:rPr lang="cs-CZ" dirty="0" smtClean="0">
                <a:latin typeface="+mj-lt"/>
              </a:rPr>
              <a:t>, které ničí choroboplodné zárodky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Kvalitu kompostu lze zlepšit přidáním hnoje, peří, popele ze dřeva, kostní či rohové moučky nebo fosforečného hnojiva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Kompost nesešlapáváme, aby zůstal provzdušněný 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Kompostování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hromada kompostu by se měla směrem nahoru zužovat a neměla by být vyšší než 1,50 m</a:t>
            </a:r>
          </a:p>
          <a:p>
            <a:pPr>
              <a:buFont typeface="Wingdings" pitchFamily="2" charset="2"/>
              <a:buChar char="Ø"/>
            </a:pPr>
            <a:endParaRPr lang="cs-CZ" sz="4100" dirty="0" smtClean="0"/>
          </a:p>
          <a:p>
            <a:pPr>
              <a:buNone/>
            </a:pPr>
            <a:r>
              <a:rPr lang="cs-CZ" sz="4100" dirty="0" smtClean="0"/>
              <a:t> 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10191" y="3118551"/>
            <a:ext cx="4976453" cy="37394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Uzrávání kompostu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14353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kompost se za příznivých podmínek začne velmi rychle rozkládat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na rozkladu se podílejí živé organismy -bakterie, červi, roztoči, kvasinky, řasy,..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organický odpad se pomalu přeměňuje na humus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v určité fázi se začínají objevovat žížaly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/>
            </a:r>
            <a:br>
              <a:rPr lang="cs-CZ" sz="2800" dirty="0" smtClean="0">
                <a:latin typeface="+mj-lt"/>
              </a:rPr>
            </a:br>
            <a:endParaRPr lang="cs-CZ" sz="2800" dirty="0">
              <a:latin typeface="+mj-lt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Documents and Settings\Aleš\Plocha\k.htm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4000504"/>
            <a:ext cx="3786182" cy="2724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Uzrávání kompostu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428736"/>
            <a:ext cx="8229600" cy="492922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pro lepší provzdušnění a tlení materiálu kompost </a:t>
            </a:r>
            <a:r>
              <a:rPr lang="cs-CZ" b="1" dirty="0" smtClean="0">
                <a:latin typeface="+mj-lt"/>
              </a:rPr>
              <a:t>nejméně jednou za rok přehazujeme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podle potřeby </a:t>
            </a:r>
            <a:r>
              <a:rPr lang="cs-CZ" b="1" dirty="0" smtClean="0">
                <a:latin typeface="+mj-lt"/>
              </a:rPr>
              <a:t>zaléváme vodou</a:t>
            </a:r>
            <a:r>
              <a:rPr lang="cs-CZ" dirty="0" smtClean="0">
                <a:latin typeface="+mj-lt"/>
              </a:rPr>
              <a:t>, aby byl stále mírně vlhký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dobře vyzrálý kompost                         </a:t>
            </a:r>
            <a:r>
              <a:rPr lang="cs-CZ" b="1" dirty="0" smtClean="0">
                <a:latin typeface="+mj-lt"/>
              </a:rPr>
              <a:t>má tmavou barvu,                                voní po lesní půdě                                          </a:t>
            </a:r>
            <a:r>
              <a:rPr lang="cs-CZ" dirty="0" smtClean="0">
                <a:latin typeface="+mj-lt"/>
              </a:rPr>
              <a:t>a části rostlin jsou                                  rozpadlé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n&amp;uring;j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52936" y="3286124"/>
            <a:ext cx="4571989" cy="34289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Kompostování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+mj-lt"/>
              </a:rPr>
              <a:t>příliš suchý kompost- </a:t>
            </a:r>
            <a:r>
              <a:rPr lang="cs-CZ" dirty="0" smtClean="0">
                <a:latin typeface="+mj-lt"/>
              </a:rPr>
              <a:t>rozklad neprobíhá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nesmí být také příliš </a:t>
            </a:r>
            <a:r>
              <a:rPr lang="cs-CZ" dirty="0" smtClean="0">
                <a:latin typeface="+mj-lt"/>
              </a:rPr>
              <a:t>vlhký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k</a:t>
            </a:r>
            <a:r>
              <a:rPr lang="cs-CZ" dirty="0" smtClean="0">
                <a:latin typeface="+mj-lt"/>
              </a:rPr>
              <a:t>ompost zapáchá – je třeba jej provzdušnit</a:t>
            </a:r>
            <a:endParaRPr lang="cs-CZ" dirty="0" smtClean="0">
              <a:latin typeface="+mj-lt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+mj-lt"/>
              </a:rPr>
              <a:t>kompost </a:t>
            </a:r>
            <a:r>
              <a:rPr lang="cs-CZ" dirty="0" smtClean="0">
                <a:latin typeface="+mj-lt"/>
              </a:rPr>
              <a:t>uzrává </a:t>
            </a:r>
            <a:r>
              <a:rPr lang="cs-CZ" dirty="0" smtClean="0">
                <a:latin typeface="+mj-lt"/>
              </a:rPr>
              <a:t>                                      asi </a:t>
            </a:r>
            <a:r>
              <a:rPr lang="cs-CZ" dirty="0" smtClean="0">
                <a:latin typeface="+mj-lt"/>
              </a:rPr>
              <a:t>za 1,5 roku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Pěstitelské práce v 6. ročníku, A. </a:t>
            </a:r>
            <a:r>
              <a:rPr lang="cs-CZ" sz="1800" dirty="0" err="1" smtClean="0"/>
              <a:t>Milec</a:t>
            </a:r>
            <a:r>
              <a:rPr lang="cs-CZ" sz="1800" dirty="0" smtClean="0"/>
              <a:t> a kol., nakladatelství SPN Praha</a:t>
            </a:r>
          </a:p>
          <a:p>
            <a:r>
              <a:rPr lang="cs-CZ" sz="1800" dirty="0" smtClean="0"/>
              <a:t>Naskenované obrázky str. 25</a:t>
            </a:r>
          </a:p>
          <a:p>
            <a:r>
              <a:rPr lang="cs-CZ" sz="1800" dirty="0" smtClean="0"/>
              <a:t>Praktické činnosti pro 6. – 9. ročník, Pěstitelství, R. </a:t>
            </a:r>
            <a:r>
              <a:rPr lang="cs-CZ" sz="1800" dirty="0" err="1" smtClean="0"/>
              <a:t>Dytrtová</a:t>
            </a:r>
            <a:r>
              <a:rPr lang="cs-CZ" sz="1800" dirty="0" smtClean="0"/>
              <a:t> a kol. nakladatelství Fortuna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 smtClean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cs.wikipedia.org/wiki/Soubor:Compost.jpg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franta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zahradnik.cz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clanky</a:t>
            </a:r>
            <a:r>
              <a:rPr lang="cs-CZ" sz="1800" dirty="0" smtClean="0">
                <a:hlinkClick r:id="rId3"/>
              </a:rPr>
              <a:t>/698-kompost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http://cs.wikipedia.org/wiki/Kompost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commons.wikimedia.org/wiki/File:Compost_Heap.jpg?uselang=cs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zahrada-</a:t>
            </a:r>
            <a:r>
              <a:rPr lang="cs-CZ" sz="1800" dirty="0" err="1" smtClean="0">
                <a:hlinkClick r:id="rId6"/>
              </a:rPr>
              <a:t>relax.blog.cz</a:t>
            </a:r>
            <a:r>
              <a:rPr lang="cs-CZ" sz="1800" dirty="0" smtClean="0">
                <a:hlinkClick r:id="rId6"/>
              </a:rPr>
              <a:t>/rubrika/kompost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commons.wikimedia.org/wiki/File:HomeComposting_Roubaix_Fr59.JPG?uselang=cs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</a:t>
            </a:r>
            <a:r>
              <a:rPr lang="cs-CZ" sz="1800" dirty="0" err="1" smtClean="0">
                <a:hlinkClick r:id="rId8"/>
              </a:rPr>
              <a:t>gify.nou.cz</a:t>
            </a:r>
            <a:r>
              <a:rPr lang="cs-CZ" sz="1800" dirty="0" smtClean="0">
                <a:hlinkClick r:id="rId8"/>
              </a:rPr>
              <a:t>/lid_</a:t>
            </a:r>
            <a:r>
              <a:rPr lang="cs-CZ" sz="1800" dirty="0" err="1" smtClean="0">
                <a:hlinkClick r:id="rId8"/>
              </a:rPr>
              <a:t>zahradnik.htm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 spd="med">
    <p:cover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419</Words>
  <Application>Microsoft Office PowerPoint</Application>
  <PresentationFormat>Předvádění na obrazovce (4:3)</PresentationFormat>
  <Paragraphs>89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Zakládání kompostu</vt:lpstr>
      <vt:lpstr>Kompost </vt:lpstr>
      <vt:lpstr>Kompost</vt:lpstr>
      <vt:lpstr>Zakládání kompostu</vt:lpstr>
      <vt:lpstr>Na kompost patří:</vt:lpstr>
      <vt:lpstr>Na kompost nepatří:</vt:lpstr>
      <vt:lpstr>Kompostování</vt:lpstr>
      <vt:lpstr>Kompostování</vt:lpstr>
      <vt:lpstr>Uzrávání kompostu</vt:lpstr>
      <vt:lpstr>Uzrávání kompostu</vt:lpstr>
      <vt:lpstr>Kompostování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Kompost</dc:title>
  <dc:subject>Pěstitelství 9</dc:subject>
  <dc:creator>Přibíková</dc:creator>
  <cp:lastModifiedBy>Aleš</cp:lastModifiedBy>
  <cp:revision>46</cp:revision>
  <dcterms:created xsi:type="dcterms:W3CDTF">2011-04-09T10:16:08Z</dcterms:created>
  <dcterms:modified xsi:type="dcterms:W3CDTF">2013-02-14T19:02:54Z</dcterms:modified>
</cp:coreProperties>
</file>