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6" r:id="rId2"/>
    <p:sldId id="256" r:id="rId3"/>
    <p:sldId id="271" r:id="rId4"/>
    <p:sldId id="278" r:id="rId5"/>
    <p:sldId id="279" r:id="rId6"/>
    <p:sldId id="280" r:id="rId7"/>
    <p:sldId id="281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3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dirty="0" smtClean="0">
                <a:solidFill>
                  <a:srgbClr val="002060"/>
                </a:solidFill>
                <a:effectLst/>
              </a:rPr>
              <a:t>Dvojbrany 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Základní pojmy, rozdělení, základní veličiny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4176464" cy="5616623"/>
          </a:xfrm>
        </p:spPr>
        <p:txBody>
          <a:bodyPr>
            <a:normAutofit lnSpcReduction="10000"/>
          </a:bodyPr>
          <a:lstStyle/>
          <a:p>
            <a:r>
              <a:rPr lang="cs-CZ" sz="1200" b="1" dirty="0"/>
              <a:t>Základní vztahy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Dvojbran je elektrický obvod, který je tvořen čtyřmi svorkami (dvě vstupní a dvě výstupní) a obsahuje základní elektrotechnické součástky, které jsou charakterizovány svými parametry - R, L, </a:t>
            </a:r>
            <a:r>
              <a:rPr lang="cs-CZ" sz="1100" dirty="0" smtClean="0"/>
              <a:t>C. Jestliže </a:t>
            </a:r>
            <a:r>
              <a:rPr lang="cs-CZ" sz="1100" dirty="0"/>
              <a:t>tento obvod neobsahuje zdroj elektrické energie, nazývá se dvojbran </a:t>
            </a:r>
            <a:r>
              <a:rPr lang="cs-CZ" sz="1100" b="1" dirty="0"/>
              <a:t>pasivní</a:t>
            </a:r>
            <a:r>
              <a:rPr lang="cs-CZ" sz="1100" dirty="0"/>
              <a:t>. Pokud obsahuje zdroj elektrické energie nebo prvky s vnějším magnetickým polem, pak je to dvojbran </a:t>
            </a:r>
            <a:r>
              <a:rPr lang="cs-CZ" sz="1100" b="1" dirty="0"/>
              <a:t>aktivní</a:t>
            </a:r>
            <a:r>
              <a:rPr lang="cs-CZ" sz="1100" dirty="0" smtClean="0"/>
              <a:t>. Další </a:t>
            </a:r>
            <a:r>
              <a:rPr lang="cs-CZ" sz="1100" dirty="0"/>
              <a:t>rozdělení je možné podle frekvenční závislosti. </a:t>
            </a:r>
            <a:r>
              <a:rPr lang="cs-CZ" sz="1100" dirty="0" smtClean="0"/>
              <a:t>Například je-li </a:t>
            </a:r>
            <a:r>
              <a:rPr lang="cs-CZ" sz="1100" dirty="0"/>
              <a:t>obvod tvořen </a:t>
            </a:r>
            <a:r>
              <a:rPr lang="cs-CZ" sz="1100" dirty="0" smtClean="0"/>
              <a:t>jen rezistory</a:t>
            </a:r>
            <a:r>
              <a:rPr lang="cs-CZ" sz="1100" dirty="0"/>
              <a:t>, pak se jedná o dvojbran </a:t>
            </a:r>
            <a:r>
              <a:rPr lang="cs-CZ" sz="1100" b="1" dirty="0"/>
              <a:t>frekvenčně nezávislý</a:t>
            </a:r>
            <a:r>
              <a:rPr lang="cs-CZ" sz="1100" dirty="0"/>
              <a:t>. J</a:t>
            </a:r>
            <a:r>
              <a:rPr lang="cs-CZ" sz="1100" dirty="0" smtClean="0"/>
              <a:t>e-li </a:t>
            </a:r>
            <a:r>
              <a:rPr lang="cs-CZ" sz="1100" dirty="0"/>
              <a:t>tvořen cívkami nebo kondenzátory je to dvojbran </a:t>
            </a:r>
            <a:r>
              <a:rPr lang="cs-CZ" sz="1100" b="1" dirty="0"/>
              <a:t>frekvenčně závislý</a:t>
            </a:r>
            <a:r>
              <a:rPr lang="cs-CZ" sz="1100" dirty="0"/>
              <a:t>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Dvojbrany se dále mohou dělit na </a:t>
            </a:r>
            <a:r>
              <a:rPr lang="cs-CZ" sz="1100" b="1" dirty="0"/>
              <a:t>lineární a nelineární</a:t>
            </a:r>
            <a:r>
              <a:rPr lang="cs-CZ" sz="1100" dirty="0"/>
              <a:t> podle toho jaké prvky obsahují. Na </a:t>
            </a:r>
            <a:r>
              <a:rPr lang="cs-CZ" sz="1100" dirty="0" smtClean="0"/>
              <a:t>obrázku </a:t>
            </a:r>
            <a:r>
              <a:rPr lang="cs-CZ" sz="1100" dirty="0"/>
              <a:t>vidíme základní schéma dvojbranu. Svorky 1 a 2 jsou vstupní, svorky 3 a 4 jsou výstupní. Každý dvojbran je charakterizován </a:t>
            </a:r>
            <a:r>
              <a:rPr lang="cs-CZ" sz="1100" b="1" dirty="0"/>
              <a:t>čtyřmi obvodovými veličinami napětí a proudů</a:t>
            </a:r>
            <a:r>
              <a:rPr lang="cs-CZ" sz="1100" dirty="0"/>
              <a:t> - </a:t>
            </a:r>
            <a:r>
              <a:rPr lang="cs-CZ" sz="1100" b="1" dirty="0"/>
              <a:t>(U</a:t>
            </a:r>
            <a:r>
              <a:rPr lang="cs-CZ" sz="1100" b="1" baseline="-25000" dirty="0"/>
              <a:t>1</a:t>
            </a:r>
            <a:r>
              <a:rPr lang="cs-CZ" sz="1100" b="1" dirty="0"/>
              <a:t>, U</a:t>
            </a:r>
            <a:r>
              <a:rPr lang="cs-CZ" sz="1100" b="1" baseline="-25000" dirty="0"/>
              <a:t>2</a:t>
            </a:r>
            <a:r>
              <a:rPr lang="cs-CZ" sz="1100" b="1" dirty="0"/>
              <a:t>, I</a:t>
            </a:r>
            <a:r>
              <a:rPr lang="cs-CZ" sz="1100" b="1" baseline="-25000" dirty="0"/>
              <a:t>1</a:t>
            </a:r>
            <a:r>
              <a:rPr lang="cs-CZ" sz="1100" b="1" dirty="0"/>
              <a:t>, I</a:t>
            </a:r>
            <a:r>
              <a:rPr lang="cs-CZ" sz="1100" b="1" baseline="-25000" dirty="0"/>
              <a:t>2</a:t>
            </a:r>
            <a:r>
              <a:rPr lang="cs-CZ" sz="1100" b="1" dirty="0"/>
              <a:t>)</a:t>
            </a:r>
            <a:r>
              <a:rPr lang="cs-CZ" sz="1100" dirty="0"/>
              <a:t>. Hodnoty napětí a proudů jsou obecně komplexní veličiny.</a:t>
            </a:r>
          </a:p>
          <a:p>
            <a:pPr algn="just">
              <a:lnSpc>
                <a:spcPct val="150000"/>
              </a:lnSpc>
            </a:pPr>
            <a:endParaRPr lang="cs-CZ" sz="1100" dirty="0" smtClean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359488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8064896" cy="561662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1100" dirty="0"/>
              <a:t>Vzájemný vztah mezi vstupními a výstupními veličinami lze vyjádřit charakteristickými rovnicemi, které mohou být ve </a:t>
            </a:r>
            <a:r>
              <a:rPr lang="cs-CZ" sz="1100" dirty="0" smtClean="0"/>
              <a:t>tvaru impedančním:</a:t>
            </a:r>
          </a:p>
          <a:p>
            <a:r>
              <a:rPr lang="pl-PL" sz="1100" b="1" dirty="0"/>
              <a:t>U</a:t>
            </a:r>
            <a:r>
              <a:rPr lang="pl-PL" sz="1100" b="1" baseline="-25000" dirty="0"/>
              <a:t>1</a:t>
            </a:r>
            <a:r>
              <a:rPr lang="pl-PL" sz="1100" b="1" dirty="0"/>
              <a:t> = Z</a:t>
            </a:r>
            <a:r>
              <a:rPr lang="pl-PL" sz="1100" b="1" baseline="-25000" dirty="0"/>
              <a:t>11</a:t>
            </a:r>
            <a:r>
              <a:rPr lang="pl-PL" sz="1100" b="1" dirty="0"/>
              <a:t>.I</a:t>
            </a:r>
            <a:r>
              <a:rPr lang="pl-PL" sz="1100" b="1" baseline="-25000" dirty="0"/>
              <a:t>1</a:t>
            </a:r>
            <a:r>
              <a:rPr lang="pl-PL" sz="1100" b="1" dirty="0"/>
              <a:t> + Z</a:t>
            </a:r>
            <a:r>
              <a:rPr lang="pl-PL" sz="1100" b="1" baseline="-25000" dirty="0"/>
              <a:t>12</a:t>
            </a:r>
            <a:r>
              <a:rPr lang="pl-PL" sz="1100" b="1" dirty="0"/>
              <a:t>.I</a:t>
            </a:r>
            <a:r>
              <a:rPr lang="pl-PL" sz="1100" b="1" baseline="-25000" dirty="0"/>
              <a:t>2</a:t>
            </a:r>
            <a:endParaRPr lang="pl-PL" sz="1100" b="1" dirty="0"/>
          </a:p>
          <a:p>
            <a:r>
              <a:rPr lang="pl-PL" sz="1100" b="1" dirty="0"/>
              <a:t>U</a:t>
            </a:r>
            <a:r>
              <a:rPr lang="pl-PL" sz="1100" b="1" baseline="-25000" dirty="0"/>
              <a:t>2</a:t>
            </a:r>
            <a:r>
              <a:rPr lang="pl-PL" sz="1100" b="1" dirty="0"/>
              <a:t> = Z</a:t>
            </a:r>
            <a:r>
              <a:rPr lang="pl-PL" sz="1100" b="1" baseline="-25000" dirty="0"/>
              <a:t>21</a:t>
            </a:r>
            <a:r>
              <a:rPr lang="pl-PL" sz="1100" b="1" dirty="0"/>
              <a:t>.I</a:t>
            </a:r>
            <a:r>
              <a:rPr lang="pl-PL" sz="1100" b="1" baseline="-25000" dirty="0"/>
              <a:t>1</a:t>
            </a:r>
            <a:r>
              <a:rPr lang="pl-PL" sz="1100" b="1" dirty="0"/>
              <a:t> + </a:t>
            </a:r>
            <a:r>
              <a:rPr lang="pl-PL" sz="1100" b="1" dirty="0" smtClean="0"/>
              <a:t>Z</a:t>
            </a:r>
            <a:r>
              <a:rPr lang="pl-PL" sz="1100" b="1" baseline="-25000" dirty="0" smtClean="0"/>
              <a:t>22</a:t>
            </a:r>
            <a:r>
              <a:rPr lang="pl-PL" sz="1100" b="1" dirty="0" smtClean="0"/>
              <a:t>.I</a:t>
            </a:r>
            <a:r>
              <a:rPr lang="pl-PL" sz="1100" b="1" baseline="-25000" dirty="0" smtClean="0"/>
              <a:t>2</a:t>
            </a:r>
            <a:endParaRPr lang="cs-CZ" sz="1100" dirty="0" smtClean="0"/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Dvojbrany </a:t>
            </a:r>
            <a:r>
              <a:rPr lang="cs-CZ" sz="1100" dirty="0"/>
              <a:t>se používají k přenosu signálu od zdroje ke spotřebiči. </a:t>
            </a:r>
            <a:r>
              <a:rPr lang="cs-CZ" sz="1100" dirty="0" smtClean="0"/>
              <a:t>Vliv </a:t>
            </a:r>
            <a:r>
              <a:rPr lang="cs-CZ" sz="1100" dirty="0"/>
              <a:t>dvojbranu na přenášené napětí určuje </a:t>
            </a:r>
            <a:r>
              <a:rPr lang="cs-CZ" sz="1100" b="1" dirty="0"/>
              <a:t>činitel napěťového zesílení A</a:t>
            </a:r>
            <a:r>
              <a:rPr lang="cs-CZ" sz="1100" b="1" baseline="-25000" dirty="0"/>
              <a:t>U</a:t>
            </a:r>
            <a:r>
              <a:rPr lang="cs-CZ" sz="1100" dirty="0"/>
              <a:t> nebo </a:t>
            </a:r>
            <a:r>
              <a:rPr lang="cs-CZ" sz="1100" b="1" dirty="0"/>
              <a:t>činitel napěťového přenosu G</a:t>
            </a:r>
            <a:r>
              <a:rPr lang="cs-CZ" sz="1100" b="1" baseline="-25000" dirty="0"/>
              <a:t>U</a:t>
            </a:r>
            <a:r>
              <a:rPr lang="cs-CZ" sz="1100" dirty="0"/>
              <a:t>. První z nich vyjadřuje poměr mezi výstupním a vstupním napětí, druhý vyjadřuje poměr opačný. Podobné výrazy lze odvodit pro proud a výkon. Platí tedy:</a:t>
            </a:r>
          </a:p>
          <a:p>
            <a:pPr algn="just">
              <a:lnSpc>
                <a:spcPct val="150000"/>
              </a:lnSpc>
            </a:pPr>
            <a:r>
              <a:rPr lang="cs-CZ" sz="1100" b="1" dirty="0"/>
              <a:t>A</a:t>
            </a:r>
            <a:r>
              <a:rPr lang="cs-CZ" sz="1100" b="1" baseline="-25000" dirty="0"/>
              <a:t>U</a:t>
            </a:r>
            <a:r>
              <a:rPr lang="cs-CZ" sz="1100" b="1" dirty="0"/>
              <a:t> = U</a:t>
            </a:r>
            <a:r>
              <a:rPr lang="cs-CZ" sz="1100" b="1" baseline="-25000" dirty="0"/>
              <a:t>2</a:t>
            </a:r>
            <a:r>
              <a:rPr lang="cs-CZ" sz="1100" b="1" dirty="0"/>
              <a:t> / U</a:t>
            </a:r>
            <a:r>
              <a:rPr lang="cs-CZ" sz="1100" b="1" baseline="-25000" dirty="0"/>
              <a:t>1</a:t>
            </a:r>
            <a:r>
              <a:rPr lang="cs-CZ" sz="1100" b="1" dirty="0"/>
              <a:t> nebo G</a:t>
            </a:r>
            <a:r>
              <a:rPr lang="cs-CZ" sz="1100" b="1" baseline="-25000" dirty="0"/>
              <a:t>U</a:t>
            </a:r>
            <a:r>
              <a:rPr lang="cs-CZ" sz="1100" b="1" dirty="0"/>
              <a:t> = U</a:t>
            </a:r>
            <a:r>
              <a:rPr lang="cs-CZ" sz="1100" b="1" baseline="-25000" dirty="0"/>
              <a:t>1</a:t>
            </a:r>
            <a:r>
              <a:rPr lang="cs-CZ" sz="1100" b="1" dirty="0"/>
              <a:t> / U</a:t>
            </a:r>
            <a:r>
              <a:rPr lang="cs-CZ" sz="1100" b="1" baseline="-25000" dirty="0"/>
              <a:t>2</a:t>
            </a:r>
            <a:endParaRPr lang="cs-CZ" sz="1100" b="1" dirty="0"/>
          </a:p>
          <a:p>
            <a:pPr algn="just">
              <a:lnSpc>
                <a:spcPct val="150000"/>
              </a:lnSpc>
            </a:pPr>
            <a:r>
              <a:rPr lang="cs-CZ" sz="1100" b="1" dirty="0"/>
              <a:t>A</a:t>
            </a:r>
            <a:r>
              <a:rPr lang="cs-CZ" sz="1100" b="1" baseline="-25000" dirty="0"/>
              <a:t>I</a:t>
            </a:r>
            <a:r>
              <a:rPr lang="cs-CZ" sz="1100" b="1" dirty="0"/>
              <a:t> = I</a:t>
            </a:r>
            <a:r>
              <a:rPr lang="cs-CZ" sz="1100" b="1" baseline="-25000" dirty="0"/>
              <a:t>2</a:t>
            </a:r>
            <a:r>
              <a:rPr lang="cs-CZ" sz="1100" b="1" dirty="0"/>
              <a:t> / I</a:t>
            </a:r>
            <a:r>
              <a:rPr lang="cs-CZ" sz="1100" b="1" baseline="-25000" dirty="0"/>
              <a:t>1</a:t>
            </a:r>
            <a:r>
              <a:rPr lang="cs-CZ" sz="1100" b="1" dirty="0"/>
              <a:t> nebo G</a:t>
            </a:r>
            <a:r>
              <a:rPr lang="cs-CZ" sz="1100" b="1" baseline="-25000" dirty="0"/>
              <a:t>I</a:t>
            </a:r>
            <a:r>
              <a:rPr lang="cs-CZ" sz="1100" b="1" dirty="0"/>
              <a:t> = I</a:t>
            </a:r>
            <a:r>
              <a:rPr lang="cs-CZ" sz="1100" b="1" baseline="-25000" dirty="0"/>
              <a:t>1</a:t>
            </a:r>
            <a:r>
              <a:rPr lang="cs-CZ" sz="1100" b="1" dirty="0"/>
              <a:t> / I</a:t>
            </a:r>
            <a:r>
              <a:rPr lang="cs-CZ" sz="1100" b="1" baseline="-25000" dirty="0"/>
              <a:t>2</a:t>
            </a:r>
            <a:endParaRPr lang="cs-CZ" sz="1100" b="1" dirty="0"/>
          </a:p>
          <a:p>
            <a:pPr algn="just">
              <a:lnSpc>
                <a:spcPct val="150000"/>
              </a:lnSpc>
            </a:pPr>
            <a:r>
              <a:rPr lang="cs-CZ" sz="1100" b="1" dirty="0"/>
              <a:t>A</a:t>
            </a:r>
            <a:r>
              <a:rPr lang="cs-CZ" sz="1100" b="1" baseline="-25000" dirty="0"/>
              <a:t>P</a:t>
            </a:r>
            <a:r>
              <a:rPr lang="cs-CZ" sz="1100" b="1" dirty="0"/>
              <a:t> = P</a:t>
            </a:r>
            <a:r>
              <a:rPr lang="cs-CZ" sz="1100" b="1" baseline="-25000" dirty="0"/>
              <a:t>2</a:t>
            </a:r>
            <a:r>
              <a:rPr lang="cs-CZ" sz="1100" b="1" dirty="0"/>
              <a:t> / P</a:t>
            </a:r>
            <a:r>
              <a:rPr lang="cs-CZ" sz="1100" b="1" baseline="-25000" dirty="0"/>
              <a:t>1</a:t>
            </a:r>
            <a:r>
              <a:rPr lang="cs-CZ" sz="1100" b="1" dirty="0"/>
              <a:t> nebo G</a:t>
            </a:r>
            <a:r>
              <a:rPr lang="cs-CZ" sz="1100" b="1" baseline="-25000" dirty="0"/>
              <a:t>P</a:t>
            </a:r>
            <a:r>
              <a:rPr lang="cs-CZ" sz="1100" b="1" dirty="0"/>
              <a:t> = P</a:t>
            </a:r>
            <a:r>
              <a:rPr lang="cs-CZ" sz="1100" b="1" baseline="-25000" dirty="0"/>
              <a:t>1</a:t>
            </a:r>
            <a:r>
              <a:rPr lang="cs-CZ" sz="1100" b="1" dirty="0"/>
              <a:t> / P</a:t>
            </a:r>
            <a:r>
              <a:rPr lang="cs-CZ" sz="1100" b="1" baseline="-25000" dirty="0"/>
              <a:t>2</a:t>
            </a:r>
            <a:endParaRPr lang="cs-CZ" sz="1100" b="1" dirty="0"/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V </a:t>
            </a:r>
            <a:r>
              <a:rPr lang="cs-CZ" sz="1100" dirty="0"/>
              <a:t>elektrotechnické praxi se přenosové vlastnosti dvojbranu udávají obvykle v </a:t>
            </a:r>
            <a:r>
              <a:rPr lang="cs-CZ" sz="1100" b="1" dirty="0"/>
              <a:t>decibelech - dB</a:t>
            </a:r>
            <a:r>
              <a:rPr lang="cs-CZ" sz="1100" dirty="0"/>
              <a:t>. Potom se místo činitele zesílení uvádí pojem </a:t>
            </a:r>
            <a:r>
              <a:rPr lang="cs-CZ" sz="1100" b="1" dirty="0"/>
              <a:t>zisk napěťový, zisk proudový a zisk výkonový</a:t>
            </a:r>
            <a:r>
              <a:rPr lang="cs-CZ" sz="1100" dirty="0"/>
              <a:t>. Jejich hodnoty jsou určeny výrazy:</a:t>
            </a:r>
          </a:p>
          <a:p>
            <a:pPr algn="just">
              <a:lnSpc>
                <a:spcPct val="150000"/>
              </a:lnSpc>
            </a:pPr>
            <a:r>
              <a:rPr lang="cs-CZ" sz="1100" b="1" dirty="0" err="1"/>
              <a:t>a</a:t>
            </a:r>
            <a:r>
              <a:rPr lang="cs-CZ" sz="1100" b="1" baseline="-25000" dirty="0" err="1"/>
              <a:t>U</a:t>
            </a:r>
            <a:r>
              <a:rPr lang="cs-CZ" sz="1100" b="1" dirty="0"/>
              <a:t> = 20.log(U</a:t>
            </a:r>
            <a:r>
              <a:rPr lang="cs-CZ" sz="1100" b="1" baseline="-25000" dirty="0"/>
              <a:t>2</a:t>
            </a:r>
            <a:r>
              <a:rPr lang="cs-CZ" sz="1100" b="1" dirty="0"/>
              <a:t> / U</a:t>
            </a:r>
            <a:r>
              <a:rPr lang="cs-CZ" sz="1100" b="1" baseline="-25000" dirty="0"/>
              <a:t>1</a:t>
            </a:r>
            <a:r>
              <a:rPr lang="cs-CZ" sz="1100" b="1" dirty="0"/>
              <a:t>)</a:t>
            </a:r>
          </a:p>
          <a:p>
            <a:pPr algn="just">
              <a:lnSpc>
                <a:spcPct val="150000"/>
              </a:lnSpc>
            </a:pPr>
            <a:r>
              <a:rPr lang="cs-CZ" sz="1100" b="1" dirty="0" err="1"/>
              <a:t>a</a:t>
            </a:r>
            <a:r>
              <a:rPr lang="cs-CZ" sz="1100" b="1" baseline="-25000" dirty="0" err="1"/>
              <a:t>I</a:t>
            </a:r>
            <a:r>
              <a:rPr lang="cs-CZ" sz="1100" b="1" dirty="0"/>
              <a:t> = 20.log(I</a:t>
            </a:r>
            <a:r>
              <a:rPr lang="cs-CZ" sz="1100" b="1" baseline="-25000" dirty="0"/>
              <a:t>2</a:t>
            </a:r>
            <a:r>
              <a:rPr lang="cs-CZ" sz="1100" b="1" dirty="0"/>
              <a:t> / I</a:t>
            </a:r>
            <a:r>
              <a:rPr lang="cs-CZ" sz="1100" b="1" baseline="-25000" dirty="0"/>
              <a:t>1</a:t>
            </a:r>
            <a:r>
              <a:rPr lang="cs-CZ" sz="1100" b="1" dirty="0"/>
              <a:t>)</a:t>
            </a:r>
          </a:p>
          <a:p>
            <a:pPr algn="just">
              <a:lnSpc>
                <a:spcPct val="150000"/>
              </a:lnSpc>
            </a:pPr>
            <a:r>
              <a:rPr lang="cs-CZ" sz="1100" b="1" dirty="0" err="1"/>
              <a:t>a</a:t>
            </a:r>
            <a:r>
              <a:rPr lang="cs-CZ" sz="1100" b="1" baseline="-25000" dirty="0" err="1"/>
              <a:t>P</a:t>
            </a:r>
            <a:r>
              <a:rPr lang="cs-CZ" sz="1100" b="1" dirty="0"/>
              <a:t> = 20.log(P</a:t>
            </a:r>
            <a:r>
              <a:rPr lang="cs-CZ" sz="1100" b="1" baseline="-25000" dirty="0"/>
              <a:t>2</a:t>
            </a:r>
            <a:r>
              <a:rPr lang="cs-CZ" sz="1100" b="1" dirty="0"/>
              <a:t> / P</a:t>
            </a:r>
            <a:r>
              <a:rPr lang="cs-CZ" sz="1100" b="1" baseline="-25000" dirty="0"/>
              <a:t>1</a:t>
            </a:r>
            <a:r>
              <a:rPr lang="cs-CZ" sz="1100" b="1" dirty="0"/>
              <a:t>)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Analogicky je zaveden místo činitele přenosu - </a:t>
            </a:r>
            <a:r>
              <a:rPr lang="cs-CZ" sz="1100" b="1" dirty="0"/>
              <a:t>útlum</a:t>
            </a:r>
            <a:r>
              <a:rPr lang="cs-CZ" sz="1100" dirty="0"/>
              <a:t> a uvádí se také v decibelech. Tyto veličiny jsou závislé na frekvenci.</a:t>
            </a:r>
          </a:p>
          <a:p>
            <a:pPr algn="just">
              <a:lnSpc>
                <a:spcPct val="150000"/>
              </a:lnSpc>
            </a:pP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923910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67544" y="548681"/>
                <a:ext cx="4176464" cy="5616623"/>
              </a:xfrm>
            </p:spPr>
            <p:txBody>
              <a:bodyPr>
                <a:norm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cs-CZ" sz="1100" dirty="0" smtClean="0"/>
                  <a:t>Z hlediska praktického využití jsou v elektrotechnické praxi velmi často používané </a:t>
                </a:r>
                <a:r>
                  <a:rPr lang="cs-CZ" sz="1100" b="1" dirty="0" smtClean="0"/>
                  <a:t>napěťové děliče</a:t>
                </a:r>
                <a:r>
                  <a:rPr lang="cs-CZ" sz="1100" dirty="0" smtClean="0"/>
                  <a:t>, které můžeme považovat za dvojbrany. Na obrázku vidíme uvedené zapojení z rezistorů. S použitím Ohmova zákona lze odvodit základní vztah pro napěťové zesílení pro </a:t>
                </a:r>
                <a:r>
                  <a:rPr lang="cs-CZ" sz="1100" b="1" dirty="0" smtClean="0"/>
                  <a:t>nezatížený</a:t>
                </a:r>
                <a:r>
                  <a:rPr lang="cs-CZ" sz="1100" dirty="0" smtClean="0"/>
                  <a:t> odporový dělič: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400" b="1" i="1" smtClean="0">
                                  <a:latin typeface="Cambria Math"/>
                                </a:rPr>
                                <m:t>𝑼</m:t>
                              </m:r>
                            </m:e>
                            <m:sub>
                              <m:r>
                                <a:rPr lang="cs-CZ" sz="1400" b="1" i="1" smtClean="0"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400" b="1" i="1" smtClean="0">
                                  <a:latin typeface="Cambria Math"/>
                                </a:rPr>
                                <m:t>𝑼</m:t>
                              </m:r>
                            </m:e>
                            <m:sub>
                              <m:r>
                                <a:rPr lang="cs-CZ" sz="1400" b="1" i="1" smtClean="0"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1400" b="1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400" b="1" i="1" smtClean="0">
                                  <a:latin typeface="Cambria Math"/>
                                </a:rPr>
                                <m:t>𝑹</m:t>
                              </m:r>
                            </m:e>
                            <m:sub>
                              <m:r>
                                <a:rPr lang="cs-CZ" sz="1400" b="1" i="1" smtClean="0"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400" b="1" i="1" smtClean="0">
                                  <a:latin typeface="Cambria Math"/>
                                </a:rPr>
                                <m:t>𝑹</m:t>
                              </m:r>
                            </m:e>
                            <m:sub>
                              <m:r>
                                <a:rPr lang="cs-CZ" sz="1400" b="1" i="1" smtClean="0"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sz="1400" b="1" i="1" smtClean="0">
                              <a:latin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400" b="1" i="1" smtClean="0">
                                  <a:latin typeface="Cambria Math"/>
                                </a:rPr>
                                <m:t>𝑹</m:t>
                              </m:r>
                            </m:e>
                            <m:sub>
                              <m:r>
                                <a:rPr lang="cs-CZ" sz="1400" b="1" i="1" smtClean="0"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sz="1400" b="1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1" i="1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f>
                            <m:f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1400" b="1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1400" b="1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1400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sz="1400" b="1" i="1" smtClean="0">
                              <a:latin typeface="Cambria Math"/>
                            </a:rPr>
                            <m:t>𝟏</m:t>
                          </m:r>
                        </m:den>
                      </m:f>
                    </m:oMath>
                  </m:oMathPara>
                </a14:m>
                <a:endParaRPr lang="cs-CZ" sz="1400" b="1" dirty="0">
                  <a:latin typeface="+mj-lt"/>
                </a:endParaRPr>
              </a:p>
              <a:p>
                <a:pPr algn="just">
                  <a:lnSpc>
                    <a:spcPct val="150000"/>
                  </a:lnSpc>
                </a:pPr>
                <a:r>
                  <a:rPr lang="cs-CZ" sz="1100" dirty="0" smtClean="0"/>
                  <a:t>V případě, že na výstupu je zapojena zátěž, pak vztah pro poměr výstupního a vstupního napětí je dán vztahem: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400" b="1" i="1" smtClean="0">
                                  <a:latin typeface="Cambria Math"/>
                                </a:rPr>
                                <m:t>𝑼</m:t>
                              </m:r>
                            </m:e>
                            <m:sub>
                              <m:r>
                                <a:rPr lang="cs-CZ" sz="1400" b="1" i="1" smtClean="0"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400" b="1" i="1" smtClean="0">
                                  <a:latin typeface="Cambria Math"/>
                                </a:rPr>
                                <m:t>𝑼</m:t>
                              </m:r>
                            </m:e>
                            <m:sub>
                              <m:r>
                                <a:rPr lang="cs-CZ" sz="1400" b="1" i="1" smtClean="0"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1400" b="1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1400" b="1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  <m:r>
                                <a:rPr lang="cs-CZ" sz="1400" b="1" i="1" smtClean="0">
                                  <a:latin typeface="Cambria Math"/>
                                </a:rPr>
                                <m:t>.</m:t>
                              </m:r>
                              <m:sSub>
                                <m:sSubPr>
                                  <m:ctrlPr>
                                    <a:rPr lang="cs-CZ" sz="1400" b="1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𝒁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1400" b="1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  <m:r>
                                <a:rPr lang="cs-CZ" sz="1400" b="1" i="1" smtClean="0">
                                  <a:latin typeface="Cambria Math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cs-CZ" sz="1400" b="1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𝒁</m:t>
                                  </m:r>
                                </m:sub>
                              </m:sSub>
                            </m:den>
                          </m:f>
                        </m:num>
                        <m:den>
                          <m:sSub>
                            <m:sSub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400" b="1" i="1" smtClean="0">
                                  <a:latin typeface="Cambria Math"/>
                                </a:rPr>
                                <m:t>𝑹</m:t>
                              </m:r>
                            </m:e>
                            <m:sub>
                              <m:r>
                                <a:rPr lang="cs-CZ" sz="1400" b="1" i="1" smtClean="0"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sz="1400" b="1" i="1" smtClean="0">
                              <a:latin typeface="Cambria Math"/>
                            </a:rPr>
                            <m:t> + </m:t>
                          </m:r>
                          <m:f>
                            <m:f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1400" b="1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cs-CZ" sz="1400" b="1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𝒁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1400" b="1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  <m:r>
                                <a:rPr lang="cs-CZ" sz="1400" b="1" i="1" smtClean="0">
                                  <a:latin typeface="Cambria Math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cs-CZ" sz="1400" b="1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𝒁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1400" b="1" i="1" smtClean="0">
                              <a:latin typeface="Cambria Math"/>
                            </a:rPr>
                            <m:t> </m:t>
                          </m:r>
                        </m:den>
                      </m:f>
                    </m:oMath>
                  </m:oMathPara>
                </a14:m>
                <a:endParaRPr lang="cs-CZ" sz="1400" b="1" dirty="0" smtClean="0"/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1100" dirty="0" smtClean="0"/>
                  <a:t>Uvedené dvojbrany – děliče napětí jsou </a:t>
                </a:r>
                <a:r>
                  <a:rPr lang="cs-CZ" sz="1100" b="1" dirty="0" smtClean="0"/>
                  <a:t>frekvenčně nezávislé</a:t>
                </a:r>
                <a:r>
                  <a:rPr lang="cs-CZ" sz="1100" dirty="0" smtClean="0"/>
                  <a:t>.</a:t>
                </a:r>
                <a:endParaRPr lang="cs-CZ" sz="11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67544" y="548681"/>
                <a:ext cx="4176464" cy="5616623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2855465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67544" y="548681"/>
                <a:ext cx="4176464" cy="5616623"/>
              </a:xfrm>
            </p:spPr>
            <p:txBody>
              <a:bodyPr>
                <a:norm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cs-CZ" sz="1100" dirty="0" smtClean="0"/>
                  <a:t>V dalších případech použití napěťových děličů jsou již zapojeny obecně impedance (zapojení obvodových prvků R, L, C), které mají charakter komplexního čísla na obrázku je schéma tohoto spojení a platí tedy zde vztah pro napěťové zesílení v symbolicko-komplexním tvaru: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cs-CZ" sz="1400" b="1" i="1" smtClean="0">
                                      <a:latin typeface="Cambria Math"/>
                                    </a:rPr>
                                  </m:ctrlPr>
                                </m:accPr>
                                <m:e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𝑼</m:t>
                                  </m:r>
                                </m:e>
                              </m:acc>
                            </m:e>
                            <m:sub>
                              <m:r>
                                <a:rPr lang="cs-CZ" sz="1400" b="1" i="1" smtClean="0"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cs-CZ" sz="1400" b="1" i="1" smtClean="0">
                                      <a:latin typeface="Cambria Math"/>
                                    </a:rPr>
                                  </m:ctrlPr>
                                </m:accPr>
                                <m:e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𝑼</m:t>
                                  </m:r>
                                </m:e>
                              </m:acc>
                            </m:e>
                            <m:sub>
                              <m:r>
                                <a:rPr lang="cs-CZ" sz="1400" b="1" i="1" smtClean="0"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1400" b="1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cs-CZ" sz="1400" b="1" i="1" smtClean="0">
                                      <a:latin typeface="Cambria Math"/>
                                    </a:rPr>
                                  </m:ctrlPr>
                                </m:accPr>
                                <m:e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𝒁</m:t>
                                  </m:r>
                                </m:e>
                              </m:acc>
                            </m:e>
                            <m:sub>
                              <m:r>
                                <a:rPr lang="cs-CZ" sz="1400" b="1" i="1" smtClean="0"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cs-CZ" sz="1400" b="1" i="1" smtClean="0">
                                      <a:latin typeface="Cambria Math"/>
                                    </a:rPr>
                                  </m:ctrlPr>
                                </m:accPr>
                                <m:e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𝒁</m:t>
                                  </m:r>
                                </m:e>
                              </m:acc>
                            </m:e>
                            <m:sub>
                              <m:r>
                                <a:rPr lang="cs-CZ" sz="1400" b="1" i="1" smtClean="0"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sz="1400" b="1" i="1" smtClean="0">
                              <a:latin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cs-CZ" sz="1400" b="1" i="1" smtClean="0">
                                      <a:latin typeface="Cambria Math"/>
                                    </a:rPr>
                                  </m:ctrlPr>
                                </m:accPr>
                                <m:e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𝒁</m:t>
                                  </m:r>
                                </m:e>
                              </m:acc>
                            </m:e>
                            <m:sub>
                              <m:r>
                                <a:rPr lang="cs-CZ" sz="1400" b="1" i="1" smtClean="0"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1400" b="1" dirty="0">
                  <a:latin typeface="+mj-lt"/>
                </a:endParaRPr>
              </a:p>
              <a:p>
                <a:pPr algn="just">
                  <a:lnSpc>
                    <a:spcPct val="150000"/>
                  </a:lnSpc>
                </a:pPr>
                <a:r>
                  <a:rPr lang="cs-CZ" sz="1100" dirty="0" smtClean="0"/>
                  <a:t>Z tohoto hlediska je nejjednodušší dvojbran tvořen ideálními kondenzátory. Protože impedance je pro tento případ rovna kapacitní reaktanci, dosadíme:</a:t>
                </a:r>
              </a:p>
              <a:p>
                <a:pPr marL="0" indent="0" algn="ctr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sz="1200" b="1" i="1" smtClean="0">
                            <a:latin typeface="Cambria Math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sz="12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1200" b="1" i="1" smtClean="0">
                                <a:latin typeface="Cambria Math"/>
                              </a:rPr>
                              <m:t>𝒁</m:t>
                            </m:r>
                          </m:e>
                          <m:sub>
                            <m:r>
                              <a:rPr lang="cs-CZ" sz="1200" b="1" i="1" smtClean="0"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e>
                    </m:acc>
                    <m:r>
                      <a:rPr lang="cs-CZ" sz="1200" b="1" i="1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12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200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1200" b="1" i="1" smtClean="0">
                            <a:latin typeface="Cambria Math"/>
                          </a:rPr>
                          <m:t>𝒋</m:t>
                        </m:r>
                        <m:r>
                          <a:rPr lang="cs-CZ" sz="1200" b="1" i="1" smtClean="0">
                            <a:latin typeface="Cambria Math"/>
                            <a:ea typeface="Cambria Math"/>
                          </a:rPr>
                          <m:t>𝝎</m:t>
                        </m:r>
                        <m:r>
                          <a:rPr lang="cs-CZ" sz="1200" b="1" i="1" smtClean="0">
                            <a:latin typeface="Cambria Math"/>
                            <a:ea typeface="Cambria Math"/>
                          </a:rPr>
                          <m:t>𝑪</m:t>
                        </m:r>
                      </m:den>
                    </m:f>
                  </m:oMath>
                </a14:m>
                <a:r>
                  <a:rPr lang="cs-CZ" sz="1200" b="1" dirty="0" smtClean="0"/>
                  <a:t> </a:t>
                </a:r>
                <a:r>
                  <a:rPr lang="cs-CZ" sz="1100" dirty="0" smtClean="0"/>
                  <a:t>a po úpravě základního vztahu získáme: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400" b="1" i="1" smtClean="0">
                                  <a:latin typeface="Cambria Math"/>
                                </a:rPr>
                                <m:t>𝑼</m:t>
                              </m:r>
                            </m:e>
                            <m:sub>
                              <m:r>
                                <a:rPr lang="cs-CZ" sz="1400" b="1" i="1" smtClean="0"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400" b="1" i="1" smtClean="0">
                                  <a:latin typeface="Cambria Math"/>
                                </a:rPr>
                                <m:t>𝑼</m:t>
                              </m:r>
                            </m:e>
                            <m:sub>
                              <m:r>
                                <a:rPr lang="cs-CZ" sz="1400" b="1" i="1" smtClean="0"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14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400" b="1" i="1" smtClean="0">
                                  <a:latin typeface="Cambria Math"/>
                                </a:rPr>
                                <m:t>𝑪</m:t>
                              </m:r>
                            </m:e>
                            <m:sub>
                              <m:r>
                                <a:rPr lang="cs-CZ" sz="1400" b="1" i="1" smtClean="0"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400" b="1" i="1" smtClean="0">
                                  <a:latin typeface="Cambria Math"/>
                                </a:rPr>
                                <m:t>𝑪</m:t>
                              </m:r>
                            </m:e>
                            <m:sub>
                              <m:r>
                                <a:rPr lang="cs-CZ" sz="1400" b="1" i="1" smtClean="0"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sz="1400" b="1" i="1" smtClean="0">
                              <a:latin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400" b="1" i="1" smtClean="0">
                                  <a:latin typeface="Cambria Math"/>
                                </a:rPr>
                                <m:t>𝑪</m:t>
                              </m:r>
                            </m:e>
                            <m:sub>
                              <m:r>
                                <a:rPr lang="cs-CZ" sz="1400" b="1" i="1" smtClean="0"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1400" b="1" dirty="0" smtClean="0"/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1100" dirty="0" smtClean="0"/>
                  <a:t>Také kapacitní děliče napětí jsou </a:t>
                </a:r>
                <a:r>
                  <a:rPr lang="cs-CZ" sz="1100" b="1" dirty="0" smtClean="0"/>
                  <a:t>frekvenčně nezávislé</a:t>
                </a:r>
                <a:r>
                  <a:rPr lang="cs-CZ" sz="1100" dirty="0" smtClean="0"/>
                  <a:t>. Podobně by bylo možné odvodit vztahy, v případě, že by místo kondenzátorů byly cívky.</a:t>
                </a:r>
                <a:endParaRPr lang="cs-CZ" sz="11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67544" y="548681"/>
                <a:ext cx="4176464" cy="5616623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2807033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8064896" cy="561662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1200" b="1" dirty="0" smtClean="0"/>
              <a:t>Příklady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Vypočtěte </a:t>
            </a:r>
            <a:r>
              <a:rPr lang="cs-CZ" sz="1100" dirty="0" smtClean="0"/>
              <a:t>činitel napěťového zesílení </a:t>
            </a:r>
            <a:r>
              <a:rPr lang="cs-CZ" sz="1100" dirty="0"/>
              <a:t>U</a:t>
            </a:r>
            <a:r>
              <a:rPr lang="cs-CZ" sz="1100" baseline="-25000" dirty="0"/>
              <a:t>2</a:t>
            </a:r>
            <a:r>
              <a:rPr lang="cs-CZ" sz="1100" dirty="0"/>
              <a:t> / U</a:t>
            </a:r>
            <a:r>
              <a:rPr lang="cs-CZ" sz="1100" baseline="-25000" dirty="0"/>
              <a:t>1</a:t>
            </a:r>
            <a:r>
              <a:rPr lang="cs-CZ" sz="1100" dirty="0"/>
              <a:t> u napěťového děliče, </a:t>
            </a:r>
            <a:r>
              <a:rPr lang="cs-CZ" sz="1100" dirty="0" smtClean="0"/>
              <a:t>jestliže je poměr </a:t>
            </a:r>
            <a:r>
              <a:rPr lang="cs-CZ" sz="1100" dirty="0"/>
              <a:t>odporů rezistoru </a:t>
            </a:r>
            <a:r>
              <a:rPr lang="cs-CZ" sz="1100" dirty="0" smtClean="0"/>
              <a:t>R</a:t>
            </a:r>
            <a:r>
              <a:rPr lang="cs-CZ" sz="1100" baseline="-25000" dirty="0" smtClean="0"/>
              <a:t>1</a:t>
            </a:r>
            <a:r>
              <a:rPr lang="cs-CZ" sz="1100" dirty="0" smtClean="0"/>
              <a:t>/R</a:t>
            </a:r>
            <a:r>
              <a:rPr lang="cs-CZ" sz="1100" baseline="-25000" dirty="0" smtClean="0"/>
              <a:t>2</a:t>
            </a:r>
            <a:r>
              <a:rPr lang="cs-CZ" sz="1100" dirty="0"/>
              <a:t> </a:t>
            </a:r>
            <a:r>
              <a:rPr lang="cs-CZ" sz="1100" dirty="0" smtClean="0"/>
              <a:t>:</a:t>
            </a:r>
            <a:r>
              <a:rPr lang="cs-CZ" sz="1100" dirty="0"/>
              <a:t> </a:t>
            </a:r>
            <a:r>
              <a:rPr lang="cs-CZ" sz="1100" dirty="0" smtClean="0"/>
              <a:t>1/4, 1/2, 3/4, 1, 2, 3, 4, 5, 10. Výsledky sestavte do tabulky a vytvořte graf závislosti uvedených poměrů a napětí U</a:t>
            </a:r>
            <a:r>
              <a:rPr lang="cs-CZ" sz="1100" baseline="-25000" dirty="0" smtClean="0"/>
              <a:t>2</a:t>
            </a:r>
            <a:r>
              <a:rPr lang="cs-CZ" sz="1100" dirty="0" smtClean="0"/>
              <a:t>. 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Proveďte podobný výpočet pro kapacitní dělič napětí a porovnejte s výsledky minulého příkladu.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Jak se změní poměry z prvního příkladu pro zatíženy odporový dělič. Odpor R</a:t>
            </a:r>
            <a:r>
              <a:rPr lang="cs-CZ" sz="1100" baseline="-25000" dirty="0" smtClean="0"/>
              <a:t>1</a:t>
            </a:r>
            <a:r>
              <a:rPr lang="cs-CZ" sz="1100" dirty="0" smtClean="0"/>
              <a:t> je 500  </a:t>
            </a:r>
            <a:r>
              <a:rPr lang="cs-CZ" sz="1100" dirty="0" smtClean="0">
                <a:sym typeface="Symbol"/>
              </a:rPr>
              <a:t>, druhý odpor odvoďte a jako zátěž použijte odpor R</a:t>
            </a:r>
            <a:r>
              <a:rPr lang="cs-CZ" sz="1100" baseline="-25000" dirty="0" smtClean="0">
                <a:sym typeface="Symbol"/>
              </a:rPr>
              <a:t>Z</a:t>
            </a:r>
            <a:r>
              <a:rPr lang="cs-CZ" sz="1100" dirty="0" smtClean="0">
                <a:sym typeface="Symbol"/>
              </a:rPr>
              <a:t> = 1000 .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>
                <a:sym typeface="Symbol"/>
              </a:rPr>
              <a:t>Odvoďte vztah pro napěťové zesílení pro dělič, který je tvořen ideální cívkou. Dále zjistěte, jaký by byl vztah pro skutečnou cívku. Odůvodněte nevýhody použití.</a:t>
            </a:r>
          </a:p>
          <a:p>
            <a:pPr algn="just">
              <a:lnSpc>
                <a:spcPct val="150000"/>
              </a:lnSpc>
            </a:pPr>
            <a:endParaRPr lang="cs-CZ" sz="1100" dirty="0" smtClean="0"/>
          </a:p>
          <a:p>
            <a:pPr algn="just">
              <a:lnSpc>
                <a:spcPct val="150000"/>
              </a:lnSpc>
            </a:pPr>
            <a:endParaRPr lang="cs-CZ" sz="1100" dirty="0" smtClean="0"/>
          </a:p>
          <a:p>
            <a:pPr algn="just">
              <a:lnSpc>
                <a:spcPct val="150000"/>
              </a:lnSpc>
            </a:pPr>
            <a:endParaRPr lang="cs-CZ" sz="1100" dirty="0"/>
          </a:p>
          <a:p>
            <a:pPr algn="just">
              <a:lnSpc>
                <a:spcPct val="150000"/>
              </a:lnSpc>
            </a:pP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013865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429000"/>
            <a:ext cx="8183880" cy="2448271"/>
          </a:xfrm>
        </p:spPr>
        <p:txBody>
          <a:bodyPr>
            <a:noAutofit/>
          </a:bodyPr>
          <a:lstStyle/>
          <a:p>
            <a:pPr algn="ctr"/>
            <a:r>
              <a:rPr lang="cs-CZ" sz="1800" dirty="0" smtClean="0"/>
              <a:t>CITACE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>
                <a:effectLst/>
              </a:rPr>
              <a:t>JAN KESL. </a:t>
            </a:r>
            <a:r>
              <a:rPr lang="cs-CZ" sz="1800" i="1" dirty="0">
                <a:effectLst/>
              </a:rPr>
              <a:t>Elektronika I analogová technika</a:t>
            </a:r>
            <a:r>
              <a:rPr lang="cs-CZ" sz="1800" dirty="0">
                <a:effectLst/>
              </a:rPr>
              <a:t>. Praha: BEN, 2004. ISBN 80-7300-143-8</a:t>
            </a:r>
            <a:r>
              <a:rPr lang="cs-CZ" sz="1800" dirty="0" smtClean="0">
                <a:effectLst/>
              </a:rPr>
              <a:t>.</a:t>
            </a:r>
            <a:br>
              <a:rPr lang="cs-CZ" sz="1800" dirty="0" smtClean="0">
                <a:effectLst/>
              </a:rPr>
            </a:br>
            <a:endParaRPr lang="cs-CZ" sz="1800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384376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1500" b="1" dirty="0" smtClean="0">
                <a:solidFill>
                  <a:srgbClr val="002060"/>
                </a:solidFill>
              </a:rPr>
              <a:t>Prezentaci lze použít jako materiál kapitole “Dvojbrany – základní </a:t>
            </a:r>
            <a:r>
              <a:rPr lang="cs-CZ" sz="1500" b="1" dirty="0">
                <a:solidFill>
                  <a:srgbClr val="002060"/>
                </a:solidFill>
              </a:rPr>
              <a:t>pojmy, rozdělení, základní </a:t>
            </a:r>
            <a:r>
              <a:rPr lang="cs-CZ" sz="1500" b="1" dirty="0" smtClean="0">
                <a:solidFill>
                  <a:srgbClr val="002060"/>
                </a:solidFill>
              </a:rPr>
              <a:t>veličiny“. Zde se žáci seznámí se základními principy a použitím dvojbranů a jejich nejjednodušší použití  v odporových a kapacitních napěťových děličích. </a:t>
            </a:r>
          </a:p>
          <a:p>
            <a:pPr algn="just">
              <a:lnSpc>
                <a:spcPct val="170000"/>
              </a:lnSpc>
            </a:pPr>
            <a:r>
              <a:rPr lang="cs-CZ" sz="1500" b="1" dirty="0" smtClean="0">
                <a:solidFill>
                  <a:srgbClr val="002060"/>
                </a:solidFill>
              </a:rPr>
              <a:t>Na příkladech si žáci procvičí danou problematiku, kde použijí pro výpočty a grafické zobrazení tabulkový procesor Excel.</a:t>
            </a:r>
          </a:p>
          <a:p>
            <a:pPr algn="just">
              <a:lnSpc>
                <a:spcPct val="170000"/>
              </a:lnSpc>
            </a:pPr>
            <a:r>
              <a:rPr lang="cs-CZ" sz="1500" b="1" dirty="0" smtClean="0">
                <a:solidFill>
                  <a:srgbClr val="002060"/>
                </a:solidFill>
              </a:rPr>
              <a:t>Předpokládaný čas 45 min.</a:t>
            </a:r>
          </a:p>
          <a:p>
            <a:pPr algn="just">
              <a:lnSpc>
                <a:spcPct val="170000"/>
              </a:lnSpc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3144</TotalTime>
  <Words>490</Words>
  <Application>Microsoft Office PowerPoint</Application>
  <PresentationFormat>Předvádění na obrazovce (4:3)</PresentationFormat>
  <Paragraphs>46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Dvojbrany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 JAN KESL. Elektronika I analogová technika. Praha: BEN, 2004. ISBN 80-7300-143-8.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251</cp:revision>
  <dcterms:created xsi:type="dcterms:W3CDTF">2012-04-15T15:58:10Z</dcterms:created>
  <dcterms:modified xsi:type="dcterms:W3CDTF">2013-02-14T20:45:50Z</dcterms:modified>
</cp:coreProperties>
</file>