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6" r:id="rId2"/>
    <p:sldId id="256" r:id="rId3"/>
    <p:sldId id="271" r:id="rId4"/>
    <p:sldId id="278" r:id="rId5"/>
    <p:sldId id="279" r:id="rId6"/>
    <p:sldId id="280" r:id="rId7"/>
    <p:sldId id="28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94344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Dvojbrany 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Frekvenčně závislé obvody, základní  vztahy, obvody RC (RL) a CR(LR)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3961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r>
              <a:rPr lang="cs-CZ" sz="1200" b="1" dirty="0"/>
              <a:t>Základní vztahy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Jak </a:t>
            </a:r>
            <a:r>
              <a:rPr lang="cs-CZ" sz="1100" dirty="0"/>
              <a:t>bylo zdůrazněno v minulé kapitole, mají všechny parametry dvojbranu charakter komplexního čísla.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To znamená, že k jejich vyjádření používáme komplexní funkce. Tu lze obecně vyjádřit </a:t>
            </a:r>
            <a:r>
              <a:rPr lang="cs-CZ" sz="1100" dirty="0" smtClean="0"/>
              <a:t>                       v </a:t>
            </a:r>
            <a:r>
              <a:rPr lang="cs-CZ" sz="1100" dirty="0"/>
              <a:t>závislosti na frekvenci nebo úhlové frekvenci vztahem: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1100" b="1" dirty="0"/>
              <a:t>F</a:t>
            </a:r>
            <a:r>
              <a:rPr lang="cs-CZ" sz="1100" b="1" dirty="0" smtClean="0"/>
              <a:t>( jf</a:t>
            </a:r>
            <a:r>
              <a:rPr lang="cs-CZ" sz="1100" b="1" dirty="0"/>
              <a:t>) = F</a:t>
            </a:r>
            <a:r>
              <a:rPr lang="cs-CZ" sz="1100" b="1" baseline="-25000" dirty="0"/>
              <a:t>R</a:t>
            </a:r>
            <a:r>
              <a:rPr lang="cs-CZ" sz="1100" b="1" dirty="0"/>
              <a:t>(f) + j.F</a:t>
            </a:r>
            <a:r>
              <a:rPr lang="cs-CZ" sz="1100" b="1" baseline="-25000" dirty="0"/>
              <a:t>I</a:t>
            </a:r>
            <a:r>
              <a:rPr lang="cs-CZ" sz="1100" b="1" dirty="0"/>
              <a:t>(f)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První část komplexní funkce, označena indexem </a:t>
            </a:r>
            <a:r>
              <a:rPr lang="cs-CZ" sz="1100" b="1" dirty="0"/>
              <a:t>R</a:t>
            </a:r>
            <a:r>
              <a:rPr lang="cs-CZ" sz="1100" dirty="0"/>
              <a:t>, je její reálná část, druhá s indexem </a:t>
            </a:r>
            <a:r>
              <a:rPr lang="cs-CZ" sz="1100" b="1" dirty="0"/>
              <a:t>I</a:t>
            </a:r>
            <a:r>
              <a:rPr lang="cs-CZ" sz="1100" dirty="0"/>
              <a:t> je část imaginární. Jak již bylo uvedeno, může být místo frekvence jako parametr uvedena úhlová frekvence (označena řeckým písmenem omega).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Pro popis dvojbranu používáme nejčastěji činitel napěťového zesílení, který vyjádříme také </a:t>
            </a:r>
            <a:r>
              <a:rPr lang="cs-CZ" sz="1100" dirty="0" smtClean="0"/>
              <a:t>                         v </a:t>
            </a:r>
            <a:r>
              <a:rPr lang="cs-CZ" sz="1100" dirty="0"/>
              <a:t>závislosti na frekvenci, popřípadě úhlové frekvenci. Tento parametr má také komplexní </a:t>
            </a:r>
            <a:r>
              <a:rPr lang="cs-CZ" sz="1100" dirty="0" smtClean="0"/>
              <a:t>charakter :</a:t>
            </a:r>
            <a:endParaRPr lang="cs-CZ" sz="1100" dirty="0"/>
          </a:p>
          <a:p>
            <a:pPr marL="0" indent="0" algn="ctr">
              <a:buNone/>
            </a:pPr>
            <a:r>
              <a:rPr lang="cs-CZ" sz="1100" b="1" dirty="0"/>
              <a:t>A</a:t>
            </a:r>
            <a:r>
              <a:rPr lang="cs-CZ" sz="1100" b="1" baseline="-25000" dirty="0"/>
              <a:t>U</a:t>
            </a:r>
            <a:r>
              <a:rPr lang="cs-CZ" sz="1100" b="1" dirty="0"/>
              <a:t>(</a:t>
            </a:r>
            <a:r>
              <a:rPr lang="cs-CZ" sz="1100" b="1" dirty="0" err="1"/>
              <a:t>jf</a:t>
            </a:r>
            <a:r>
              <a:rPr lang="cs-CZ" sz="1100" b="1" dirty="0"/>
              <a:t>) = U</a:t>
            </a:r>
            <a:r>
              <a:rPr lang="cs-CZ" sz="1100" b="1" baseline="-25000" dirty="0"/>
              <a:t>2</a:t>
            </a:r>
            <a:r>
              <a:rPr lang="cs-CZ" sz="1100" b="1" dirty="0"/>
              <a:t>(</a:t>
            </a:r>
            <a:r>
              <a:rPr lang="cs-CZ" sz="1100" b="1" dirty="0" err="1"/>
              <a:t>jf</a:t>
            </a:r>
            <a:r>
              <a:rPr lang="cs-CZ" sz="1100" b="1" dirty="0"/>
              <a:t>) / U</a:t>
            </a:r>
            <a:r>
              <a:rPr lang="cs-CZ" sz="1100" b="1" baseline="-25000" dirty="0"/>
              <a:t>1</a:t>
            </a:r>
            <a:r>
              <a:rPr lang="cs-CZ" sz="1100" b="1" dirty="0"/>
              <a:t>(</a:t>
            </a:r>
            <a:r>
              <a:rPr lang="cs-CZ" sz="1100" b="1" dirty="0" err="1"/>
              <a:t>jf</a:t>
            </a:r>
            <a:r>
              <a:rPr lang="cs-CZ" sz="1100" b="1" dirty="0"/>
              <a:t>)</a:t>
            </a:r>
          </a:p>
          <a:p>
            <a:pPr marL="0" indent="0">
              <a:buNone/>
            </a:pPr>
            <a:r>
              <a:rPr lang="cs-CZ" sz="1100" dirty="0"/>
              <a:t/>
            </a:r>
            <a:br>
              <a:rPr lang="cs-CZ" sz="1100" dirty="0"/>
            </a:br>
            <a:endParaRPr lang="cs-CZ" sz="1100" dirty="0" smtClean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xmlns="" val="3594882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67544" y="548681"/>
                <a:ext cx="8064896" cy="5616623"/>
              </a:xfrm>
            </p:spPr>
            <p:txBody>
              <a:bodyPr>
                <a:norm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Pro studium dvojbranů mají zásadní význam jejich </a:t>
                </a:r>
                <a:r>
                  <a:rPr lang="cs-CZ" sz="1100" b="1" dirty="0"/>
                  <a:t>frekvenční charakteristiky</a:t>
                </a:r>
                <a:r>
                  <a:rPr lang="cs-CZ" sz="1100" dirty="0"/>
                  <a:t>. </a:t>
                </a:r>
                <a:r>
                  <a:rPr lang="cs-CZ" sz="1100" dirty="0" smtClean="0"/>
                  <a:t> Frekvenční </a:t>
                </a:r>
                <a:r>
                  <a:rPr lang="cs-CZ" sz="1100" dirty="0"/>
                  <a:t>charakteristiky dvojbranu </a:t>
                </a:r>
                <a:r>
                  <a:rPr lang="cs-CZ" sz="1100" dirty="0" smtClean="0"/>
                  <a:t>dělíme na: </a:t>
                </a:r>
                <a:r>
                  <a:rPr lang="cs-CZ" sz="1100" b="1" dirty="0" smtClean="0"/>
                  <a:t>amplitudové</a:t>
                </a:r>
                <a:r>
                  <a:rPr lang="cs-CZ" sz="1100" dirty="0"/>
                  <a:t> - znázorňují grafickou závislost amplitudy (modulu) na frekvenci (úhlové frekvenci), popřípadě na logaritmu frekvence (úhlové frekvence</a:t>
                </a:r>
                <a:r>
                  <a:rPr lang="cs-CZ" sz="1100" dirty="0" smtClean="0"/>
                  <a:t>), </a:t>
                </a:r>
                <a:r>
                  <a:rPr lang="cs-CZ" sz="1100" b="1" dirty="0" smtClean="0"/>
                  <a:t>fázové</a:t>
                </a:r>
                <a:r>
                  <a:rPr lang="cs-CZ" sz="1100" dirty="0"/>
                  <a:t> - znázorňují grafickou závislost fázového posunu na frekvenci (úhlové frekvenci), popřípadě na logaritmu frekvence (úhlové frekvence</a:t>
                </a:r>
                <a:r>
                  <a:rPr lang="cs-CZ" sz="1100" dirty="0" smtClean="0"/>
                  <a:t>), </a:t>
                </a:r>
                <a:r>
                  <a:rPr lang="cs-CZ" sz="1100" b="1" dirty="0" smtClean="0"/>
                  <a:t>komplexní </a:t>
                </a:r>
                <a:r>
                  <a:rPr lang="cs-CZ" sz="1100" b="1" dirty="0"/>
                  <a:t>(Nyquistova)</a:t>
                </a:r>
                <a:r>
                  <a:rPr lang="cs-CZ" sz="1100" dirty="0"/>
                  <a:t> - je spojením obou předchozích charakteristik, nejčastěji se znázorňuje v polárních souřadnicích.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Amplitudová charakteristika </a:t>
                </a:r>
                <a:r>
                  <a:rPr lang="cs-CZ" sz="1100" dirty="0"/>
                  <a:t>vyjadřuje závislost mezi poměrem amplitud výstupního a vstupního napětí dvojbranu a frekvencí. </a:t>
                </a:r>
                <a:r>
                  <a:rPr lang="cs-CZ" sz="1100" dirty="0" smtClean="0"/>
                  <a:t>Fázová charakteristika vyjadřuje závislost mezi rozdílem fází výstupního a vstupního napětí dvojbranu a frekvencí.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V </a:t>
                </a:r>
                <a:r>
                  <a:rPr lang="cs-CZ" sz="1100" dirty="0"/>
                  <a:t>elektronických zařízeních se používají dvojbrany, které jsou složeny z kombinace reaktančních prvků </a:t>
                </a:r>
                <a:r>
                  <a:rPr lang="cs-CZ" sz="1100" dirty="0" smtClean="0"/>
                  <a:t>– R, L, C. </a:t>
                </a:r>
                <a:r>
                  <a:rPr lang="cs-CZ" sz="1100" dirty="0"/>
                  <a:t>Dvojbran </a:t>
                </a:r>
                <a:r>
                  <a:rPr lang="cs-CZ" sz="1100" dirty="0" smtClean="0"/>
                  <a:t>CR (LR) </a:t>
                </a:r>
                <a:r>
                  <a:rPr lang="cs-CZ" sz="1100" dirty="0"/>
                  <a:t>se skládá z </a:t>
                </a:r>
                <a:r>
                  <a:rPr lang="cs-CZ" sz="1100" dirty="0" smtClean="0"/>
                  <a:t>kondenzátoru (cívky) </a:t>
                </a:r>
                <a:r>
                  <a:rPr lang="cs-CZ" sz="1100" dirty="0"/>
                  <a:t>a rezistoru</a:t>
                </a:r>
                <a:r>
                  <a:rPr lang="cs-CZ" sz="1100" dirty="0" smtClean="0"/>
                  <a:t>. Je </a:t>
                </a:r>
                <a:r>
                  <a:rPr lang="cs-CZ" sz="1100" dirty="0"/>
                  <a:t>to článek tvaru L (gama). Kondenzátor </a:t>
                </a:r>
                <a:r>
                  <a:rPr lang="cs-CZ" sz="1100" dirty="0" smtClean="0"/>
                  <a:t>(cívka) může </a:t>
                </a:r>
                <a:r>
                  <a:rPr lang="cs-CZ" sz="1100" dirty="0"/>
                  <a:t>být v podélné nebo příčné větvi. Dvojbran má v těchto dvou případech různé vlastnosti</a:t>
                </a:r>
                <a:r>
                  <a:rPr lang="cs-CZ" sz="1100" dirty="0" smtClean="0"/>
                  <a:t>.</a:t>
                </a:r>
                <a:r>
                  <a:rPr lang="cs-CZ" sz="1100" dirty="0"/>
                  <a:t> </a:t>
                </a:r>
                <a:r>
                  <a:rPr lang="cs-CZ" sz="1100" dirty="0" smtClean="0"/>
                  <a:t>Pro posouzení těchto vlastností sestavíme pro uvedené obvody obecné vztahy, ze kterých pak určíme průběhy frekvenčních charakteristik. Z nich zjistíme, jaké vlastnosti má daný obvod při změně frekvence. To znamená, jak se mění jeho činitel napěťového zesílení (zisk) a fázový posun v závislosti na frekvenci. Při uvedených výpočtech jsou zavedeny následující vztahy, které obecně  charakterizují daný obvod: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b="1" dirty="0"/>
                  <a:t>č</a:t>
                </a:r>
                <a:r>
                  <a:rPr lang="cs-CZ" sz="1100" b="1" dirty="0" smtClean="0"/>
                  <a:t>asová konstanta : 		</a:t>
                </a:r>
                <a14:m>
                  <m:oMath xmlns:m="http://schemas.openxmlformats.org/officeDocument/2006/math">
                    <m:r>
                      <a:rPr lang="cs-CZ" sz="1200" b="1" i="1" smtClean="0">
                        <a:latin typeface="Cambria Math" pitchFamily="18" charset="0"/>
                        <a:ea typeface="Cambria Math" pitchFamily="18" charset="0"/>
                      </a:rPr>
                      <m:t>𝝉</m:t>
                    </m:r>
                    <m:r>
                      <a:rPr lang="cs-CZ" sz="1200" b="1" i="1" smtClean="0"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r>
                      <a:rPr lang="cs-CZ" sz="1200" b="1" i="1" smtClean="0">
                        <a:latin typeface="Cambria Math" pitchFamily="18" charset="0"/>
                        <a:ea typeface="Cambria Math" pitchFamily="18" charset="0"/>
                      </a:rPr>
                      <m:t>𝑹𝑪</m:t>
                    </m:r>
                    <m:r>
                      <a:rPr lang="cs-CZ" sz="1200" b="1" i="1" smtClean="0">
                        <a:latin typeface="Cambria Math" pitchFamily="18" charset="0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1100" dirty="0" smtClean="0">
                    <a:latin typeface="+mj-lt"/>
                    <a:ea typeface="Cambria Math" pitchFamily="18" charset="0"/>
                  </a:rPr>
                  <a:t>pro obvody RC a </a:t>
                </a:r>
                <a14:m>
                  <m:oMath xmlns:m="http://schemas.openxmlformats.org/officeDocument/2006/math">
                    <m:r>
                      <a:rPr lang="cs-CZ" sz="1200" b="1" i="1" smtClean="0">
                        <a:latin typeface="Cambria Math"/>
                        <a:ea typeface="Cambria Math"/>
                      </a:rPr>
                      <m:t>𝝉</m:t>
                    </m:r>
                    <m:r>
                      <a:rPr lang="cs-CZ" sz="1200" b="1" i="1" smtClean="0">
                        <a:latin typeface="Cambria Math"/>
                        <a:ea typeface="Cambria Math"/>
                      </a:rPr>
                      <m:t>= </m:t>
                    </m:r>
                    <m:f>
                      <m:fPr>
                        <m:ctrlPr>
                          <a:rPr lang="cs-CZ" sz="1200" b="1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1200" b="1" i="1" smtClean="0">
                            <a:latin typeface="Cambria Math"/>
                            <a:ea typeface="Cambria Math"/>
                          </a:rPr>
                          <m:t>𝑳</m:t>
                        </m:r>
                      </m:num>
                      <m:den>
                        <m:r>
                          <a:rPr lang="cs-CZ" sz="1200" b="1" i="1" smtClean="0">
                            <a:latin typeface="Cambria Math"/>
                            <a:ea typeface="Cambria Math"/>
                          </a:rPr>
                          <m:t>𝑹</m:t>
                        </m:r>
                      </m:den>
                    </m:f>
                  </m:oMath>
                </a14:m>
                <a:r>
                  <a:rPr lang="cs-CZ" sz="1200" b="1" dirty="0" smtClean="0">
                    <a:latin typeface="+mj-lt"/>
                    <a:ea typeface="Cambria Math" pitchFamily="18" charset="0"/>
                  </a:rPr>
                  <a:t> </a:t>
                </a:r>
                <a:r>
                  <a:rPr lang="cs-CZ" sz="1100" dirty="0" smtClean="0">
                    <a:latin typeface="+mj-lt"/>
                    <a:ea typeface="Cambria Math" pitchFamily="18" charset="0"/>
                  </a:rPr>
                  <a:t>pro obvody RL </a:t>
                </a:r>
                <a14:m>
                  <m:oMath xmlns:m="http://schemas.openxmlformats.org/officeDocument/2006/math">
                    <m:r>
                      <a:rPr lang="en-US" sz="1100" b="1" i="1">
                        <a:latin typeface="Cambria Math" pitchFamily="18" charset="0"/>
                        <a:ea typeface="Cambria Math" pitchFamily="18" charset="0"/>
                      </a:rPr>
                      <m:t>[</m:t>
                    </m:r>
                    <m:r>
                      <a:rPr lang="en-US" sz="1100" b="1" i="1">
                        <a:latin typeface="Cambria Math" pitchFamily="18" charset="0"/>
                        <a:ea typeface="Cambria Math" pitchFamily="18" charset="0"/>
                      </a:rPr>
                      <m:t>𝒔</m:t>
                    </m:r>
                    <m:r>
                      <m:rPr>
                        <m:lit/>
                      </m:rPr>
                      <a:rPr lang="en-US" sz="1100" b="1" i="1">
                        <a:latin typeface="Cambria Math" pitchFamily="18" charset="0"/>
                        <a:ea typeface="Cambria Math" pitchFamily="18" charset="0"/>
                      </a:rPr>
                      <m:t>]</m:t>
                    </m:r>
                  </m:oMath>
                </a14:m>
                <a:r>
                  <a:rPr lang="en-US" sz="1100" b="1" dirty="0">
                    <a:latin typeface="Cambria Math" pitchFamily="18" charset="0"/>
                    <a:ea typeface="Cambria Math" pitchFamily="18" charset="0"/>
                  </a:rPr>
                  <a:t> </a:t>
                </a:r>
                <a:endParaRPr lang="en-US" sz="1100" dirty="0" smtClean="0">
                  <a:latin typeface="+mj-lt"/>
                  <a:ea typeface="Cambria Math" pitchFamily="18" charset="0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cs-CZ" sz="1100" b="1" dirty="0">
                    <a:latin typeface="+mj-lt"/>
                  </a:rPr>
                  <a:t>m</a:t>
                </a:r>
                <a:r>
                  <a:rPr lang="cs-CZ" sz="1100" b="1" dirty="0" smtClean="0">
                    <a:latin typeface="+mj-lt"/>
                  </a:rPr>
                  <a:t>ezní </a:t>
                </a:r>
                <a:r>
                  <a:rPr lang="en-US" sz="1100" b="1" dirty="0" smtClean="0">
                    <a:latin typeface="+mj-lt"/>
                  </a:rPr>
                  <a:t> </a:t>
                </a:r>
                <a:r>
                  <a:rPr lang="cs-CZ" sz="1100" b="1" dirty="0" smtClean="0">
                    <a:latin typeface="+mj-lt"/>
                  </a:rPr>
                  <a:t>úhlová frekvence: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12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1200" b="1" i="1" smtClean="0">
                            <a:latin typeface="Cambria Math"/>
                            <a:ea typeface="Cambria Math"/>
                          </a:rPr>
                          <m:t>𝝎</m:t>
                        </m:r>
                      </m:e>
                      <m:sub>
                        <m:r>
                          <a:rPr lang="cs-CZ" sz="1200" b="1" i="1" smtClean="0">
                            <a:latin typeface="Cambria Math"/>
                          </a:rPr>
                          <m:t>𝒎</m:t>
                        </m:r>
                      </m:sub>
                    </m:sSub>
                    <m:r>
                      <a:rPr lang="cs-CZ" sz="1200" b="1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1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2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1200" b="1" i="1" smtClean="0">
                            <a:latin typeface="Cambria Math"/>
                            <a:ea typeface="Cambria Math"/>
                          </a:rPr>
                          <m:t>𝝉</m:t>
                        </m:r>
                      </m:den>
                    </m:f>
                    <m:r>
                      <a:rPr lang="en-US" sz="1200" b="1" i="1">
                        <a:latin typeface="Cambria Math" pitchFamily="18" charset="0"/>
                        <a:ea typeface="Cambria Math" pitchFamily="18" charset="0"/>
                      </a:rPr>
                      <m:t>[</m:t>
                    </m:r>
                    <m:sSup>
                      <m:sSupPr>
                        <m:ctrlPr>
                          <a:rPr lang="en-US" sz="1200" b="1" i="1" smtClean="0"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1200" b="1" i="1" smtClean="0">
                            <a:latin typeface="Cambria Math"/>
                            <a:ea typeface="Cambria Math" pitchFamily="18" charset="0"/>
                          </a:rPr>
                          <m:t>𝒔</m:t>
                        </m:r>
                      </m:e>
                      <m:sup>
                        <m:r>
                          <a:rPr lang="cs-CZ" sz="1200" b="1" i="1" smtClean="0"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1200" b="1" i="1" smtClean="0">
                            <a:latin typeface="Cambria Math"/>
                            <a:ea typeface="Cambria Math" pitchFamily="18" charset="0"/>
                          </a:rPr>
                          <m:t>𝟏</m:t>
                        </m:r>
                      </m:sup>
                    </m:sSup>
                    <m:r>
                      <m:rPr>
                        <m:lit/>
                      </m:rPr>
                      <a:rPr lang="en-US" sz="1200" b="1" i="1">
                        <a:latin typeface="Cambria Math" pitchFamily="18" charset="0"/>
                        <a:ea typeface="Cambria Math" pitchFamily="18" charset="0"/>
                      </a:rPr>
                      <m:t>]</m:t>
                    </m:r>
                  </m:oMath>
                </a14:m>
                <a:r>
                  <a:rPr lang="cs-CZ" sz="1200" b="1" dirty="0" smtClean="0">
                    <a:latin typeface="+mj-lt"/>
                  </a:rPr>
                  <a:t> </a:t>
                </a:r>
                <a:r>
                  <a:rPr lang="cs-CZ" sz="1100" dirty="0" smtClean="0">
                    <a:latin typeface="+mj-lt"/>
                  </a:rPr>
                  <a:t>pro oba typy obvodů</a:t>
                </a:r>
                <a:endParaRPr lang="cs-CZ" sz="1100" dirty="0">
                  <a:latin typeface="+mj-lt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7544" y="548681"/>
                <a:ext cx="8064896" cy="5616623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923910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67544" y="548681"/>
                <a:ext cx="4176464" cy="5616623"/>
              </a:xfrm>
            </p:spPr>
            <p:txBody>
              <a:bodyPr>
                <a:norm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pl-PL" sz="1100" dirty="0" smtClean="0"/>
                  <a:t>S uvedeného schéma pro obvod RC odvodíme vztahy pro jednotlivá napětí v obvodu a sestavíme základní rovnice, se kterých pak určíme požadované charakteristiky: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pl-PL" sz="1100" b="1" dirty="0" smtClean="0"/>
                  <a:t>vstupní </a:t>
                </a:r>
                <a:r>
                  <a:rPr lang="pl-PL" sz="1100" b="1" dirty="0"/>
                  <a:t>napětí: U</a:t>
                </a:r>
                <a:r>
                  <a:rPr lang="pl-PL" sz="1100" b="1" baseline="-25000" dirty="0"/>
                  <a:t>1</a:t>
                </a:r>
                <a:r>
                  <a:rPr lang="pl-PL" sz="1100" b="1" dirty="0"/>
                  <a:t> = Z</a:t>
                </a:r>
                <a:r>
                  <a:rPr lang="pl-PL" sz="1100" b="1" baseline="-25000" dirty="0"/>
                  <a:t>1</a:t>
                </a:r>
                <a:r>
                  <a:rPr lang="pl-PL" sz="1100" b="1" dirty="0"/>
                  <a:t>.I = (R - jX</a:t>
                </a:r>
                <a:r>
                  <a:rPr lang="pl-PL" sz="1100" b="1" baseline="-25000" dirty="0"/>
                  <a:t>C</a:t>
                </a:r>
                <a:r>
                  <a:rPr lang="pl-PL" sz="1100" b="1" dirty="0"/>
                  <a:t>).I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pl-PL" sz="1100" b="1" dirty="0"/>
                  <a:t>v</a:t>
                </a:r>
                <a:r>
                  <a:rPr lang="pl-PL" sz="1100" b="1" dirty="0" smtClean="0"/>
                  <a:t>ýstupní </a:t>
                </a:r>
                <a:r>
                  <a:rPr lang="pl-PL" sz="1100" b="1" dirty="0"/>
                  <a:t>napětí: U</a:t>
                </a:r>
                <a:r>
                  <a:rPr lang="pl-PL" sz="1100" b="1" baseline="-25000" dirty="0"/>
                  <a:t>2</a:t>
                </a:r>
                <a:r>
                  <a:rPr lang="pl-PL" sz="1100" b="1" dirty="0"/>
                  <a:t> =</a:t>
                </a:r>
                <a:r>
                  <a:rPr lang="pl-PL" sz="1100" b="1" dirty="0" smtClean="0"/>
                  <a:t>Z</a:t>
                </a:r>
                <a:r>
                  <a:rPr lang="pl-PL" sz="1100" b="1" baseline="-25000" dirty="0" smtClean="0"/>
                  <a:t>2</a:t>
                </a:r>
                <a:r>
                  <a:rPr lang="pl-PL" sz="1100" b="1" dirty="0" smtClean="0"/>
                  <a:t>.I</a:t>
                </a:r>
                <a:r>
                  <a:rPr lang="cs-CZ" sz="1100" b="1" dirty="0"/>
                  <a:t> </a:t>
                </a:r>
                <a:r>
                  <a:rPr lang="cs-CZ" sz="1100" b="1" dirty="0" smtClean="0"/>
                  <a:t>= </a:t>
                </a:r>
                <a:r>
                  <a:rPr lang="cs-CZ" sz="1100" b="1" dirty="0"/>
                  <a:t>-</a:t>
                </a:r>
                <a:r>
                  <a:rPr lang="cs-CZ" sz="1100" b="1" dirty="0" smtClean="0"/>
                  <a:t>j X</a:t>
                </a:r>
                <a:r>
                  <a:rPr lang="cs-CZ" sz="1100" b="1" baseline="-25000" dirty="0" smtClean="0"/>
                  <a:t>C</a:t>
                </a:r>
                <a:r>
                  <a:rPr lang="cs-CZ" sz="1100" b="1" dirty="0" smtClean="0"/>
                  <a:t>.I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pl-PL" sz="1100" dirty="0" smtClean="0"/>
                  <a:t>Po úpravě činitel napěťového zesílení a fázový posun:</a:t>
                </a:r>
              </a:p>
              <a:p>
                <a:pPr marL="0" indent="0" algn="ctr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pl-PL" sz="12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1200" b="1" i="1" smtClean="0">
                            <a:latin typeface="Cambria Math"/>
                          </a:rPr>
                          <m:t>𝑨</m:t>
                        </m:r>
                      </m:e>
                      <m:sub>
                        <m:r>
                          <a:rPr lang="cs-CZ" sz="1200" b="1" i="1" smtClean="0">
                            <a:latin typeface="Cambria Math"/>
                          </a:rPr>
                          <m:t>𝑼</m:t>
                        </m:r>
                      </m:sub>
                    </m:sSub>
                    <m:r>
                      <a:rPr lang="cs-CZ" sz="1200" b="1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1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2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cs-CZ" sz="1200" b="1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1200" b="1" i="1">
                                <a:latin typeface="Cambria Math"/>
                              </a:rPr>
                              <m:t>𝟏</m:t>
                            </m:r>
                            <m:r>
                              <a:rPr lang="cs-CZ" sz="1200" b="1" i="1">
                                <a:latin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1200" b="1" i="1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1200" b="1" i="1">
                                    <a:latin typeface="Cambria Math"/>
                                  </a:rPr>
                                  <m:t>(</m:t>
                                </m:r>
                                <m:r>
                                  <a:rPr lang="cs-CZ" sz="1200" b="1" i="1">
                                    <a:latin typeface="Cambria Math"/>
                                    <a:ea typeface="Cambria Math"/>
                                  </a:rPr>
                                  <m:t>𝝉𝝎</m:t>
                                </m:r>
                                <m:r>
                                  <a:rPr lang="cs-CZ" sz="1200" b="1" i="1">
                                    <a:latin typeface="Cambria Math"/>
                                    <a:ea typeface="Cambria Math"/>
                                  </a:rPr>
                                  <m:t>)</m:t>
                                </m:r>
                              </m:e>
                              <m:sup>
                                <m:r>
                                  <a:rPr lang="cs-CZ" sz="1200" b="1" i="1"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e>
                        </m:rad>
                      </m:den>
                    </m:f>
                  </m:oMath>
                </a14:m>
                <a:r>
                  <a:rPr lang="pl-PL" sz="1400" b="1" dirty="0" smtClean="0"/>
                  <a:t> 	</a:t>
                </a:r>
                <a14:m>
                  <m:oMath xmlns:m="http://schemas.openxmlformats.org/officeDocument/2006/math">
                    <m:r>
                      <a:rPr lang="pl-PL" sz="1200" b="1" i="1" dirty="0" smtClean="0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sz="1200" b="1" i="1" dirty="0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1200" b="1" i="1" dirty="0" smtClean="0">
                        <a:latin typeface="Cambria Math"/>
                        <a:ea typeface="Cambria Math"/>
                      </a:rPr>
                      <m:t>𝒂𝒓𝒄𝒕𝒈</m:t>
                    </m:r>
                    <m:r>
                      <a:rPr lang="cs-CZ" sz="1200" b="1" i="1" dirty="0" smtClean="0">
                        <a:latin typeface="Cambria Math"/>
                        <a:ea typeface="Cambria Math"/>
                      </a:rPr>
                      <m:t>(−</m:t>
                    </m:r>
                    <m:r>
                      <a:rPr lang="cs-CZ" sz="1200" b="1" i="1" dirty="0" smtClean="0">
                        <a:latin typeface="Cambria Math"/>
                        <a:ea typeface="Cambria Math"/>
                      </a:rPr>
                      <m:t>𝝉𝝎</m:t>
                    </m:r>
                    <m:r>
                      <a:rPr lang="cs-CZ" sz="1200" b="1" i="1" dirty="0" smtClean="0"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pl-PL" sz="1200" b="1" dirty="0" smtClean="0"/>
              </a:p>
              <a:p>
                <a:pPr algn="just">
                  <a:lnSpc>
                    <a:spcPct val="150000"/>
                  </a:lnSpc>
                </a:pPr>
                <a:r>
                  <a:rPr lang="pl-PL" sz="1100" dirty="0" smtClean="0"/>
                  <a:t>Pro obvod CR, kdy v příčné větvi je rezistor, lze odvodit analogické vztahy, které vycházejí ze základního vztahu pro vstupní a výstupní napětí dvojbranu:</a:t>
                </a:r>
              </a:p>
              <a:p>
                <a:pPr marL="0" indent="0" algn="ctr">
                  <a:lnSpc>
                    <a:spcPct val="150000"/>
                  </a:lnSpc>
                  <a:buNone/>
                </a:pPr>
                <a:r>
                  <a:rPr lang="pl-PL" sz="1100" b="1" dirty="0"/>
                  <a:t>U</a:t>
                </a:r>
                <a:r>
                  <a:rPr lang="pl-PL" sz="1100" b="1" baseline="-25000" dirty="0"/>
                  <a:t>1</a:t>
                </a:r>
                <a:r>
                  <a:rPr lang="pl-PL" sz="1100" b="1" dirty="0"/>
                  <a:t> = Z</a:t>
                </a:r>
                <a:r>
                  <a:rPr lang="pl-PL" sz="1100" b="1" baseline="-25000" dirty="0"/>
                  <a:t>1</a:t>
                </a:r>
                <a:r>
                  <a:rPr lang="pl-PL" sz="1100" b="1" dirty="0"/>
                  <a:t>.I = (R - jX</a:t>
                </a:r>
                <a:r>
                  <a:rPr lang="pl-PL" sz="1100" b="1" baseline="-25000" dirty="0"/>
                  <a:t>C</a:t>
                </a:r>
                <a:r>
                  <a:rPr lang="pl-PL" sz="1100" b="1" dirty="0"/>
                  <a:t>).</a:t>
                </a:r>
                <a:r>
                  <a:rPr lang="pl-PL" sz="1100" b="1" dirty="0" smtClean="0"/>
                  <a:t>I</a:t>
                </a:r>
              </a:p>
              <a:p>
                <a:pPr marL="0" indent="0" algn="ctr">
                  <a:lnSpc>
                    <a:spcPct val="150000"/>
                  </a:lnSpc>
                  <a:buNone/>
                </a:pPr>
                <a:r>
                  <a:rPr lang="cs-CZ" sz="1100" b="1" dirty="0"/>
                  <a:t>U</a:t>
                </a:r>
                <a:r>
                  <a:rPr lang="cs-CZ" sz="1100" b="1" baseline="-25000" dirty="0"/>
                  <a:t>2</a:t>
                </a:r>
                <a:r>
                  <a:rPr lang="cs-CZ" sz="1100" b="1" dirty="0"/>
                  <a:t> =Z</a:t>
                </a:r>
                <a:r>
                  <a:rPr lang="cs-CZ" sz="1100" b="1" baseline="-25000" dirty="0"/>
                  <a:t>2</a:t>
                </a:r>
                <a:r>
                  <a:rPr lang="cs-CZ" sz="1100" b="1" dirty="0"/>
                  <a:t>.I =R.I</a:t>
                </a:r>
                <a:endParaRPr lang="pl-PL" sz="1100" b="1" dirty="0"/>
              </a:p>
              <a:p>
                <a:pPr algn="just">
                  <a:lnSpc>
                    <a:spcPct val="150000"/>
                  </a:lnSpc>
                </a:pPr>
                <a:r>
                  <a:rPr lang="pl-PL" sz="1100" dirty="0"/>
                  <a:t>Po úpravě činitel napěťového zesílení a fázový posun:</a:t>
                </a:r>
              </a:p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pl-PL" sz="12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1200" b="1" i="1">
                            <a:latin typeface="Cambria Math"/>
                          </a:rPr>
                          <m:t>𝑨</m:t>
                        </m:r>
                      </m:e>
                      <m:sub>
                        <m:r>
                          <a:rPr lang="cs-CZ" sz="1200" b="1" i="1">
                            <a:latin typeface="Cambria Math"/>
                          </a:rPr>
                          <m:t>𝑼</m:t>
                        </m:r>
                      </m:sub>
                    </m:sSub>
                    <m:r>
                      <a:rPr lang="cs-CZ" sz="1200" b="1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12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200" b="1" i="1" smtClean="0">
                            <a:latin typeface="Cambria Math"/>
                            <a:ea typeface="Cambria Math"/>
                          </a:rPr>
                          <m:t>𝝉𝝎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cs-CZ" sz="1200" b="1" i="1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1200" b="1" i="1">
                                <a:latin typeface="Cambria Math"/>
                              </a:rPr>
                              <m:t>𝟏</m:t>
                            </m:r>
                            <m:r>
                              <a:rPr lang="cs-CZ" sz="1200" b="1" i="1">
                                <a:latin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1200" b="1" i="1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1200" b="1" i="1">
                                    <a:latin typeface="Cambria Math"/>
                                  </a:rPr>
                                  <m:t>(</m:t>
                                </m:r>
                                <m:r>
                                  <a:rPr lang="cs-CZ" sz="1200" b="1" i="1">
                                    <a:latin typeface="Cambria Math"/>
                                    <a:ea typeface="Cambria Math"/>
                                  </a:rPr>
                                  <m:t>𝝉𝝎</m:t>
                                </m:r>
                                <m:r>
                                  <a:rPr lang="cs-CZ" sz="1200" b="1" i="1">
                                    <a:latin typeface="Cambria Math"/>
                                    <a:ea typeface="Cambria Math"/>
                                  </a:rPr>
                                  <m:t>)</m:t>
                                </m:r>
                              </m:e>
                              <m:sup>
                                <m:r>
                                  <a:rPr lang="cs-CZ" sz="1200" b="1" i="1"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e>
                        </m:rad>
                      </m:den>
                    </m:f>
                  </m:oMath>
                </a14:m>
                <a:r>
                  <a:rPr lang="pl-PL" sz="1200" b="1" dirty="0"/>
                  <a:t> 	</a:t>
                </a:r>
                <a14:m>
                  <m:oMath xmlns:m="http://schemas.openxmlformats.org/officeDocument/2006/math">
                    <m:r>
                      <a:rPr lang="pl-PL" sz="1200" b="1" i="1" dirty="0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sz="1200" b="1" i="1" dirty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1200" b="1" i="1" dirty="0">
                        <a:latin typeface="Cambria Math"/>
                        <a:ea typeface="Cambria Math"/>
                      </a:rPr>
                      <m:t>𝒂𝒓𝒄𝒕𝒈</m:t>
                    </m:r>
                    <m:r>
                      <a:rPr lang="cs-CZ" sz="1200" b="1" i="1" dirty="0">
                        <a:latin typeface="Cambria Math"/>
                        <a:ea typeface="Cambria Math"/>
                      </a:rPr>
                      <m:t>(</m:t>
                    </m:r>
                    <m:f>
                      <m:fPr>
                        <m:ctrlPr>
                          <a:rPr lang="cs-CZ" sz="1200" b="1" i="1" dirty="0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1200" b="1" i="1" dirty="0" smtClean="0">
                            <a:latin typeface="Cambria Math"/>
                            <a:ea typeface="Cambria Math"/>
                          </a:rPr>
                          <m:t>𝟏</m:t>
                        </m:r>
                      </m:num>
                      <m:den>
                        <m:r>
                          <a:rPr lang="cs-CZ" sz="1200" b="1" i="1" dirty="0" smtClean="0">
                            <a:latin typeface="Cambria Math"/>
                            <a:ea typeface="Cambria Math"/>
                          </a:rPr>
                          <m:t>𝝉𝝎</m:t>
                        </m:r>
                      </m:den>
                    </m:f>
                    <m:r>
                      <a:rPr lang="cs-CZ" sz="1200" b="1" i="1" dirty="0"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pl-PL" sz="1200" b="1" dirty="0"/>
              </a:p>
              <a:p>
                <a:pPr algn="just">
                  <a:lnSpc>
                    <a:spcPct val="150000"/>
                  </a:lnSpc>
                </a:pPr>
                <a:endParaRPr lang="pl-PL" sz="11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7544" y="548681"/>
                <a:ext cx="4176464" cy="5616623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xmlns="" val="2855465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67544" y="548681"/>
                <a:ext cx="4176464" cy="5616623"/>
              </a:xfrm>
            </p:spPr>
            <p:txBody>
              <a:bodyPr>
                <a:norm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cs-CZ" sz="1100" dirty="0"/>
                  <a:t>Dvojbran LR se skládá z cívky a rezistoru. V podélné větvi obvodu je cívka a v příčné větvi je </a:t>
                </a:r>
                <a:r>
                  <a:rPr lang="cs-CZ" sz="1100" dirty="0" smtClean="0"/>
                  <a:t>rezistor.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Pro </a:t>
                </a:r>
                <a:r>
                  <a:rPr lang="cs-CZ" sz="1100" dirty="0"/>
                  <a:t>zjištění přenosových vlastností postupujeme stejně jako v minulém případě, pouze zohledníme to, že v tomto případě je reaktance indukční X</a:t>
                </a:r>
                <a:r>
                  <a:rPr lang="cs-CZ" sz="1100" baseline="-25000" dirty="0"/>
                  <a:t>L</a:t>
                </a:r>
                <a:r>
                  <a:rPr lang="cs-CZ" sz="1100" dirty="0" smtClean="0"/>
                  <a:t>:</a:t>
                </a:r>
              </a:p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pl-PL" sz="11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1100" b="1" i="1">
                            <a:latin typeface="Cambria Math"/>
                          </a:rPr>
                          <m:t>𝑨</m:t>
                        </m:r>
                      </m:e>
                      <m:sub>
                        <m:r>
                          <a:rPr lang="cs-CZ" sz="1100" b="1" i="1">
                            <a:latin typeface="Cambria Math"/>
                          </a:rPr>
                          <m:t>𝑼</m:t>
                        </m:r>
                      </m:sub>
                    </m:sSub>
                    <m:r>
                      <a:rPr lang="cs-CZ" sz="1100" b="1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11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100" b="1" i="1">
                            <a:latin typeface="Cambria Math"/>
                          </a:rPr>
                          <m:t>𝟏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cs-CZ" sz="1100" b="1" i="1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1100" b="1" i="1">
                                <a:latin typeface="Cambria Math"/>
                              </a:rPr>
                              <m:t>𝟏</m:t>
                            </m:r>
                            <m:r>
                              <a:rPr lang="cs-CZ" sz="1100" b="1" i="1">
                                <a:latin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1100" b="1" i="1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1100" b="1" i="1">
                                    <a:latin typeface="Cambria Math"/>
                                  </a:rPr>
                                  <m:t>(</m:t>
                                </m:r>
                                <m:r>
                                  <a:rPr lang="cs-CZ" sz="1100" b="1" i="1">
                                    <a:latin typeface="Cambria Math"/>
                                    <a:ea typeface="Cambria Math"/>
                                  </a:rPr>
                                  <m:t>𝝉𝝎</m:t>
                                </m:r>
                                <m:r>
                                  <a:rPr lang="cs-CZ" sz="1100" b="1" i="1">
                                    <a:latin typeface="Cambria Math"/>
                                    <a:ea typeface="Cambria Math"/>
                                  </a:rPr>
                                  <m:t>)</m:t>
                                </m:r>
                              </m:e>
                              <m:sup>
                                <m:r>
                                  <a:rPr lang="cs-CZ" sz="1100" b="1" i="1"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e>
                        </m:rad>
                      </m:den>
                    </m:f>
                  </m:oMath>
                </a14:m>
                <a:r>
                  <a:rPr lang="pl-PL" sz="1200" b="1" dirty="0"/>
                  <a:t> 	</a:t>
                </a:r>
                <a14:m>
                  <m:oMath xmlns:m="http://schemas.openxmlformats.org/officeDocument/2006/math">
                    <m:r>
                      <a:rPr lang="pl-PL" sz="1100" b="1" i="1" dirty="0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sz="1100" b="1" i="1" dirty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1100" b="1" i="1" dirty="0">
                        <a:latin typeface="Cambria Math"/>
                        <a:ea typeface="Cambria Math"/>
                      </a:rPr>
                      <m:t>𝒂𝒓𝒄𝒕𝒈</m:t>
                    </m:r>
                    <m:r>
                      <a:rPr lang="cs-CZ" sz="1100" b="1" i="1" dirty="0">
                        <a:latin typeface="Cambria Math"/>
                        <a:ea typeface="Cambria Math"/>
                      </a:rPr>
                      <m:t>(−</m:t>
                    </m:r>
                    <m:r>
                      <a:rPr lang="cs-CZ" sz="1100" b="1" i="1" dirty="0">
                        <a:latin typeface="Cambria Math"/>
                        <a:ea typeface="Cambria Math"/>
                      </a:rPr>
                      <m:t>𝝉𝝎</m:t>
                    </m:r>
                    <m:r>
                      <a:rPr lang="cs-CZ" sz="1100" b="1" i="1" dirty="0"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pl-PL" sz="1100" b="1" dirty="0"/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V případě obvodu RL, kdy je v příčné větvi cívka, získáme:</a:t>
                </a:r>
              </a:p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pl-PL" sz="11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1100" b="1" i="1">
                            <a:latin typeface="Cambria Math"/>
                          </a:rPr>
                          <m:t>𝑨</m:t>
                        </m:r>
                      </m:e>
                      <m:sub>
                        <m:r>
                          <a:rPr lang="cs-CZ" sz="1100" b="1" i="1">
                            <a:latin typeface="Cambria Math"/>
                          </a:rPr>
                          <m:t>𝑼</m:t>
                        </m:r>
                      </m:sub>
                    </m:sSub>
                    <m:r>
                      <a:rPr lang="cs-CZ" sz="1100" b="1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11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100" b="1" i="1">
                            <a:latin typeface="Cambria Math"/>
                            <a:ea typeface="Cambria Math"/>
                          </a:rPr>
                          <m:t>𝝉𝝎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cs-CZ" sz="1100" b="1" i="1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1100" b="1" i="1">
                                <a:latin typeface="Cambria Math"/>
                              </a:rPr>
                              <m:t>𝟏</m:t>
                            </m:r>
                            <m:r>
                              <a:rPr lang="cs-CZ" sz="1100" b="1" i="1">
                                <a:latin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1100" b="1" i="1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1100" b="1" i="1">
                                    <a:latin typeface="Cambria Math"/>
                                  </a:rPr>
                                  <m:t>(</m:t>
                                </m:r>
                                <m:r>
                                  <a:rPr lang="cs-CZ" sz="1100" b="1" i="1">
                                    <a:latin typeface="Cambria Math"/>
                                    <a:ea typeface="Cambria Math"/>
                                  </a:rPr>
                                  <m:t>𝝉𝝎</m:t>
                                </m:r>
                                <m:r>
                                  <a:rPr lang="cs-CZ" sz="1100" b="1" i="1">
                                    <a:latin typeface="Cambria Math"/>
                                    <a:ea typeface="Cambria Math"/>
                                  </a:rPr>
                                  <m:t>)</m:t>
                                </m:r>
                              </m:e>
                              <m:sup>
                                <m:r>
                                  <a:rPr lang="cs-CZ" sz="1100" b="1" i="1"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e>
                        </m:rad>
                      </m:den>
                    </m:f>
                  </m:oMath>
                </a14:m>
                <a:r>
                  <a:rPr lang="pl-PL" sz="1100" b="1" dirty="0"/>
                  <a:t> 	</a:t>
                </a:r>
                <a14:m>
                  <m:oMath xmlns:m="http://schemas.openxmlformats.org/officeDocument/2006/math">
                    <m:r>
                      <a:rPr lang="pl-PL" sz="1100" b="1" i="1" dirty="0">
                        <a:latin typeface="Cambria Math"/>
                        <a:ea typeface="Cambria Math"/>
                      </a:rPr>
                      <m:t>𝝋</m:t>
                    </m:r>
                    <m:r>
                      <a:rPr lang="cs-CZ" sz="1100" b="1" i="1" dirty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1100" b="1" i="1" dirty="0">
                        <a:latin typeface="Cambria Math"/>
                        <a:ea typeface="Cambria Math"/>
                      </a:rPr>
                      <m:t>𝒂𝒓𝒄𝒕𝒈</m:t>
                    </m:r>
                    <m:r>
                      <a:rPr lang="cs-CZ" sz="1100" b="1" i="1" dirty="0">
                        <a:latin typeface="Cambria Math"/>
                        <a:ea typeface="Cambria Math"/>
                      </a:rPr>
                      <m:t>(</m:t>
                    </m:r>
                    <m:f>
                      <m:fPr>
                        <m:ctrlPr>
                          <a:rPr lang="cs-CZ" sz="1100" b="1" i="1" dirty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1100" b="1" i="1" dirty="0">
                            <a:latin typeface="Cambria Math"/>
                            <a:ea typeface="Cambria Math"/>
                          </a:rPr>
                          <m:t>𝟏</m:t>
                        </m:r>
                      </m:num>
                      <m:den>
                        <m:r>
                          <a:rPr lang="cs-CZ" sz="1100" b="1" i="1" dirty="0">
                            <a:latin typeface="Cambria Math"/>
                            <a:ea typeface="Cambria Math"/>
                          </a:rPr>
                          <m:t>𝝉𝝎</m:t>
                        </m:r>
                      </m:den>
                    </m:f>
                    <m:r>
                      <a:rPr lang="cs-CZ" sz="1100" b="1" i="1" dirty="0"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pl-PL" sz="1100" b="1" dirty="0"/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Zde vidíme, že pokud použijeme v odvozených vztazích výrazy pro časovou konstantu popřípadě mezní úhlovou frekvenci, dostaneme analogické rovnice pro obvody RC a LR nebo CR a RL.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Lze tedy říci, že uvedené obvody budou mít i stejný průběh frekvenčních charakteristik.</a:t>
                </a:r>
                <a:endParaRPr lang="cs-CZ" sz="11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7544" y="548681"/>
                <a:ext cx="4176464" cy="5616623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xmlns="" val="2807033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8064896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200" b="1" dirty="0" smtClean="0"/>
              <a:t>Příklady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Vypočtěte </a:t>
            </a:r>
            <a:r>
              <a:rPr lang="cs-CZ" sz="1100" dirty="0" smtClean="0"/>
              <a:t>činitel napěťového zesílení, zisk a fázový posun v případě, že úhlová frekvence je rovna mezní úhlové frekvenci v obvodu RC a CR.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Stejný výpočet proveďte pro obvody RL a LR.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V obvodu RC má rezistor hodnotu 3 K</a:t>
            </a:r>
            <a:r>
              <a:rPr lang="cs-CZ" sz="1100" dirty="0" smtClean="0">
                <a:sym typeface="Symbol"/>
              </a:rPr>
              <a:t> a kondenzátor kapacitu 100 nF. Vypočtěte časovou konstantu, mezní úhlovou frekvenci a mezní frekvenci. Dále vypočtěte činitel napěťového zesílení, zisk a fázový posun při frekvenci 1000 Hz.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ym typeface="Symbol"/>
              </a:rPr>
              <a:t>V obvodu LR má cívka indukčnost 1 H a rezistor odpor 1 000 . </a:t>
            </a:r>
            <a:r>
              <a:rPr lang="cs-CZ" sz="1100" dirty="0">
                <a:sym typeface="Symbol"/>
              </a:rPr>
              <a:t>. Vypočtěte časovou konstantu, mezní úhlovou frekvenci a mezní frekvenci. Dále vypočtěte činitel napěťového zesílení, zisk a fázový posun při frekvenci 1000 Hz.</a:t>
            </a:r>
            <a:r>
              <a:rPr lang="cs-CZ" sz="1100" dirty="0" smtClean="0">
                <a:sym typeface="Symbol"/>
              </a:rPr>
              <a:t>  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ym typeface="Symbol"/>
              </a:rPr>
              <a:t>Určete případ, kdy obvody </a:t>
            </a:r>
            <a:r>
              <a:rPr lang="cs-CZ" sz="1100" dirty="0"/>
              <a:t>RC a LR nebo CR a </a:t>
            </a:r>
            <a:r>
              <a:rPr lang="cs-CZ" sz="1100" dirty="0" smtClean="0"/>
              <a:t>RL budou mít stejné hodnoty pro napěťový zisk a fázový posun.</a:t>
            </a:r>
          </a:p>
          <a:p>
            <a:pPr algn="just">
              <a:lnSpc>
                <a:spcPct val="150000"/>
              </a:lnSpc>
            </a:pPr>
            <a:endParaRPr lang="cs-CZ" sz="1100" dirty="0" smtClean="0"/>
          </a:p>
          <a:p>
            <a:pPr algn="just">
              <a:lnSpc>
                <a:spcPct val="150000"/>
              </a:lnSpc>
            </a:pPr>
            <a:endParaRPr lang="cs-CZ" sz="1100" dirty="0"/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2013865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943350"/>
            <a:ext cx="8183880" cy="1933921"/>
          </a:xfrm>
        </p:spPr>
        <p:txBody>
          <a:bodyPr>
            <a:noAutofit/>
          </a:bodyPr>
          <a:lstStyle/>
          <a:p>
            <a:pPr algn="ctr"/>
            <a:r>
              <a:rPr lang="cs-CZ" sz="1800" dirty="0" smtClean="0"/>
              <a:t>CITACE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/>
              </a:rPr>
              <a:t>JAN KESL. </a:t>
            </a:r>
            <a:r>
              <a:rPr lang="cs-CZ" sz="1800" i="1" dirty="0">
                <a:effectLst/>
              </a:rPr>
              <a:t>Elektronika I analogová technika</a:t>
            </a:r>
            <a:r>
              <a:rPr lang="cs-CZ" sz="1800" dirty="0">
                <a:effectLst/>
              </a:rPr>
              <a:t>. Praha: BEN, 2004. ISBN 80-7300-143-8</a:t>
            </a:r>
            <a:r>
              <a:rPr lang="cs-CZ" sz="1800" dirty="0" smtClean="0">
                <a:effectLst/>
              </a:rPr>
              <a:t>.</a:t>
            </a:r>
            <a:br>
              <a:rPr lang="cs-CZ" sz="1800" dirty="0" smtClean="0">
                <a:effectLst/>
              </a:rPr>
            </a:br>
            <a:endParaRPr lang="cs-CZ" sz="18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384376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Prezentaci lze použít jako materiál kapitole “Dvojbrany – </a:t>
            </a:r>
            <a:r>
              <a:rPr lang="cs-CZ" sz="1500" b="1" dirty="0">
                <a:solidFill>
                  <a:srgbClr val="002060"/>
                </a:solidFill>
              </a:rPr>
              <a:t>Frekvenčně závislé obvody, základní  vztahy, obvody RC (RL) a CR(LR</a:t>
            </a:r>
            <a:r>
              <a:rPr lang="cs-CZ" sz="1500" b="1" dirty="0" smtClean="0">
                <a:solidFill>
                  <a:srgbClr val="002060"/>
                </a:solidFill>
              </a:rPr>
              <a:t>)“. Zde se žáci seznámí se základními vztahy pro charakteristické veličiny daných dvojbranů, jejich závislosti na frekvenci a s podobností vlastností jednotlivých typů obvodů.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Na příkladech si žáci procvičí danou problematiku, kde použijí pro výpočty </a:t>
            </a:r>
            <a:r>
              <a:rPr lang="cs-CZ" sz="1500" b="1" dirty="0" smtClean="0">
                <a:solidFill>
                  <a:srgbClr val="002060"/>
                </a:solidFill>
              </a:rPr>
              <a:t>      a </a:t>
            </a:r>
            <a:r>
              <a:rPr lang="cs-CZ" sz="1500" b="1" dirty="0" smtClean="0">
                <a:solidFill>
                  <a:srgbClr val="002060"/>
                </a:solidFill>
              </a:rPr>
              <a:t>grafické zobrazení tabulkový procesor Excel.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pPr algn="just">
              <a:lnSpc>
                <a:spcPct val="170000"/>
              </a:lnSpc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232892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3307</TotalTime>
  <Words>325</Words>
  <Application>Microsoft Office PowerPoint</Application>
  <PresentationFormat>Předvádění na obrazovce (4:3)</PresentationFormat>
  <Paragraphs>31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Dvojbrany  </vt:lpstr>
      <vt:lpstr>Snímek 3</vt:lpstr>
      <vt:lpstr>Snímek 4</vt:lpstr>
      <vt:lpstr>Snímek 5</vt:lpstr>
      <vt:lpstr>Snímek 6</vt:lpstr>
      <vt:lpstr>Snímek 7</vt:lpstr>
      <vt:lpstr>CITACE JAN KESL. Elektronika I analogová technika. Praha: BEN, 2004. ISBN 80-7300-143-8.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Dum</cp:lastModifiedBy>
  <cp:revision>271</cp:revision>
  <dcterms:created xsi:type="dcterms:W3CDTF">2012-04-15T15:58:10Z</dcterms:created>
  <dcterms:modified xsi:type="dcterms:W3CDTF">2013-02-14T20:56:56Z</dcterms:modified>
</cp:coreProperties>
</file>