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66" r:id="rId2"/>
    <p:sldId id="256" r:id="rId3"/>
    <p:sldId id="271" r:id="rId4"/>
    <p:sldId id="279" r:id="rId5"/>
    <p:sldId id="282" r:id="rId6"/>
    <p:sldId id="283" r:id="rId7"/>
    <p:sldId id="281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8" autoAdjust="0"/>
    <p:restoredTop sz="94610" autoAdjust="0"/>
  </p:normalViewPr>
  <p:slideViewPr>
    <p:cSldViewPr>
      <p:cViewPr>
        <p:scale>
          <a:sx n="100" d="100"/>
          <a:sy n="100" d="100"/>
        </p:scale>
        <p:origin x="-1104" y="24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344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lvl="0"/>
            <a:r>
              <a:rPr lang="cs-CZ" sz="3600" dirty="0" smtClean="0">
                <a:solidFill>
                  <a:srgbClr val="002060"/>
                </a:solidFill>
                <a:effectLst/>
              </a:rPr>
              <a:t>Dvojbrany 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Frekvenční charakteristiky, vlastnosti obvodů RC (RL) a CR(LR)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3961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548681"/>
            <a:ext cx="4176464" cy="5616623"/>
          </a:xfrm>
        </p:spPr>
        <p:txBody>
          <a:bodyPr>
            <a:normAutofit lnSpcReduction="10000"/>
          </a:bodyPr>
          <a:lstStyle/>
          <a:p>
            <a:r>
              <a:rPr lang="cs-CZ" sz="1200" b="1" dirty="0"/>
              <a:t>Základní vztahy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V minulé kapitole byly odvozeny vztahy pro jednotlivé obvody typu RC nebo RL. Jestliže budeme dosazovat do těchto výrazů požadovaný rozsah frekvence a výsledky zobrazíme v grafu, získáme pak průběh amplitudové, fázové i komplexní charakteristiky, ze kterých pak odvodíme vlastnosti daných obvodů.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Abychom mohli vlastnosti jednotlivých obvodů porovnat, všechny charakteristiky odvodíme pro obvod RC a CR současně pro hodnoty R = 5 000 </a:t>
            </a:r>
            <a:r>
              <a:rPr lang="cs-CZ" sz="1100" dirty="0" smtClean="0">
                <a:sym typeface="Symbol"/>
              </a:rPr>
              <a:t> a C = 100 nF v rozsahu frekvencí od 10 Hz po 10 KHz.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>
                <a:sym typeface="Symbol"/>
              </a:rPr>
              <a:t>Z uvedených veličin vypočítáme důležité parametry obvodu, které jsou pro oba případy stejné: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cs-CZ" sz="1100" b="1" dirty="0" smtClean="0">
                <a:sym typeface="Symbol"/>
              </a:rPr>
              <a:t> = RC = 5 000.0,0000001 = 0,0005 s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cs-CZ" sz="1100" b="1" dirty="0" smtClean="0">
                <a:sym typeface="Symbol"/>
              </a:rPr>
              <a:t></a:t>
            </a:r>
            <a:r>
              <a:rPr lang="cs-CZ" sz="1100" b="1" baseline="-25000" dirty="0" smtClean="0">
                <a:sym typeface="Symbol"/>
              </a:rPr>
              <a:t>m</a:t>
            </a:r>
            <a:r>
              <a:rPr lang="cs-CZ" sz="1100" b="1" dirty="0" smtClean="0">
                <a:sym typeface="Symbol"/>
              </a:rPr>
              <a:t>=1/ = 1/0,0005 = 2000s</a:t>
            </a:r>
            <a:r>
              <a:rPr lang="cs-CZ" sz="1100" b="1" baseline="30000" dirty="0" smtClean="0">
                <a:sym typeface="Symbol"/>
              </a:rPr>
              <a:t>-1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cs-CZ" sz="1100" b="1" dirty="0" smtClean="0">
                <a:sym typeface="Symbol"/>
              </a:rPr>
              <a:t>f</a:t>
            </a:r>
            <a:r>
              <a:rPr lang="cs-CZ" sz="1100" b="1" baseline="-25000" dirty="0" smtClean="0">
                <a:sym typeface="Symbol"/>
              </a:rPr>
              <a:t>m </a:t>
            </a:r>
            <a:r>
              <a:rPr lang="cs-CZ" sz="1100" b="1" dirty="0" smtClean="0">
                <a:sym typeface="Symbol"/>
              </a:rPr>
              <a:t>= </a:t>
            </a:r>
            <a:r>
              <a:rPr lang="cs-CZ" sz="1100" b="1" dirty="0">
                <a:sym typeface="Symbol"/>
              </a:rPr>
              <a:t></a:t>
            </a:r>
            <a:r>
              <a:rPr lang="cs-CZ" sz="1100" b="1" baseline="-25000" dirty="0" smtClean="0">
                <a:sym typeface="Symbol"/>
              </a:rPr>
              <a:t>m</a:t>
            </a:r>
            <a:r>
              <a:rPr lang="cs-CZ" sz="1100" b="1" dirty="0" smtClean="0">
                <a:sym typeface="Symbol"/>
              </a:rPr>
              <a:t>/2 = 2000/2 = 318,31 Hz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Na obrázku vidíme hodnoty činitele napěťového zesílení a zisku v závislosti na frekvenci, hodnoty pro mezní frekvenci jsou stejné.</a:t>
            </a:r>
            <a:endParaRPr lang="cs-CZ" sz="1100" dirty="0"/>
          </a:p>
          <a:p>
            <a:pPr marL="0" indent="0">
              <a:buNone/>
            </a:pPr>
            <a:r>
              <a:rPr lang="cs-CZ" sz="1100" dirty="0"/>
              <a:t/>
            </a:r>
            <a:br>
              <a:rPr lang="cs-CZ" sz="1100" dirty="0"/>
            </a:br>
            <a:endParaRPr lang="cs-CZ" sz="1100" dirty="0" smtClean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530224"/>
            <a:ext cx="3600400" cy="5131023"/>
          </a:xfrm>
        </p:spPr>
      </p:pic>
    </p:spTree>
    <p:extLst>
      <p:ext uri="{BB962C8B-B14F-4D97-AF65-F5344CB8AC3E}">
        <p14:creationId xmlns:p14="http://schemas.microsoft.com/office/powerpoint/2010/main" val="3594882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548681"/>
            <a:ext cx="4176464" cy="5616623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cs-CZ" sz="1100" dirty="0" smtClean="0"/>
              <a:t>Na dalším obrázku vidíme hodnoty pro fázovou frekvenční charakteristiku obvodu RC a CR v příslušném rozsahu frekvencí. 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Dále jsou zde uvedeny hodnoty pro komplexní charakteristiku, která se zobrazuje v polárních souřadnicích.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Pro převod polárních souřadnic do souřadnic kartézských použijeme obecného vztahu: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cs-CZ" sz="1100" b="1" dirty="0" smtClean="0"/>
              <a:t>x = A.cos</a:t>
            </a:r>
            <a:r>
              <a:rPr lang="cs-CZ" sz="1100" b="1" dirty="0" smtClean="0">
                <a:sym typeface="Symbol"/>
              </a:rPr>
              <a:t></a:t>
            </a:r>
            <a:r>
              <a:rPr lang="cs-CZ" sz="1100" dirty="0" smtClean="0">
                <a:sym typeface="Symbol"/>
              </a:rPr>
              <a:t>	 a 	</a:t>
            </a:r>
            <a:r>
              <a:rPr lang="cs-CZ" sz="1100" b="1" dirty="0" smtClean="0">
                <a:sym typeface="Symbol"/>
              </a:rPr>
              <a:t>y = A.sin</a:t>
            </a:r>
            <a:endParaRPr lang="pl-PL" sz="1200" b="1" dirty="0"/>
          </a:p>
          <a:p>
            <a:pPr algn="just">
              <a:lnSpc>
                <a:spcPct val="150000"/>
              </a:lnSpc>
            </a:pPr>
            <a:r>
              <a:rPr lang="pl-PL" sz="1100" dirty="0" smtClean="0"/>
              <a:t>V našem případě dosazujeme za hodnotu A velikost činitele napěťového zesílení a za hodnotu </a:t>
            </a:r>
            <a:r>
              <a:rPr lang="pl-PL" sz="1100" dirty="0" smtClean="0">
                <a:sym typeface="Symbol"/>
              </a:rPr>
              <a:t> velikost fázového posunu. Obě veličiny počítáme pro každou frekvenci. </a:t>
            </a:r>
          </a:p>
          <a:p>
            <a:pPr algn="just">
              <a:lnSpc>
                <a:spcPct val="150000"/>
              </a:lnSpc>
            </a:pPr>
            <a:r>
              <a:rPr lang="pl-PL" sz="1100" dirty="0" smtClean="0">
                <a:sym typeface="Symbol"/>
              </a:rPr>
              <a:t>Na následujících grafech vidíme průběh činitele napěťového zesílení (zisku) v závislosti na frekvenci u obou daných obvodů. Z nich vidíme, že obvod RC je pro nízké frekvence propustný – </a:t>
            </a:r>
            <a:r>
              <a:rPr lang="pl-PL" sz="1100" b="1" dirty="0" smtClean="0">
                <a:sym typeface="Symbol"/>
              </a:rPr>
              <a:t>dolnopropustný filtr</a:t>
            </a:r>
            <a:r>
              <a:rPr lang="pl-PL" sz="1100" dirty="0" smtClean="0">
                <a:sym typeface="Symbol"/>
              </a:rPr>
              <a:t>. U obvodu CR je tomu opačně – </a:t>
            </a:r>
            <a:r>
              <a:rPr lang="pl-PL" sz="1100" b="1" dirty="0" smtClean="0">
                <a:sym typeface="Symbol"/>
              </a:rPr>
              <a:t>hornopropustný filtr</a:t>
            </a:r>
            <a:r>
              <a:rPr lang="pl-PL" sz="1100" dirty="0" smtClean="0">
                <a:sym typeface="Symbol"/>
              </a:rPr>
              <a:t>.</a:t>
            </a:r>
            <a:endParaRPr lang="pl-PL" sz="1100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530224"/>
            <a:ext cx="3960440" cy="5275039"/>
          </a:xfrm>
        </p:spPr>
      </p:pic>
    </p:spTree>
    <p:extLst>
      <p:ext uri="{BB962C8B-B14F-4D97-AF65-F5344CB8AC3E}">
        <p14:creationId xmlns:p14="http://schemas.microsoft.com/office/powerpoint/2010/main" val="2855465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908720"/>
            <a:ext cx="6997402" cy="4320480"/>
          </a:xfrm>
        </p:spPr>
      </p:pic>
    </p:spTree>
    <p:extLst>
      <p:ext uri="{BB962C8B-B14F-4D97-AF65-F5344CB8AC3E}">
        <p14:creationId xmlns:p14="http://schemas.microsoft.com/office/powerpoint/2010/main" val="3160160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2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012" y="764704"/>
            <a:ext cx="7276355" cy="4896544"/>
          </a:xfrm>
        </p:spPr>
      </p:pic>
    </p:spTree>
    <p:extLst>
      <p:ext uri="{BB962C8B-B14F-4D97-AF65-F5344CB8AC3E}">
        <p14:creationId xmlns:p14="http://schemas.microsoft.com/office/powerpoint/2010/main" val="2497977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548681"/>
            <a:ext cx="8064896" cy="5616623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cs-CZ" sz="1200" b="1" dirty="0" smtClean="0"/>
              <a:t>Další příklady a kontrolní otázky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Z  průběhu fázové frekvenční charakteristiky obvodu RC a CR popište, jak se mění u nich fázový posun v závislosti na frekvenci.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Vytvořte </a:t>
            </a:r>
            <a:r>
              <a:rPr lang="cs-CZ" sz="1100" dirty="0"/>
              <a:t>pro </a:t>
            </a:r>
            <a:r>
              <a:rPr lang="cs-CZ" sz="1100" dirty="0" smtClean="0"/>
              <a:t>dané obvody RC a CR  podle vzoru tabulku hodnot pro komplexní charakteristiku a zobrazte její grafický průběh. Veličiny obvodových prvků použijte stejné jako v řešeném příkladu.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Vytvořte tabulku hodnot pro obvod RL a LR a z nich zobrazte všechny tři frekvenční charakteristiky. Podle jejich průběhu porovnejte s obvody RC a CR. Hodnoty obvodových prvků jsou: velikost rezistoru je R=1000 </a:t>
            </a:r>
            <a:r>
              <a:rPr lang="cs-CZ" sz="1100" dirty="0" smtClean="0">
                <a:sym typeface="Symbol"/>
              </a:rPr>
              <a:t> a indukčnost cívky je 1 H.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>
                <a:sym typeface="Symbol"/>
              </a:rPr>
              <a:t>Sestavte obvod RC a analogický obvod tvořený rezistorem a cívkou. Zjistěte, pro který případ budou mít oba obvody stejné frekvenční charakteristiky.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>
                <a:sym typeface="Symbol"/>
              </a:rPr>
              <a:t>Vysvětlete činnost hornopropustného a dolnopropustného filtru v reproduktorové výhybce, která zajišťuje rozdělení výkonového signálu do reproduktorové soustavy.</a:t>
            </a:r>
            <a:endParaRPr lang="cs-CZ" sz="1100" dirty="0" smtClean="0"/>
          </a:p>
          <a:p>
            <a:pPr algn="just">
              <a:lnSpc>
                <a:spcPct val="150000"/>
              </a:lnSpc>
            </a:pPr>
            <a:endParaRPr lang="cs-CZ" sz="1100" dirty="0"/>
          </a:p>
          <a:p>
            <a:pPr algn="just">
              <a:lnSpc>
                <a:spcPct val="150000"/>
              </a:lnSpc>
            </a:pP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2013865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943350"/>
            <a:ext cx="8183880" cy="1933921"/>
          </a:xfrm>
        </p:spPr>
        <p:txBody>
          <a:bodyPr>
            <a:noAutofit/>
          </a:bodyPr>
          <a:lstStyle/>
          <a:p>
            <a:pPr algn="ctr"/>
            <a:r>
              <a:rPr lang="cs-CZ" sz="1800" dirty="0" smtClean="0"/>
              <a:t>CITACE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>
                <a:effectLst/>
              </a:rPr>
              <a:t>JAN KESL. </a:t>
            </a:r>
            <a:r>
              <a:rPr lang="cs-CZ" sz="1800" i="1" dirty="0">
                <a:effectLst/>
              </a:rPr>
              <a:t>Elektronika I analogová technika</a:t>
            </a:r>
            <a:r>
              <a:rPr lang="cs-CZ" sz="1800" dirty="0">
                <a:effectLst/>
              </a:rPr>
              <a:t>. Praha: BEN, 2004. ISBN 80-7300-143-8</a:t>
            </a:r>
            <a:r>
              <a:rPr lang="cs-CZ" sz="1800" dirty="0" smtClean="0">
                <a:effectLst/>
              </a:rPr>
              <a:t>.</a:t>
            </a:r>
            <a:br>
              <a:rPr lang="cs-CZ" sz="1800" dirty="0" smtClean="0">
                <a:effectLst/>
              </a:rPr>
            </a:br>
            <a:endParaRPr lang="cs-CZ" sz="1800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183880" cy="3384376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ANOTACE</a:t>
            </a:r>
          </a:p>
          <a:p>
            <a:pPr algn="just">
              <a:lnSpc>
                <a:spcPct val="170000"/>
              </a:lnSpc>
            </a:pPr>
            <a:r>
              <a:rPr lang="cs-CZ" sz="1500" b="1" dirty="0" smtClean="0">
                <a:solidFill>
                  <a:srgbClr val="002060"/>
                </a:solidFill>
              </a:rPr>
              <a:t>Prezentaci lze použít jako materiál kapitole “Dvojbrany – </a:t>
            </a:r>
            <a:r>
              <a:rPr lang="cs-CZ" sz="1500" b="1" dirty="0">
                <a:solidFill>
                  <a:srgbClr val="002060"/>
                </a:solidFill>
              </a:rPr>
              <a:t>Frekvenční</a:t>
            </a:r>
            <a:r>
              <a:rPr lang="cs-CZ" sz="16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1500" b="1" dirty="0">
                <a:solidFill>
                  <a:srgbClr val="002060"/>
                </a:solidFill>
              </a:rPr>
              <a:t>charakteristiky, vlastnosti obvodů RC (RL) a CR(LR</a:t>
            </a:r>
            <a:r>
              <a:rPr lang="cs-CZ" sz="1500" b="1" dirty="0" smtClean="0">
                <a:solidFill>
                  <a:srgbClr val="002060"/>
                </a:solidFill>
              </a:rPr>
              <a:t>)“. Zde se žáci seznámí s postupem vytváření frekvenčních charakteristik daných dvojbranů, jejich průběhem a s podobností vlastností jednotlivých typů obvodů.</a:t>
            </a:r>
          </a:p>
          <a:p>
            <a:pPr algn="just">
              <a:lnSpc>
                <a:spcPct val="170000"/>
              </a:lnSpc>
            </a:pPr>
            <a:r>
              <a:rPr lang="cs-CZ" sz="1500" b="1" dirty="0" smtClean="0">
                <a:solidFill>
                  <a:srgbClr val="002060"/>
                </a:solidFill>
              </a:rPr>
              <a:t>Na příkladech si žáci procvičí danou problematiku, kde použijí pro výpočty a grafické zobrazení tabulkový procesor Excel a z průběhu charakteristik odvodí vlastnosti a použití probíraných obvodů.</a:t>
            </a:r>
          </a:p>
          <a:p>
            <a:pPr algn="just">
              <a:lnSpc>
                <a:spcPct val="170000"/>
              </a:lnSpc>
            </a:pPr>
            <a:r>
              <a:rPr lang="cs-CZ" sz="1500" b="1" dirty="0" smtClean="0">
                <a:solidFill>
                  <a:srgbClr val="002060"/>
                </a:solidFill>
              </a:rPr>
              <a:t>Předpokládaný čas 45 min.</a:t>
            </a:r>
          </a:p>
          <a:p>
            <a:pPr algn="just">
              <a:lnSpc>
                <a:spcPct val="170000"/>
              </a:lnSpc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32892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3573</TotalTime>
  <Words>471</Words>
  <Application>Microsoft Office PowerPoint</Application>
  <PresentationFormat>Předvádění na obrazovce (4:3)</PresentationFormat>
  <Paragraphs>34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Prezentace aplikace PowerPoint</vt:lpstr>
      <vt:lpstr>Dvojbrany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 JAN KESL. Elektronika I analogová technika. Praha: BEN, 2004. ISBN 80-7300-143-8.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Windows User</cp:lastModifiedBy>
  <cp:revision>285</cp:revision>
  <dcterms:created xsi:type="dcterms:W3CDTF">2012-04-15T15:58:10Z</dcterms:created>
  <dcterms:modified xsi:type="dcterms:W3CDTF">2013-02-14T20:45:38Z</dcterms:modified>
</cp:coreProperties>
</file>