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71" r:id="rId4"/>
    <p:sldId id="279" r:id="rId5"/>
    <p:sldId id="282" r:id="rId6"/>
    <p:sldId id="28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Dvojbrany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Frekvenční charakteristiky, vlastnosti obvodů RLC, pásmová propust a pásmová zádrž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3961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</p:spPr>
            <p:txBody>
              <a:bodyPr>
                <a:normAutofit/>
              </a:bodyPr>
              <a:lstStyle/>
              <a:p>
                <a:r>
                  <a:rPr lang="cs-CZ" sz="1200" b="1" dirty="0" smtClean="0"/>
                  <a:t>Základní vztahy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V některých případech </a:t>
                </a:r>
                <a:r>
                  <a:rPr lang="cs-CZ" sz="1100" dirty="0" smtClean="0"/>
                  <a:t>je nutno </a:t>
                </a:r>
                <a:r>
                  <a:rPr lang="cs-CZ" sz="1100" dirty="0"/>
                  <a:t>propustit signál, který je jen v určitém úzkém frekvenčním </a:t>
                </a:r>
                <a:r>
                  <a:rPr lang="cs-CZ" sz="1100" dirty="0" smtClean="0"/>
                  <a:t>pásmu nebo naopak v </a:t>
                </a:r>
                <a:r>
                  <a:rPr lang="cs-CZ" sz="1100" dirty="0"/>
                  <a:t>ú</a:t>
                </a:r>
                <a:r>
                  <a:rPr lang="cs-CZ" sz="1100" dirty="0" smtClean="0"/>
                  <a:t>zkém pásmu signál zadržet.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V </a:t>
                </a:r>
                <a:r>
                  <a:rPr lang="cs-CZ" sz="1100" dirty="0"/>
                  <a:t>tomto případě můžeme použít například sériového spojení rezistoru, cívky a kondenzátoru.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Vstupní napětí je vždy na všechny tři obvodové prvky, </a:t>
                </a:r>
                <a:r>
                  <a:rPr lang="cs-CZ" sz="1100" b="1" dirty="0"/>
                  <a:t>výstupní napětí pak budeme odebírat ze svorek rezistoru</a:t>
                </a:r>
                <a:r>
                  <a:rPr lang="cs-CZ" sz="1100" dirty="0"/>
                  <a:t>. Takto vznikne </a:t>
                </a:r>
                <a:r>
                  <a:rPr lang="cs-CZ" sz="1100" b="1" dirty="0"/>
                  <a:t>pásmová propust</a:t>
                </a:r>
                <a:r>
                  <a:rPr lang="cs-CZ" sz="1100" dirty="0"/>
                  <a:t>. Pro tento dvojbran platí</a:t>
                </a:r>
                <a:r>
                  <a:rPr lang="cs-CZ" sz="1100" dirty="0" smtClean="0"/>
                  <a:t>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12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200" b="1" i="1" smtClean="0">
                                  <a:latin typeface="Cambria Math"/>
                                </a:rPr>
                                <m:t>𝑼</m:t>
                              </m:r>
                            </m:e>
                            <m:sub>
                              <m:r>
                                <a:rPr lang="cs-CZ" sz="12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12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200" b="1" i="1" smtClean="0">
                                  <a:latin typeface="Cambria Math"/>
                                </a:rPr>
                                <m:t>𝑼</m:t>
                              </m:r>
                            </m:e>
                            <m:sub>
                              <m:r>
                                <a:rPr lang="cs-CZ" sz="12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12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12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200" b="1" i="1" smtClean="0"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12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12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200" b="1" i="1" smtClean="0">
                                  <a:latin typeface="Cambria Math"/>
                                </a:rPr>
                                <m:t>𝒁</m:t>
                              </m:r>
                            </m:e>
                            <m:sub>
                              <m:r>
                                <a:rPr lang="cs-CZ" sz="12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1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1" i="1" smtClean="0">
                              <a:latin typeface="Cambria Math"/>
                            </a:rPr>
                            <m:t>𝑹</m:t>
                          </m:r>
                        </m:num>
                        <m:den>
                          <m:r>
                            <a:rPr lang="cs-CZ" sz="1200" b="1" i="1" smtClean="0">
                              <a:latin typeface="Cambria Math"/>
                            </a:rPr>
                            <m:t>𝑹</m:t>
                          </m:r>
                          <m:r>
                            <a:rPr lang="cs-CZ" sz="12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200" b="1" i="1" smtClean="0">
                              <a:latin typeface="Cambria Math"/>
                            </a:rPr>
                            <m:t>𝒋</m:t>
                          </m:r>
                          <m:r>
                            <a:rPr lang="cs-CZ" sz="1200" b="1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1200" b="1" i="1" smtClean="0">
                              <a:latin typeface="Cambria Math"/>
                              <a:ea typeface="Cambria Math"/>
                            </a:rPr>
                            <m:t>𝝎</m:t>
                          </m:r>
                          <m:r>
                            <a:rPr lang="cs-CZ" sz="1200" b="1" i="1" smtClean="0">
                              <a:latin typeface="Cambria Math"/>
                              <a:ea typeface="Cambria Math"/>
                            </a:rPr>
                            <m:t>𝑳</m:t>
                          </m:r>
                          <m:r>
                            <a:rPr lang="cs-CZ" sz="1200" b="1" i="1" smtClean="0">
                              <a:latin typeface="Cambria Math"/>
                              <a:ea typeface="Cambria Math"/>
                            </a:rPr>
                            <m:t> − </m:t>
                          </m:r>
                          <m:f>
                            <m:fPr>
                              <m:ctrlPr>
                                <a:rPr lang="cs-CZ" sz="12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200" b="1" i="1" smtClean="0"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1200" b="1" i="1" smtClean="0">
                                  <a:latin typeface="Cambria Math"/>
                                  <a:ea typeface="Cambria Math"/>
                                </a:rPr>
                                <m:t>𝝎</m:t>
                              </m:r>
                              <m:r>
                                <a:rPr lang="cs-CZ" sz="1200" b="1" i="1" smtClean="0">
                                  <a:latin typeface="Cambria Math"/>
                                  <a:ea typeface="Cambria Math"/>
                                </a:rPr>
                                <m:t>𝑪</m:t>
                              </m:r>
                            </m:den>
                          </m:f>
                          <m:r>
                            <a:rPr lang="cs-CZ" sz="1200" b="1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1200" b="1" dirty="0"/>
              </a:p>
              <a:p>
                <a:pPr algn="just">
                  <a:lnSpc>
                    <a:spcPct val="150000"/>
                  </a:lnSpc>
                  <a:buFont typeface="Arial" pitchFamily="34" charset="0"/>
                  <a:buChar char="•"/>
                </a:pPr>
                <a:r>
                  <a:rPr lang="cs-CZ" sz="1100" dirty="0" smtClean="0"/>
                  <a:t>S použitím časových konstant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11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100" i="1" smtClean="0">
                            <a:latin typeface="Cambria Math"/>
                            <a:ea typeface="Cambria Math"/>
                          </a:rPr>
                          <m:t>𝜏</m:t>
                        </m:r>
                      </m:e>
                      <m:sub>
                        <m:r>
                          <a:rPr lang="cs-CZ" sz="1100" b="0" i="1" smtClean="0">
                            <a:latin typeface="Cambria Math"/>
                          </a:rPr>
                          <m:t>𝐿</m:t>
                        </m:r>
                      </m:sub>
                    </m:sSub>
                    <m:r>
                      <a:rPr lang="cs-CZ" sz="11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11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100" b="0" i="1" smtClean="0">
                            <a:latin typeface="Cambria Math"/>
                          </a:rPr>
                          <m:t>𝐿</m:t>
                        </m:r>
                      </m:num>
                      <m:den>
                        <m:r>
                          <a:rPr lang="cs-CZ" sz="1100" b="0" i="1" smtClean="0">
                            <a:latin typeface="Cambria Math"/>
                          </a:rPr>
                          <m:t>𝑅</m:t>
                        </m:r>
                      </m:den>
                    </m:f>
                    <m:r>
                      <a:rPr lang="cs-CZ" sz="1100" b="0" i="1" smtClean="0">
                        <a:latin typeface="Cambria Math"/>
                      </a:rPr>
                      <m:t> </m:t>
                    </m:r>
                    <m:r>
                      <a:rPr lang="cs-CZ" sz="1100" b="0" i="1" smtClean="0">
                        <a:latin typeface="Cambria Math"/>
                      </a:rPr>
                      <m:t>𝑎</m:t>
                    </m:r>
                    <m:r>
                      <a:rPr lang="cs-CZ" sz="1100" b="0" i="1" smtClean="0">
                        <a:latin typeface="Cambria Math"/>
                      </a:rPr>
                      <m:t> </m:t>
                    </m:r>
                    <m:sSub>
                      <m:sSubPr>
                        <m:ctrlPr>
                          <a:rPr lang="cs-CZ" sz="11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100" b="0" i="1" smtClean="0">
                            <a:latin typeface="Cambria Math"/>
                            <a:ea typeface="Cambria Math"/>
                          </a:rPr>
                          <m:t>𝜏</m:t>
                        </m:r>
                      </m:e>
                      <m:sub>
                        <m:r>
                          <a:rPr lang="cs-CZ" sz="1100" b="0" i="1" smtClean="0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cs-CZ" sz="1100" b="0" i="1" smtClean="0">
                        <a:latin typeface="Cambria Math"/>
                      </a:rPr>
                      <m:t>=</m:t>
                    </m:r>
                    <m:r>
                      <a:rPr lang="cs-CZ" sz="1100" b="0" i="1" smtClean="0">
                        <a:latin typeface="Cambria Math"/>
                      </a:rPr>
                      <m:t>𝑅𝐶</m:t>
                    </m:r>
                    <m:r>
                      <a:rPr lang="cs-CZ" sz="11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1100" dirty="0"/>
                  <a:t/>
                </a:r>
                <a:br>
                  <a:rPr lang="cs-CZ" sz="1100" dirty="0"/>
                </a:br>
                <a:r>
                  <a:rPr lang="cs-CZ" sz="1100" dirty="0" smtClean="0"/>
                  <a:t>dostaneme vztah pro činitel napěťového zesílení :</a:t>
                </a:r>
              </a:p>
              <a:p>
                <a:pPr marL="0" indent="0" algn="ctr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200" b="1" i="1" smtClean="0">
                              <a:latin typeface="Cambria Math"/>
                            </a:rPr>
                            <m:t>𝑨</m:t>
                          </m:r>
                        </m:e>
                        <m:sub>
                          <m:r>
                            <a:rPr lang="cs-CZ" sz="1200" b="1" i="1" smtClean="0">
                              <a:latin typeface="Cambria Math"/>
                            </a:rPr>
                            <m:t>𝑼</m:t>
                          </m:r>
                        </m:sub>
                      </m:sSub>
                      <m:r>
                        <a:rPr lang="cs-CZ" sz="12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1200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200" b="1" i="1" smtClean="0">
                                  <a:latin typeface="Cambria Math"/>
                                </a:rPr>
                                <m:t>𝟏</m:t>
                              </m:r>
                              <m:sSup>
                                <m:sSupPr>
                                  <m:ctrlPr>
                                    <a:rPr lang="cs-CZ" sz="1200" b="1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1200" b="1" i="1">
                                      <a:latin typeface="Cambria Math"/>
                                    </a:rPr>
                                    <m:t>+(</m:t>
                                  </m:r>
                                  <m:r>
                                    <a:rPr lang="cs-CZ" sz="1200" b="1" i="1">
                                      <a:latin typeface="Cambria Math"/>
                                      <a:ea typeface="Cambria Math"/>
                                    </a:rPr>
                                    <m:t>𝝎</m:t>
                                  </m:r>
                                  <m:sSub>
                                    <m:sSubPr>
                                      <m:ctrlPr>
                                        <a:rPr lang="cs-CZ" sz="1200" b="1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1200" b="1" i="1">
                                          <a:latin typeface="Cambria Math"/>
                                          <a:ea typeface="Cambria Math"/>
                                        </a:rPr>
                                        <m:t>𝝉</m:t>
                                      </m:r>
                                    </m:e>
                                    <m:sub>
                                      <m:r>
                                        <a:rPr lang="cs-CZ" sz="1200" b="1" i="1">
                                          <a:latin typeface="Cambria Math"/>
                                          <a:ea typeface="Cambria Math"/>
                                        </a:rPr>
                                        <m:t>𝑳</m:t>
                                      </m:r>
                                    </m:sub>
                                  </m:sSub>
                                  <m:r>
                                    <a:rPr lang="cs-CZ" sz="1200" b="1" i="1">
                                      <a:latin typeface="Cambria Math"/>
                                      <a:ea typeface="Cambria Math"/>
                                    </a:rPr>
                                    <m:t> − </m:t>
                                  </m:r>
                                  <m:f>
                                    <m:fPr>
                                      <m:ctrlPr>
                                        <a:rPr lang="cs-CZ" sz="1200" b="1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200" b="1" i="1">
                                          <a:latin typeface="Cambria Math"/>
                                          <a:ea typeface="Cambria Math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r>
                                        <a:rPr lang="cs-CZ" sz="1200" b="1" i="1">
                                          <a:latin typeface="Cambria Math"/>
                                          <a:ea typeface="Cambria Math"/>
                                        </a:rPr>
                                        <m:t>𝝎</m:t>
                                      </m:r>
                                      <m:sSub>
                                        <m:sSubPr>
                                          <m:ctrlPr>
                                            <a:rPr lang="cs-CZ" sz="1200" b="1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cs-CZ" sz="1200" b="1" i="1">
                                              <a:latin typeface="Cambria Math"/>
                                              <a:ea typeface="Cambria Math"/>
                                            </a:rPr>
                                            <m:t>𝝉</m:t>
                                          </m:r>
                                        </m:e>
                                        <m:sub>
                                          <m:r>
                                            <a:rPr lang="cs-CZ" sz="1200" b="1" i="1">
                                              <a:latin typeface="Cambria Math"/>
                                              <a:ea typeface="Cambria Math"/>
                                            </a:rPr>
                                            <m:t>𝑪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cs-CZ" sz="1200" b="1" i="1" smtClean="0">
                                      <a:latin typeface="Cambria Math"/>
                                      <a:ea typeface="Cambria Math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cs-CZ" sz="1200" b="1" i="1" smtClean="0">
                                      <a:latin typeface="Cambria Math"/>
                                      <a:ea typeface="Cambria Math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cs-CZ" sz="1200" b="1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xmlns="" val="3594882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100" dirty="0" smtClean="0"/>
                  <a:t>a fázový posun v závislosti na frekvenci určuje vztah:</a:t>
                </a:r>
                <a:r>
                  <a:rPr lang="cs-CZ" sz="1100" b="1" dirty="0" smtClean="0"/>
                  <a:t> </a:t>
                </a:r>
              </a:p>
              <a:p>
                <a:pPr marL="0" indent="0" algn="ctr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100" b="1" i="1" dirty="0">
                          <a:latin typeface="Cambria Math"/>
                          <a:ea typeface="Cambria Math"/>
                        </a:rPr>
                        <m:t>𝝋</m:t>
                      </m:r>
                      <m:r>
                        <a:rPr lang="cs-CZ" sz="1100" b="1" i="1" dirty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100" b="1" i="1" dirty="0">
                          <a:latin typeface="Cambria Math"/>
                          <a:ea typeface="Cambria Math"/>
                        </a:rPr>
                        <m:t>𝒂𝒓𝒄𝒕𝒈</m:t>
                      </m:r>
                      <m:r>
                        <a:rPr lang="cs-CZ" sz="1100" b="1" i="1" dirty="0">
                          <a:latin typeface="Cambria Math"/>
                          <a:ea typeface="Cambria Math"/>
                        </a:rPr>
                        <m:t>(</m:t>
                      </m:r>
                      <m:f>
                        <m:fPr>
                          <m:ctrlPr>
                            <a:rPr lang="cs-CZ" sz="1100" b="1" i="1" dirty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100" b="1" i="1" dirty="0"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100" b="1" i="1" dirty="0">
                              <a:latin typeface="Cambria Math"/>
                              <a:ea typeface="Cambria Math"/>
                            </a:rPr>
                            <m:t>𝝎</m:t>
                          </m:r>
                          <m:sSub>
                            <m:sSubPr>
                              <m:ctrlPr>
                                <a:rPr lang="cs-CZ" sz="1100" b="1" i="1" dirty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1100" b="1" i="1" dirty="0">
                                  <a:latin typeface="Cambria Math"/>
                                  <a:ea typeface="Cambria Math"/>
                                </a:rPr>
                                <m:t>𝝉</m:t>
                              </m:r>
                            </m:e>
                            <m:sub>
                              <m:r>
                                <a:rPr lang="cs-CZ" sz="1100" b="1" i="1" dirty="0">
                                  <a:latin typeface="Cambria Math"/>
                                  <a:ea typeface="Cambria Math"/>
                                </a:rPr>
                                <m:t>𝑪</m:t>
                              </m:r>
                            </m:sub>
                          </m:sSub>
                        </m:den>
                      </m:f>
                      <m:r>
                        <a:rPr lang="cs-CZ" sz="1100" b="1" i="1" dirty="0">
                          <a:latin typeface="Cambria Math"/>
                          <a:ea typeface="Cambria Math"/>
                        </a:rPr>
                        <m:t> − </m:t>
                      </m:r>
                      <m:r>
                        <a:rPr lang="cs-CZ" sz="1100" b="1" i="1" dirty="0">
                          <a:latin typeface="Cambria Math"/>
                          <a:ea typeface="Cambria Math"/>
                        </a:rPr>
                        <m:t>𝝎</m:t>
                      </m:r>
                      <m:sSub>
                        <m:sSubPr>
                          <m:ctrlPr>
                            <a:rPr lang="cs-CZ" sz="1100" b="1" i="1" dirty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100" b="1" i="1" dirty="0">
                              <a:latin typeface="Cambria Math"/>
                              <a:ea typeface="Cambria Math"/>
                            </a:rPr>
                            <m:t>𝝉</m:t>
                          </m:r>
                        </m:e>
                        <m:sub>
                          <m:r>
                            <a:rPr lang="cs-CZ" sz="1100" b="1" i="1" dirty="0">
                              <a:latin typeface="Cambria Math"/>
                              <a:ea typeface="Cambria Math"/>
                            </a:rPr>
                            <m:t>𝑳</m:t>
                          </m:r>
                        </m:sub>
                      </m:sSub>
                      <m:r>
                        <a:rPr lang="cs-CZ" sz="1100" b="1" i="1" dirty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1100" b="1" dirty="0" smtClean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Dalším důležitým parametrem pro uvedené obvody je rezonanční frekvence, při které se zisk blíží hodnotě 0 a činitel napěťového zesílení 1. V úzkém pásmo kolem této frekvence je signál nejvíce propouštěn. Rezonanční frekvenci určíme ze známého Thomsonova vzorce: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1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100" b="1" i="1" smtClean="0"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1100" b="1" i="1" smtClean="0">
                              <a:latin typeface="Cambria Math"/>
                            </a:rPr>
                            <m:t>𝒓</m:t>
                          </m:r>
                        </m:sub>
                      </m:sSub>
                      <m:r>
                        <a:rPr lang="cs-CZ" sz="11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11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1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100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sz="11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  <m:rad>
                            <m:radPr>
                              <m:degHide m:val="on"/>
                              <m:ctrlPr>
                                <a:rPr lang="cs-CZ" sz="11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100" b="1" i="1" smtClean="0">
                                  <a:latin typeface="Cambria Math"/>
                                  <a:ea typeface="Cambria Math"/>
                                </a:rPr>
                                <m:t>𝑳𝑪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sz="1100" b="1" dirty="0" smtClean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Kdybychom sledovali průběh fázové frekvenční charakteristiky, můžeme vidět, že při nižších frekvencích se fázový posun pohybuje pod hodnotou 90 stupňů a pak v okolí rezonanční frekvence fáze prudce mění do záporných hodnot a ve vyšších frekvencích má hodnotu pod -90 stupňů.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Přesně v bodě rezonanční frekvence je fázový posun roven 0, což odpovídá teoretickým předpokladům pro tento obvod. </a:t>
                </a:r>
                <a:endParaRPr lang="cs-CZ" sz="11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6150" y="764705"/>
            <a:ext cx="3930650" cy="5040560"/>
          </a:xfrm>
        </p:spPr>
      </p:pic>
    </p:spTree>
    <p:extLst>
      <p:ext uri="{BB962C8B-B14F-4D97-AF65-F5344CB8AC3E}">
        <p14:creationId xmlns:p14="http://schemas.microsoft.com/office/powerpoint/2010/main" xmlns="" val="2855465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100" dirty="0" smtClean="0"/>
                  <a:t>Pro vytvoření pásmové zádrže provedeme změnu zapojení a budeme odebírat napětí </a:t>
                </a:r>
                <a:r>
                  <a:rPr lang="cs-CZ" sz="1100" b="1" dirty="0" smtClean="0"/>
                  <a:t>U</a:t>
                </a:r>
                <a:r>
                  <a:rPr lang="cs-CZ" sz="1100" b="1" baseline="-25000" dirty="0" smtClean="0"/>
                  <a:t>2</a:t>
                </a:r>
                <a:r>
                  <a:rPr lang="cs-CZ" sz="1100" dirty="0" smtClean="0"/>
                  <a:t> ze svorek  sériového spojení cívky a kondenzátoru. Pro odvození vztahu pro činitel napěťového zesílení (zisku) uvažujeme skutečnou cívku s odporem R</a:t>
                </a:r>
                <a:r>
                  <a:rPr lang="cs-CZ" sz="1100" baseline="-25000" dirty="0" smtClean="0"/>
                  <a:t>L</a:t>
                </a:r>
                <a:r>
                  <a:rPr lang="cs-CZ" sz="1100" dirty="0" smtClean="0"/>
                  <a:t>. Pak platí vztah: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1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100" b="1" i="1" smtClean="0">
                              <a:latin typeface="Cambria Math"/>
                            </a:rPr>
                            <m:t>𝑨</m:t>
                          </m:r>
                        </m:e>
                        <m:sub>
                          <m:r>
                            <a:rPr lang="cs-CZ" sz="1100" b="1" i="1" smtClean="0">
                              <a:latin typeface="Cambria Math"/>
                            </a:rPr>
                            <m:t>𝑼</m:t>
                          </m:r>
                        </m:sub>
                      </m:sSub>
                      <m:r>
                        <a:rPr lang="cs-CZ" sz="1100" b="1" i="1" smtClean="0"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11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11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bSup>
                                <m:sSubSupPr>
                                  <m:ctrlPr>
                                    <a:rPr lang="cs-CZ" sz="1100" b="1" i="1" smtClean="0">
                                      <a:latin typeface="Cambria Math"/>
                                    </a:rPr>
                                  </m:ctrlPr>
                                </m:sSubSupPr>
                                <m:e>
                                  <m:sSup>
                                    <m:sSupPr>
                                      <m:ctrlPr>
                                        <a:rPr lang="cs-CZ" sz="1100" b="1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cs-CZ" sz="1100" b="1" i="1" smtClean="0">
                                              <a:latin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cs-CZ" sz="1100" b="1" i="1" smtClean="0">
                                              <a:latin typeface="Cambria Math"/>
                                            </a:rPr>
                                            <m:t>𝑹</m:t>
                                          </m:r>
                                        </m:e>
                                        <m:sub>
                                          <m:r>
                                            <a:rPr lang="cs-CZ" sz="1100" b="1" i="1" smtClean="0">
                                              <a:latin typeface="Cambria Math"/>
                                            </a:rPr>
                                            <m:t>𝑳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cs-CZ" sz="1100" b="1" i="1" smtClean="0"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  <m:r>
                                    <a:rPr lang="cs-CZ" sz="1100" b="1" i="1" smtClean="0">
                                      <a:latin typeface="Cambria Math"/>
                                    </a:rPr>
                                    <m:t>+(</m:t>
                                  </m:r>
                                  <m:r>
                                    <a:rPr lang="cs-CZ" sz="1100" b="1" i="1" smtClean="0">
                                      <a:latin typeface="Cambria Math"/>
                                      <a:ea typeface="Cambria Math"/>
                                    </a:rPr>
                                    <m:t>𝝎</m:t>
                                  </m:r>
                                  <m:r>
                                    <a:rPr lang="cs-CZ" sz="1100" b="1" i="1" smtClean="0">
                                      <a:latin typeface="Cambria Math"/>
                                      <a:ea typeface="Cambria Math"/>
                                    </a:rPr>
                                    <m:t>𝑳</m:t>
                                  </m:r>
                                  <m:r>
                                    <a:rPr lang="cs-CZ" sz="1100" b="1" i="1" smtClean="0">
                                      <a:latin typeface="Cambria Math"/>
                                      <a:ea typeface="Cambria Math"/>
                                    </a:rPr>
                                    <m:t> − </m:t>
                                  </m:r>
                                  <m:f>
                                    <m:fPr>
                                      <m:ctrlPr>
                                        <a:rPr lang="cs-CZ" sz="1100" b="1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100" b="1" i="1" smtClean="0">
                                          <a:latin typeface="Cambria Math"/>
                                          <a:ea typeface="Cambria Math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r>
                                        <a:rPr lang="cs-CZ" sz="1100" b="1" i="1" smtClean="0">
                                          <a:latin typeface="Cambria Math"/>
                                          <a:ea typeface="Cambria Math"/>
                                        </a:rPr>
                                        <m:t>𝝎</m:t>
                                      </m:r>
                                      <m:r>
                                        <a:rPr lang="cs-CZ" sz="1100" b="1" i="1" smtClean="0">
                                          <a:latin typeface="Cambria Math"/>
                                          <a:ea typeface="Cambria Math"/>
                                        </a:rPr>
                                        <m:t>𝑪</m:t>
                                      </m:r>
                                    </m:den>
                                  </m:f>
                                  <m:r>
                                    <a:rPr lang="cs-CZ" sz="1100" b="1" i="1" smtClean="0">
                                      <a:latin typeface="Cambria Math"/>
                                      <a:ea typeface="Cambria Math"/>
                                    </a:rPr>
                                    <m:t>)</m:t>
                                  </m:r>
                                </m:e>
                                <m:sub/>
                                <m:sup>
                                  <m:r>
                                    <a:rPr lang="cs-CZ" sz="1100" b="1" i="1" smtClean="0"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bSup>
                            </m:num>
                            <m:den>
                              <m:sSubSup>
                                <m:sSubSupPr>
                                  <m:ctrlPr>
                                    <a:rPr lang="cs-CZ" sz="1100" b="1" i="1">
                                      <a:latin typeface="Cambria Math"/>
                                    </a:rPr>
                                  </m:ctrlPr>
                                </m:sSubSupPr>
                                <m:e>
                                  <m:sSup>
                                    <m:sSupPr>
                                      <m:ctrlPr>
                                        <a:rPr lang="cs-CZ" sz="1100" b="1" i="1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cs-CZ" sz="1100" b="1" i="1">
                                              <a:latin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cs-CZ" sz="1100" b="1" i="1" smtClean="0">
                                              <a:latin typeface="Cambria Math"/>
                                            </a:rPr>
                                            <m:t>(</m:t>
                                          </m:r>
                                          <m:r>
                                            <a:rPr lang="cs-CZ" sz="1100" b="1" i="1">
                                              <a:latin typeface="Cambria Math"/>
                                            </a:rPr>
                                            <m:t>𝑹</m:t>
                                          </m:r>
                                        </m:e>
                                        <m:sub>
                                          <m:r>
                                            <a:rPr lang="cs-CZ" sz="1100" b="1" i="1">
                                              <a:latin typeface="Cambria Math"/>
                                            </a:rPr>
                                            <m:t>𝑳</m:t>
                                          </m:r>
                                        </m:sub>
                                      </m:sSub>
                                      <m:r>
                                        <a:rPr lang="cs-CZ" sz="1100" b="1" i="1" smtClean="0">
                                          <a:latin typeface="Cambria Math"/>
                                        </a:rPr>
                                        <m:t>+</m:t>
                                      </m:r>
                                      <m:r>
                                        <a:rPr lang="cs-CZ" sz="1100" b="1" i="1" smtClean="0">
                                          <a:latin typeface="Cambria Math"/>
                                        </a:rPr>
                                        <m:t>𝑹</m:t>
                                      </m:r>
                                      <m:r>
                                        <a:rPr lang="cs-CZ" sz="1100" b="1" i="1" smtClean="0">
                                          <a:latin typeface="Cambria Math"/>
                                        </a:rPr>
                                        <m:t>)</m:t>
                                      </m:r>
                                    </m:e>
                                    <m:sup>
                                      <m:r>
                                        <a:rPr lang="cs-CZ" sz="1100" b="1" i="1"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  <m:r>
                                    <a:rPr lang="cs-CZ" sz="1100" b="1" i="1">
                                      <a:latin typeface="Cambria Math"/>
                                    </a:rPr>
                                    <m:t>+(</m:t>
                                  </m:r>
                                  <m:r>
                                    <a:rPr lang="cs-CZ" sz="1100" b="1" i="1">
                                      <a:latin typeface="Cambria Math"/>
                                      <a:ea typeface="Cambria Math"/>
                                    </a:rPr>
                                    <m:t>𝝎</m:t>
                                  </m:r>
                                  <m:r>
                                    <a:rPr lang="cs-CZ" sz="1100" b="1" i="1">
                                      <a:latin typeface="Cambria Math"/>
                                      <a:ea typeface="Cambria Math"/>
                                    </a:rPr>
                                    <m:t>𝑳</m:t>
                                  </m:r>
                                  <m:r>
                                    <a:rPr lang="cs-CZ" sz="1100" b="1" i="1">
                                      <a:latin typeface="Cambria Math"/>
                                      <a:ea typeface="Cambria Math"/>
                                    </a:rPr>
                                    <m:t> − </m:t>
                                  </m:r>
                                  <m:f>
                                    <m:fPr>
                                      <m:ctrlPr>
                                        <a:rPr lang="cs-CZ" sz="1100" b="1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100" b="1" i="1">
                                          <a:latin typeface="Cambria Math"/>
                                          <a:ea typeface="Cambria Math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r>
                                        <a:rPr lang="cs-CZ" sz="1100" b="1" i="1">
                                          <a:latin typeface="Cambria Math"/>
                                          <a:ea typeface="Cambria Math"/>
                                        </a:rPr>
                                        <m:t>𝝎</m:t>
                                      </m:r>
                                      <m:r>
                                        <a:rPr lang="cs-CZ" sz="1100" b="1" i="1">
                                          <a:latin typeface="Cambria Math"/>
                                          <a:ea typeface="Cambria Math"/>
                                        </a:rPr>
                                        <m:t>𝑪</m:t>
                                      </m:r>
                                    </m:den>
                                  </m:f>
                                  <m:r>
                                    <a:rPr lang="cs-CZ" sz="1100" b="1" i="1">
                                      <a:latin typeface="Cambria Math"/>
                                      <a:ea typeface="Cambria Math"/>
                                    </a:rPr>
                                    <m:t>)</m:t>
                                  </m:r>
                                </m:e>
                                <m:sub/>
                                <m:sup>
                                  <m:r>
                                    <a:rPr lang="cs-CZ" sz="1100" b="1" i="1"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bSup>
                            </m:den>
                          </m:f>
                        </m:e>
                      </m:rad>
                    </m:oMath>
                  </m:oMathPara>
                </a14:m>
                <a:endParaRPr lang="cs-CZ" sz="1100" b="1" dirty="0" smtClean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100" dirty="0" smtClean="0"/>
                  <a:t>Po vytvoření závislosti na frekvenci získáme graf, který představuje </a:t>
                </a:r>
                <a:r>
                  <a:rPr lang="cs-CZ" sz="1100" b="1" dirty="0" smtClean="0"/>
                  <a:t>pásmovou zádrž </a:t>
                </a:r>
                <a:r>
                  <a:rPr lang="cs-CZ" sz="1100" dirty="0" smtClean="0"/>
                  <a:t>.  V okolí rezonanční frekvence dochází k prudkému snížení zisku, signál nebude propuštěn. Pro fázovou charakteristiku lze odvodit vztah: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100" b="1" i="1" smtClean="0">
                          <a:latin typeface="Cambria Math"/>
                          <a:ea typeface="Cambria Math"/>
                        </a:rPr>
                        <m:t>𝝋</m:t>
                      </m:r>
                      <m:r>
                        <a:rPr lang="cs-CZ" sz="11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100" b="1" i="1" smtClean="0">
                          <a:latin typeface="Cambria Math"/>
                          <a:ea typeface="Cambria Math"/>
                        </a:rPr>
                        <m:t>𝒂𝒓𝒄𝒕𝒈</m:t>
                      </m:r>
                      <m:r>
                        <a:rPr lang="cs-CZ" sz="1100" b="1" i="1" smtClean="0">
                          <a:latin typeface="Cambria Math"/>
                          <a:ea typeface="Cambria Math"/>
                        </a:rPr>
                        <m:t>(</m:t>
                      </m:r>
                      <m:f>
                        <m:fPr>
                          <m:ctrlPr>
                            <a:rPr lang="cs-CZ" sz="11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100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100" b="1" i="1" smtClean="0">
                              <a:latin typeface="Cambria Math"/>
                              <a:ea typeface="Cambria Math"/>
                            </a:rPr>
                            <m:t>𝝎</m:t>
                          </m:r>
                          <m:sSub>
                            <m:sSubPr>
                              <m:ctrlPr>
                                <a:rPr lang="cs-CZ" sz="11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1100" b="1" i="1" smtClean="0">
                                  <a:latin typeface="Cambria Math"/>
                                  <a:ea typeface="Cambria Math"/>
                                </a:rPr>
                                <m:t>𝝉</m:t>
                              </m:r>
                            </m:e>
                            <m:sub>
                              <m:r>
                                <a:rPr lang="cs-CZ" sz="1100" b="1" i="1" smtClean="0">
                                  <a:latin typeface="Cambria Math"/>
                                  <a:ea typeface="Cambria Math"/>
                                </a:rPr>
                                <m:t>𝑳</m:t>
                              </m:r>
                            </m:sub>
                          </m:sSub>
                          <m:r>
                            <a:rPr lang="cs-CZ" sz="11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1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100" b="1" i="1" smtClean="0"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1100" b="1" i="1" smtClean="0">
                                  <a:latin typeface="Cambria Math"/>
                                  <a:ea typeface="Cambria Math"/>
                                </a:rPr>
                                <m:t>𝝎</m:t>
                              </m:r>
                              <m:sSub>
                                <m:sSubPr>
                                  <m:ctrlPr>
                                    <a:rPr lang="cs-CZ" sz="1100" b="1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100" b="1" i="1" smtClean="0">
                                      <a:latin typeface="Cambria Math"/>
                                      <a:ea typeface="Cambria Math"/>
                                    </a:rPr>
                                    <m:t>𝝉</m:t>
                                  </m:r>
                                </m:e>
                                <m:sub>
                                  <m:r>
                                    <a:rPr lang="cs-CZ" sz="1100" b="1" i="1" smtClean="0">
                                      <a:latin typeface="Cambria Math"/>
                                      <a:ea typeface="Cambria Math"/>
                                    </a:rPr>
                                    <m:t>𝑪</m:t>
                                  </m:r>
                                </m:sub>
                              </m:sSub>
                            </m:den>
                          </m:f>
                        </m:den>
                      </m:f>
                      <m:r>
                        <a:rPr lang="cs-CZ" sz="1100" b="1" i="1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1100" b="1" dirty="0" smtClean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cs-CZ" sz="11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6150" y="692696"/>
            <a:ext cx="3930650" cy="5040559"/>
          </a:xfrm>
        </p:spPr>
      </p:pic>
    </p:spTree>
    <p:extLst>
      <p:ext uri="{BB962C8B-B14F-4D97-AF65-F5344CB8AC3E}">
        <p14:creationId xmlns:p14="http://schemas.microsoft.com/office/powerpoint/2010/main" xmlns="" val="607714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064896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200" b="1" dirty="0" smtClean="0"/>
              <a:t>Další příklady a kontrolní otázky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 obvodu pásmové propusti má rezistor hodnotu 300 </a:t>
            </a:r>
            <a:r>
              <a:rPr lang="cs-CZ" sz="1100" dirty="0" smtClean="0">
                <a:sym typeface="Symbol"/>
              </a:rPr>
              <a:t>, kondenzátor kapacitu 100 nF a cívka indukčnost 1 H. Sestavte tabulku, ve které proveďte výpočet činitele napěťového zesílení  a zisku v závislosti na frekvenci v rozsahu 10 Hz až 10 KHz. Z vypočtených veličin vytvořte amplitudovou frekvenční charakteristiku.</a:t>
            </a:r>
            <a:endParaRPr lang="cs-CZ" sz="1100" dirty="0" smtClean="0"/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S použitím příslušných vztahů vytvořte pro stejné hodnoty obvodových prvků amplitudovou frekvenční charakteristiku pro pásmovou zádrž.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Sestavte pro výše uvedené obvody fázové frekvenční charakteristiky a popište jejich průběh.</a:t>
            </a: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013865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943350"/>
            <a:ext cx="8183880" cy="1933921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endParaRPr lang="cs-CZ" sz="1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38437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Prezentaci lze použít jako materiál kapitole “Dvojbrany – </a:t>
            </a:r>
            <a:r>
              <a:rPr lang="cs-CZ" sz="1500" b="1" dirty="0">
                <a:solidFill>
                  <a:srgbClr val="002060"/>
                </a:solidFill>
              </a:rPr>
              <a:t>Frekvenční charakteristiky, vlastnosti obvodů RLC, pásmová propust a pásmová zádrž</a:t>
            </a:r>
            <a:r>
              <a:rPr lang="cs-CZ" sz="1500" b="1" dirty="0" smtClean="0">
                <a:solidFill>
                  <a:srgbClr val="002060"/>
                </a:solidFill>
              </a:rPr>
              <a:t>“. Zde se žáci seznámí s postupem vytváření frekvenčních charakteristik daných dvojbranů, jejich průběhem a vlastnosti uvedených obvodů.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Na příkladech si žáci procvičí danou problematiku, kde použijí pro výpočty </a:t>
            </a:r>
            <a:r>
              <a:rPr lang="cs-CZ" sz="1500" b="1" dirty="0" smtClean="0">
                <a:solidFill>
                  <a:srgbClr val="002060"/>
                </a:solidFill>
              </a:rPr>
              <a:t> a </a:t>
            </a:r>
            <a:r>
              <a:rPr lang="cs-CZ" sz="1500" b="1" dirty="0" smtClean="0">
                <a:solidFill>
                  <a:srgbClr val="002060"/>
                </a:solidFill>
              </a:rPr>
              <a:t>grafické zobrazení tabulkový procesor Excel a z průběhu charakteristik odvodí vlastnosti probíraných obvodů.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3897</TotalTime>
  <Words>209</Words>
  <Application>Microsoft Office PowerPoint</Application>
  <PresentationFormat>Předvádění na obrazovce (4:3)</PresentationFormat>
  <Paragraphs>20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Snímek 1</vt:lpstr>
      <vt:lpstr>Dvojbrany  </vt:lpstr>
      <vt:lpstr>Snímek 3</vt:lpstr>
      <vt:lpstr>Snímek 4</vt:lpstr>
      <vt:lpstr>Snímek 5</vt:lpstr>
      <vt:lpstr>Snímek 6</vt:lpstr>
      <vt:lpstr>CITACE JAN KESL. Elektronika I analogová technika. Praha: BEN, 2004. ISBN 80-7300-143-8.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Dum</cp:lastModifiedBy>
  <cp:revision>306</cp:revision>
  <dcterms:created xsi:type="dcterms:W3CDTF">2012-04-15T15:58:10Z</dcterms:created>
  <dcterms:modified xsi:type="dcterms:W3CDTF">2013-02-14T20:58:30Z</dcterms:modified>
</cp:coreProperties>
</file>