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56" r:id="rId6"/>
    <p:sldId id="267" r:id="rId7"/>
    <p:sldId id="257" r:id="rId8"/>
    <p:sldId id="258" r:id="rId9"/>
    <p:sldId id="259" r:id="rId10"/>
    <p:sldId id="260" r:id="rId11"/>
    <p:sldId id="261" r:id="rId12"/>
    <p:sldId id="263" r:id="rId13"/>
    <p:sldId id="264" r:id="rId14"/>
    <p:sldId id="265" r:id="rId15"/>
    <p:sldId id="266" r:id="rId16"/>
    <p:sldId id="268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C0BCEFE-223B-49D3-AAC5-8F484122B8D8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B82553-E909-4D93-820C-2B44775DD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forum.matweb.cz/upload/1269613738-lom.JPG" TargetMode="External"/><Relationship Id="rId2" Type="http://schemas.openxmlformats.org/officeDocument/2006/relationships/hyperlink" Target="http://www.fyzika.webz.cz/zigi/Image7.gif" TargetMode="External"/><Relationship Id="rId1" Type="http://schemas.openxmlformats.org/officeDocument/2006/relationships/slideLayout" Target="../slideLayouts/slideLayout46.xml"/><Relationship Id="rId4" Type="http://schemas.openxmlformats.org/officeDocument/2006/relationships/hyperlink" Target="http://www.clker.com/cliparts/5/e/5/0/11949850591826190318magnificator.svg.med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00010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latin typeface="Algerian" pitchFamily="82" charset="0"/>
              </a:rPr>
              <a:t>Optika </a:t>
            </a:r>
            <a:br>
              <a:rPr lang="cs-CZ" sz="9600" dirty="0" smtClean="0">
                <a:latin typeface="Algerian" pitchFamily="82" charset="0"/>
              </a:rPr>
            </a:br>
            <a:r>
              <a:rPr lang="cs-CZ" sz="8000" dirty="0" smtClean="0">
                <a:latin typeface="Algerian" pitchFamily="82" charset="0"/>
              </a:rPr>
              <a:t> opakování</a:t>
            </a:r>
            <a:endParaRPr lang="cs-CZ" sz="80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857496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Mgr. Eliška Nováková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a MŠ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Nedašov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57224" y="4572008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VY_32_Inovace_14NE-8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 descr="Magnifi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285728"/>
            <a:ext cx="2657475" cy="2819401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857232"/>
            <a:ext cx="889248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Prezentace je zaměřena na opakování získaných znalostí z učiva optiky.         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Autor: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Mgr. Eliška Nováková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únor 2013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Jazyk: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čeština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Očekávaný výstup: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 si procvičí a upevní učivo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Speciální vzdělávací potřeby: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-žádné-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světelný zdroj, rychlost světla, rovinné zrcadlo, zákon odrazu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Druh učebního materiálu: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prezentace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Druh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aktivita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Cílová skupina: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Stupeň a typ vzdělávání: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základní vzdělávání – druhý stupeň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Typická věková skupina: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9. třída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Celková velikost: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502 kB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85728"/>
            <a:ext cx="9144000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Rozděl dané zdroje správně do tabulky.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5357826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maják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929066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Slunce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643446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hvězda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500174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zářivka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285992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ouliční lampa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3143248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žárovka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714612" y="1428736"/>
          <a:ext cx="6143668" cy="4286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71834"/>
                <a:gridCol w="3071834"/>
              </a:tblGrid>
              <a:tr h="107157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Plošný zdroj</a:t>
                      </a:r>
                      <a:endParaRPr lang="cs-CZ" sz="36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Bodový</a:t>
                      </a:r>
                      <a:r>
                        <a:rPr lang="cs-CZ" sz="3600" baseline="0" dirty="0" smtClean="0"/>
                        <a:t> zdroj</a:t>
                      </a:r>
                      <a:endParaRPr lang="cs-CZ" sz="36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07157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7157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7157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149 0.04972 L 0.32778 0.196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" y="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802 0.04001 L 0.63125 0.0818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" y="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96115E-6 L 0.33073 0.105 " pathEditMode="relative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2951E-7 L 0.31493 0.14685 " pathEditMode="relative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149 0.02174 L 0.68993 -0.1144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9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12858E-6 L 0.66945 -0.06291 " pathEditMode="relative" ptsTypes="AA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85728"/>
            <a:ext cx="9144000" cy="132343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 následující tabulce vyznač křížkem, </a:t>
            </a:r>
          </a:p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 jaké optické prostředí se jedná.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28596" y="1928802"/>
          <a:ext cx="8215372" cy="474184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053843"/>
                <a:gridCol w="2053843"/>
                <a:gridCol w="2053843"/>
                <a:gridCol w="2053843"/>
              </a:tblGrid>
              <a:tr h="6531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Optické prostředí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průhledné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průsvitné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neprůhledné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6531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med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31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cihla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31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led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531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kouř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531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voda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31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bouřkový mrak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ásobení 4"/>
          <p:cNvSpPr/>
          <p:nvPr/>
        </p:nvSpPr>
        <p:spPr>
          <a:xfrm>
            <a:off x="7215206" y="3357562"/>
            <a:ext cx="785818" cy="785818"/>
          </a:xfrm>
          <a:prstGeom prst="mathMultiply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143504" y="2714620"/>
            <a:ext cx="785818" cy="78581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5143504" y="4000504"/>
            <a:ext cx="785818" cy="785818"/>
          </a:xfrm>
          <a:prstGeom prst="mathMultiply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ásobení 7"/>
          <p:cNvSpPr/>
          <p:nvPr/>
        </p:nvSpPr>
        <p:spPr>
          <a:xfrm>
            <a:off x="5143504" y="4643446"/>
            <a:ext cx="785818" cy="785818"/>
          </a:xfrm>
          <a:prstGeom prst="mathMultiply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2928926" y="5286388"/>
            <a:ext cx="785818" cy="785818"/>
          </a:xfrm>
          <a:prstGeom prst="mathMultiply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5214942" y="5929330"/>
            <a:ext cx="785818" cy="785818"/>
          </a:xfrm>
          <a:prstGeom prst="mathMultiply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85728"/>
            <a:ext cx="9144000" cy="70788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Vypočítej daný příklad.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35729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Vzdálenost Země od Slunce je asi 150 000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000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km.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 jakou dobu dopadne světlo ze Slunce na Zemi?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2786058"/>
            <a:ext cx="3429024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150 000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000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km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300 000 km/s</a:t>
            </a:r>
          </a:p>
          <a:p>
            <a:r>
              <a:rPr lang="cs-CZ" sz="3200" u="sng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 = ? (s, min)</a:t>
            </a:r>
            <a:endParaRPr lang="cs-CZ" sz="32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71934" y="2786058"/>
            <a:ext cx="4572032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s : c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150 000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000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: 300 000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500 s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= 8 min 20 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92933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Světlo dopadne ze Slunce na Zemi za 8 min a 20 s.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85728"/>
            <a:ext cx="9144000" cy="70788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Přiřaď správně rychlosti a prostředí.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7158" y="1142984"/>
            <a:ext cx="2571768" cy="857256"/>
          </a:xfrm>
          <a:prstGeom prst="roundRect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diamant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7158" y="2214554"/>
            <a:ext cx="2571768" cy="8572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led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8596" y="3357562"/>
            <a:ext cx="2571768" cy="857256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voda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28596" y="4500570"/>
            <a:ext cx="2571768" cy="85725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sklo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8596" y="5643578"/>
            <a:ext cx="2571768" cy="8572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vzduch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429092" y="1142984"/>
            <a:ext cx="4714908" cy="928694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229 000 km/s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29092" y="2285992"/>
            <a:ext cx="4714908" cy="928694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200 000 km/s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429092" y="3429000"/>
            <a:ext cx="4714908" cy="928694"/>
          </a:xfrm>
          <a:prstGeom prst="round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225 000 km/s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429092" y="4643446"/>
            <a:ext cx="4714908" cy="928694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éměř 300 000 km/s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429092" y="5786454"/>
            <a:ext cx="4714908" cy="928694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124 000 km/s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rot="16200000" flipH="1">
            <a:off x="1285852" y="2928934"/>
            <a:ext cx="4714908" cy="20002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643174" y="1714488"/>
            <a:ext cx="2143140" cy="8572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2714612" y="2857496"/>
            <a:ext cx="2071702" cy="19288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2643174" y="5214950"/>
            <a:ext cx="2214578" cy="7143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500298" y="3786190"/>
            <a:ext cx="2571768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3312303" y="-26211"/>
            <a:ext cx="2767024" cy="681992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0" y="285728"/>
            <a:ext cx="914400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 obrázku jsou znázorněny čočky.Rozhodni, které z nich jsou spojky a které rozptylky.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5286388"/>
            <a:ext cx="30003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Spojky: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Rozptylky: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14546" y="5214950"/>
            <a:ext cx="15001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3, 4, 6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6050" y="5857892"/>
            <a:ext cx="15001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714488"/>
            <a:ext cx="7668362" cy="31766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0" y="285728"/>
            <a:ext cx="9144000" cy="132343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Napiš, o jakou oční vadu se jedná a uveď jakou čočkou lze tuto vadu odstranit.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785918" y="5000636"/>
            <a:ext cx="5929354" cy="785818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Dalekozrakost (spojkou)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85728"/>
            <a:ext cx="9144000" cy="132343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Ke kterému zákonu se vztahuje následující obrázek? Vysvětli zákon.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www.fyzika.webz.cz/zigi/Image7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643050"/>
            <a:ext cx="5715040" cy="4214844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2643174" y="5786454"/>
            <a:ext cx="3500462" cy="642942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Zákon odrazu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85728"/>
            <a:ext cx="9144000" cy="132343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Vyber vlastnosti obrazu vzniklého na rovinném zrcadle.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57224" y="2000240"/>
            <a:ext cx="2357454" cy="10715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zdánlivý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868" y="2000240"/>
            <a:ext cx="2357454" cy="10715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zmenšený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86512" y="2000240"/>
            <a:ext cx="2357454" cy="10715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neskutečný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28794" y="3286124"/>
            <a:ext cx="2357454" cy="10715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přímý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857752" y="3357562"/>
            <a:ext cx="2643206" cy="107157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tejně velký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428736"/>
            <a:ext cx="8720932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0" y="285728"/>
            <a:ext cx="9144000" cy="132343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Vysvětli, kdy nastává lom světla. K daným obrázkům vyber správné pořadí.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2714612" y="4214818"/>
            <a:ext cx="3929090" cy="1214446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oda - vzduch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2857488" y="5500702"/>
            <a:ext cx="3929090" cy="1214446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oda - sklo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Metodika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vhodným doplňkem k opakování učiva – </a:t>
            </a:r>
            <a:r>
              <a:rPr lang="cs-CZ" i="1" dirty="0" smtClean="0"/>
              <a:t>optika. </a:t>
            </a:r>
            <a:r>
              <a:rPr lang="cs-CZ" dirty="0" smtClean="0"/>
              <a:t>Lze ji využít i jako určitou formu testu.</a:t>
            </a:r>
            <a:endParaRPr lang="cs-CZ" i="1" dirty="0" smtClean="0"/>
          </a:p>
          <a:p>
            <a:r>
              <a:rPr lang="cs-CZ" dirty="0" smtClean="0"/>
              <a:t>Žáci si s okamžitou zpětnou vazbou ověří své získané znalosti.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8229600" cy="796908"/>
          </a:xfrm>
        </p:spPr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22"/>
            <a:ext cx="9144000" cy="6143644"/>
          </a:xfrm>
        </p:spPr>
        <p:txBody>
          <a:bodyPr>
            <a:normAutofit/>
          </a:bodyPr>
          <a:lstStyle/>
          <a:p>
            <a:r>
              <a:rPr lang="cs-CZ" sz="1600" i="1" dirty="0"/>
              <a:t>Fyzika pro 7. ročník základní školy</a:t>
            </a:r>
            <a:r>
              <a:rPr lang="cs-CZ" sz="1600" dirty="0"/>
              <a:t>. Praha: </a:t>
            </a:r>
            <a:r>
              <a:rPr lang="cs-CZ" sz="1600" dirty="0" err="1"/>
              <a:t>Prometheus</a:t>
            </a:r>
            <a:r>
              <a:rPr lang="cs-CZ" sz="1600" dirty="0"/>
              <a:t>, 1999. ISBN 80-7196-119-1</a:t>
            </a:r>
            <a:r>
              <a:rPr lang="cs-CZ" sz="1600" dirty="0" smtClean="0"/>
              <a:t>.</a:t>
            </a:r>
          </a:p>
          <a:p>
            <a:r>
              <a:rPr lang="cs-CZ" sz="1600" i="1" dirty="0"/>
              <a:t>Fyzika 7 pracovní sešit pro základní školy a víceletá gymnázia</a:t>
            </a:r>
            <a:r>
              <a:rPr lang="cs-CZ" sz="1600" dirty="0"/>
              <a:t>. Plzeň: </a:t>
            </a:r>
            <a:r>
              <a:rPr lang="cs-CZ" sz="1600" dirty="0" err="1"/>
              <a:t>Fraus</a:t>
            </a:r>
            <a:r>
              <a:rPr lang="cs-CZ" sz="1600" dirty="0"/>
              <a:t>, 2009. ISBN 80-7238-432-5</a:t>
            </a:r>
            <a:r>
              <a:rPr lang="cs-CZ" sz="1600" dirty="0" smtClean="0"/>
              <a:t>.</a:t>
            </a:r>
          </a:p>
          <a:p>
            <a:r>
              <a:rPr lang="cs-CZ" sz="1600" i="1" dirty="0"/>
              <a:t>Tematické prověrky z učiva fyziky pro 9. ročník základní školy</a:t>
            </a:r>
            <a:r>
              <a:rPr lang="cs-CZ" sz="1600" dirty="0"/>
              <a:t>. Praha: </a:t>
            </a:r>
            <a:r>
              <a:rPr lang="cs-CZ" sz="1600" dirty="0" err="1"/>
              <a:t>Prometheus</a:t>
            </a:r>
            <a:r>
              <a:rPr lang="cs-CZ" sz="1600" dirty="0"/>
              <a:t>, 2005. ISBN 80-7196-302-X</a:t>
            </a:r>
            <a:r>
              <a:rPr lang="cs-CZ" sz="1600" dirty="0" smtClean="0"/>
              <a:t>.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http://www.fyzika.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webz.cz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zigi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/Image7.gif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http://forum.matweb.cz/upload/1269613738-lom.JPG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clker.com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cliparts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/5/e/5/0/11949850591826190318magnificator.svg.med.png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459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Motiv sady Office</vt:lpstr>
      <vt:lpstr>Cesta</vt:lpstr>
      <vt:lpstr>1_Cesta</vt:lpstr>
      <vt:lpstr>2_Cesta</vt:lpstr>
      <vt:lpstr>3_Cesta</vt:lpstr>
      <vt:lpstr>Optika   opakování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Metodika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Eliška</dc:creator>
  <cp:lastModifiedBy>Novakova-nb</cp:lastModifiedBy>
  <cp:revision>36</cp:revision>
  <dcterms:created xsi:type="dcterms:W3CDTF">2013-02-11T18:54:59Z</dcterms:created>
  <dcterms:modified xsi:type="dcterms:W3CDTF">2013-02-12T12:31:58Z</dcterms:modified>
</cp:coreProperties>
</file>