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60" r:id="rId4"/>
    <p:sldId id="259" r:id="rId5"/>
    <p:sldId id="261" r:id="rId6"/>
    <p:sldId id="264" r:id="rId7"/>
    <p:sldId id="262" r:id="rId8"/>
    <p:sldId id="263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Anna </a:t>
          </a:r>
          <a:r>
            <a:rPr lang="cs-CZ" smtClean="0"/>
            <a:t>Dyková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VY_32_INOVACE_14_Převody jednotek obsahu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Převody jednotek obsahu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CZ.1.07/1.4.00/21.2649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Anna </a:t>
          </a:r>
          <a:r>
            <a:rPr lang="cs-CZ" sz="1800" kern="1200" smtClean="0"/>
            <a:t>Dyková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VY_32_INOVACE_14_Převody jednotek obsahu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Převody jednotek obsahu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CZ.1.07/1.4.00/21.2649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5E141A-C4AA-4E16-A391-28ABF258F4E5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D0CF68-858F-49F2-851A-C2FE9AEB4DC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9321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</a:t>
            </a:r>
            <a:r>
              <a:rPr lang="cs-CZ" baseline="0" dirty="0" smtClean="0"/>
              <a:t> si zaznamenávají do sešitu.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D0CF68-858F-49F2-851A-C2FE9AEB4DCE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44825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Výklad učitele. Žáci pracují v sešitě.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D0CF68-858F-49F2-851A-C2FE9AEB4DCE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06263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Výklad učitele.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D0CF68-858F-49F2-851A-C2FE9AEB4DCE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8353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Výklad učitele.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D0CF68-858F-49F2-851A-C2FE9AEB4DCE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38307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Žáci </a:t>
            </a:r>
            <a:r>
              <a:rPr lang="cs-CZ" dirty="0" smtClean="0"/>
              <a:t>převádějí.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D0CF68-858F-49F2-851A-C2FE9AEB4DCE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2273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132567865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Materiál je pro žáky 5.ročníku, pro výuku </a:t>
            </a:r>
            <a:r>
              <a:rPr lang="cs-CZ" sz="2400" dirty="0" smtClean="0"/>
              <a:t>matematiky.</a:t>
            </a:r>
            <a:endParaRPr lang="cs-CZ" sz="2400" dirty="0"/>
          </a:p>
          <a:p>
            <a:r>
              <a:rPr lang="cs-CZ" sz="2400" dirty="0"/>
              <a:t>Prezentace na interaktivní </a:t>
            </a:r>
            <a:r>
              <a:rPr lang="cs-CZ" sz="2400" dirty="0" smtClean="0"/>
              <a:t>tabuli.</a:t>
            </a:r>
            <a:endParaRPr lang="cs-CZ" sz="2400" dirty="0"/>
          </a:p>
          <a:p>
            <a:r>
              <a:rPr lang="cs-CZ" sz="2400" dirty="0"/>
              <a:t>Je vhodný </a:t>
            </a:r>
            <a:r>
              <a:rPr lang="cs-CZ" sz="2400" dirty="0" smtClean="0"/>
              <a:t> </a:t>
            </a:r>
            <a:r>
              <a:rPr lang="cs-CZ" sz="2400" dirty="0"/>
              <a:t>pro společnou práci s </a:t>
            </a:r>
            <a:r>
              <a:rPr lang="cs-CZ" sz="2400" dirty="0" smtClean="0"/>
              <a:t>učitelem, jako výklad nového </a:t>
            </a:r>
            <a:r>
              <a:rPr lang="cs-CZ" sz="2400" dirty="0" smtClean="0"/>
              <a:t>učiva. </a:t>
            </a:r>
            <a:endParaRPr lang="cs-CZ" sz="2400" dirty="0"/>
          </a:p>
          <a:p>
            <a:r>
              <a:rPr lang="cs-CZ" sz="2400" dirty="0"/>
              <a:t>Pomůcky: interaktivní pero, </a:t>
            </a:r>
            <a:r>
              <a:rPr lang="cs-CZ" sz="2400" dirty="0" smtClean="0"/>
              <a:t>fixy, milimetrový papír</a:t>
            </a:r>
            <a:endParaRPr lang="cs-CZ" sz="2400" dirty="0"/>
          </a:p>
          <a:p>
            <a:r>
              <a:rPr lang="cs-CZ" sz="2400" dirty="0"/>
              <a:t>Inovace: </a:t>
            </a:r>
            <a:r>
              <a:rPr lang="cs-CZ" sz="2400" dirty="0" smtClean="0"/>
              <a:t>Interaktivní </a:t>
            </a:r>
            <a:r>
              <a:rPr lang="cs-CZ" sz="2400" dirty="0"/>
              <a:t>způsob </a:t>
            </a:r>
            <a:r>
              <a:rPr lang="cs-CZ" sz="2400" dirty="0" smtClean="0"/>
              <a:t>učení.</a:t>
            </a:r>
            <a:endParaRPr lang="cs-CZ" sz="2400" dirty="0"/>
          </a:p>
          <a:p>
            <a:r>
              <a:rPr lang="cs-CZ" sz="2400" dirty="0"/>
              <a:t>Metodické pokyny: </a:t>
            </a:r>
            <a:r>
              <a:rPr lang="cs-CZ" sz="2400" dirty="0" smtClean="0"/>
              <a:t>Převáděj </a:t>
            </a:r>
            <a:r>
              <a:rPr lang="cs-CZ" sz="2400" dirty="0"/>
              <a:t>jednotky </a:t>
            </a:r>
            <a:r>
              <a:rPr lang="cs-CZ" sz="2400" dirty="0" smtClean="0"/>
              <a:t>obsahu, vypočítej obsah, vyjádři v jiných jednotkách.</a:t>
            </a: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b="1" dirty="0" smtClean="0"/>
              <a:t>Jednotky obsahu a jejich převody.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863777" y="1628800"/>
            <a:ext cx="758598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Když jsme počítali obsah čtverce nebo obdélníka, vycházel</a:t>
            </a:r>
          </a:p>
          <a:p>
            <a:r>
              <a:rPr lang="cs-CZ" sz="2400" dirty="0"/>
              <a:t>v</a:t>
            </a:r>
            <a:r>
              <a:rPr lang="cs-CZ" sz="2400" dirty="0" smtClean="0"/>
              <a:t>e čtverečných jednotkách. V centimetrech čtverečných,</a:t>
            </a:r>
          </a:p>
          <a:p>
            <a:r>
              <a:rPr lang="cs-CZ" sz="2400" dirty="0"/>
              <a:t>v</a:t>
            </a:r>
            <a:r>
              <a:rPr lang="cs-CZ" sz="2400" dirty="0" smtClean="0"/>
              <a:t> milimetrech čtverečných nebo v metrech čtverečných.</a:t>
            </a:r>
          </a:p>
          <a:p>
            <a:r>
              <a:rPr lang="cs-CZ" sz="2400" dirty="0" smtClean="0"/>
              <a:t>Musíte si to představit jako jednotlivé čtverečky uvnitř toho</a:t>
            </a:r>
          </a:p>
          <a:p>
            <a:r>
              <a:rPr lang="cs-CZ" sz="2400" dirty="0"/>
              <a:t>o</a:t>
            </a:r>
            <a:r>
              <a:rPr lang="cs-CZ" sz="2400" dirty="0" smtClean="0"/>
              <a:t>brazce.</a:t>
            </a:r>
            <a:endParaRPr lang="cs-CZ" sz="24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9748866"/>
              </p:ext>
            </p:extLst>
          </p:nvPr>
        </p:nvGraphicFramePr>
        <p:xfrm>
          <a:off x="971601" y="3717032"/>
          <a:ext cx="5256585" cy="1800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51317"/>
                <a:gridCol w="1051317"/>
                <a:gridCol w="1051317"/>
                <a:gridCol w="1051317"/>
                <a:gridCol w="1051317"/>
              </a:tblGrid>
              <a:tr h="9001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sz="2400" dirty="0" smtClean="0"/>
                        <a:t>10 cm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90010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3275856" y="5949280"/>
            <a:ext cx="7841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5 cm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72200" y="4581128"/>
            <a:ext cx="7841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 cm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773085" y="381311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93705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b="1" dirty="0" smtClean="0"/>
              <a:t>Jednotky obsahu a jejich převody.</a:t>
            </a:r>
            <a:endParaRPr lang="cs-CZ" sz="3200" b="1" dirty="0"/>
          </a:p>
        </p:txBody>
      </p:sp>
      <p:sp>
        <p:nvSpPr>
          <p:cNvPr id="3" name="Obdélník 2"/>
          <p:cNvSpPr/>
          <p:nvPr/>
        </p:nvSpPr>
        <p:spPr>
          <a:xfrm>
            <a:off x="323528" y="1902023"/>
            <a:ext cx="3600000" cy="3600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015724" y="2472643"/>
            <a:ext cx="3936912" cy="26776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1 m    je plocha  čtverce</a:t>
            </a:r>
          </a:p>
          <a:p>
            <a:r>
              <a:rPr lang="cs-CZ" sz="2400" dirty="0" smtClean="0"/>
              <a:t>s délkou strany jeden metr.</a:t>
            </a:r>
          </a:p>
          <a:p>
            <a:endParaRPr lang="cs-CZ" sz="2400" dirty="0" smtClean="0"/>
          </a:p>
          <a:p>
            <a:r>
              <a:rPr lang="cs-CZ" sz="2400" dirty="0" smtClean="0"/>
              <a:t>Kolik má tento metr čtverečný</a:t>
            </a:r>
          </a:p>
          <a:p>
            <a:r>
              <a:rPr lang="cs-CZ" sz="2400" dirty="0" smtClean="0"/>
              <a:t>centimetrů čtverečných?</a:t>
            </a:r>
          </a:p>
          <a:p>
            <a:r>
              <a:rPr lang="cs-CZ" sz="2400" dirty="0" smtClean="0"/>
              <a:t>Obsah počítáme </a:t>
            </a:r>
            <a:r>
              <a:rPr lang="cs-CZ" sz="2400" i="1" u="sng" dirty="0" err="1" smtClean="0"/>
              <a:t>a.a</a:t>
            </a:r>
            <a:r>
              <a:rPr lang="cs-CZ" sz="2400" i="1" u="sng" dirty="0" smtClean="0"/>
              <a:t>,</a:t>
            </a:r>
            <a:r>
              <a:rPr lang="cs-CZ" sz="2400" dirty="0" smtClean="0"/>
              <a:t> tak tedy</a:t>
            </a:r>
          </a:p>
          <a:p>
            <a:r>
              <a:rPr lang="cs-CZ" sz="2400" dirty="0" smtClean="0"/>
              <a:t>100 . 100, to je 10 000 cm.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812801" y="5574431"/>
            <a:ext cx="10951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 m</a:t>
            </a:r>
          </a:p>
          <a:p>
            <a:r>
              <a:rPr lang="cs-CZ" sz="2400" dirty="0" smtClean="0"/>
              <a:t>100 cm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862504" y="2980474"/>
            <a:ext cx="10951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 m</a:t>
            </a:r>
          </a:p>
          <a:p>
            <a:r>
              <a:rPr lang="cs-CZ" sz="2400" dirty="0" smtClean="0"/>
              <a:t>100 cm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953175" y="2952089"/>
            <a:ext cx="234070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 m</a:t>
            </a:r>
          </a:p>
          <a:p>
            <a:r>
              <a:rPr lang="cs-CZ" sz="4000" dirty="0" smtClean="0"/>
              <a:t>10 000 cm</a:t>
            </a:r>
            <a:endParaRPr lang="cs-CZ" sz="4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670998" y="282923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525156" y="239716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176289" y="457183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992194" y="351735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4770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/>
      <p:bldP spid="6" grpId="0"/>
      <p:bldP spid="7" grpId="0"/>
      <p:bldP spid="10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b="1" dirty="0" smtClean="0"/>
              <a:t>Jednotky obsahu a jejich převody.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484784"/>
            <a:ext cx="79832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Většina z nás má doma zahradu. Mnozí z vás slyšeli, že máte</a:t>
            </a:r>
          </a:p>
          <a:p>
            <a:r>
              <a:rPr lang="cs-CZ" sz="2400" dirty="0"/>
              <a:t>z</a:t>
            </a:r>
            <a:r>
              <a:rPr lang="cs-CZ" sz="2400" dirty="0" smtClean="0"/>
              <a:t>ahradu nebo pole a že má 20 arů. Ar je další jednotka obsahu,</a:t>
            </a:r>
          </a:p>
          <a:p>
            <a:r>
              <a:rPr lang="cs-CZ" sz="2400" dirty="0"/>
              <a:t>p</a:t>
            </a:r>
            <a:r>
              <a:rPr lang="cs-CZ" sz="2400" dirty="0" smtClean="0"/>
              <a:t>odobně je hektar. Jak jsou tyto plochy velké?</a:t>
            </a:r>
          </a:p>
          <a:p>
            <a:r>
              <a:rPr lang="cs-CZ" sz="2400" dirty="0" smtClean="0"/>
              <a:t>Ar je plocha  čtverce se stranou 10 metrů.</a:t>
            </a:r>
          </a:p>
          <a:p>
            <a:r>
              <a:rPr lang="cs-CZ" sz="2400" dirty="0" smtClean="0"/>
              <a:t>Hektar je plocha čtverce se stranou 100 metrů.</a:t>
            </a:r>
            <a:endParaRPr lang="cs-CZ" sz="2400" dirty="0"/>
          </a:p>
        </p:txBody>
      </p:sp>
      <p:sp>
        <p:nvSpPr>
          <p:cNvPr id="5" name="Obdélník 4"/>
          <p:cNvSpPr/>
          <p:nvPr/>
        </p:nvSpPr>
        <p:spPr>
          <a:xfrm>
            <a:off x="917607" y="3449944"/>
            <a:ext cx="2880000" cy="2880000"/>
          </a:xfrm>
          <a:prstGeom prst="rect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 ar</a:t>
            </a:r>
          </a:p>
          <a:p>
            <a:pPr algn="ctr"/>
            <a:r>
              <a:rPr lang="cs-CZ" sz="4000" dirty="0" smtClean="0"/>
              <a:t>100 m</a:t>
            </a:r>
            <a:endParaRPr lang="cs-CZ" sz="4000" dirty="0"/>
          </a:p>
        </p:txBody>
      </p:sp>
      <p:sp>
        <p:nvSpPr>
          <p:cNvPr id="6" name="Obdélník 5"/>
          <p:cNvSpPr/>
          <p:nvPr/>
        </p:nvSpPr>
        <p:spPr>
          <a:xfrm>
            <a:off x="5148064" y="3457663"/>
            <a:ext cx="2880000" cy="2880000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1 ha</a:t>
            </a:r>
          </a:p>
          <a:p>
            <a:pPr algn="ctr"/>
            <a:r>
              <a:rPr lang="cs-CZ" sz="4000" dirty="0" smtClean="0"/>
              <a:t>10 000 m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03370" y="6257601"/>
            <a:ext cx="8098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10 m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717571" y="4581939"/>
            <a:ext cx="8098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10 m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300192" y="6337663"/>
            <a:ext cx="9653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100 m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968128" y="4573327"/>
            <a:ext cx="9653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100 m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833832" y="4741346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426257" y="473974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140644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 animBg="1"/>
      <p:bldP spid="6" grpId="0" animBg="1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b="1" dirty="0" smtClean="0"/>
              <a:t>Velké jednotky obsahu.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746060" y="1628800"/>
            <a:ext cx="741966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Rozlohy států , světadílů , jezer nebo oceánů se udávají ve </a:t>
            </a:r>
          </a:p>
          <a:p>
            <a:r>
              <a:rPr lang="cs-CZ" sz="2400" dirty="0"/>
              <a:t>v</a:t>
            </a:r>
            <a:r>
              <a:rPr lang="cs-CZ" sz="2400" dirty="0" smtClean="0"/>
              <a:t>ětších jednotkách než ary a hektary.</a:t>
            </a:r>
          </a:p>
          <a:p>
            <a:r>
              <a:rPr lang="cs-CZ" sz="2400" dirty="0" smtClean="0"/>
              <a:t>Jsou to </a:t>
            </a:r>
            <a:r>
              <a:rPr lang="cs-CZ" sz="2400" b="1" dirty="0" smtClean="0"/>
              <a:t> kilometry čtverečné.</a:t>
            </a:r>
            <a:r>
              <a:rPr lang="cs-CZ" sz="2400" dirty="0" smtClean="0"/>
              <a:t> </a:t>
            </a:r>
          </a:p>
          <a:p>
            <a:endParaRPr lang="cs-CZ" sz="2400" dirty="0"/>
          </a:p>
        </p:txBody>
      </p:sp>
      <p:pic>
        <p:nvPicPr>
          <p:cNvPr id="1026" name="Picture 2" descr="C:\Users\DykovaA\AppData\Local\Microsoft\Windows\Temporary Internet Files\Content.IE5\K0O7W0UI\MC90034942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834308"/>
            <a:ext cx="2631718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DykovaA\AppData\Local\Microsoft\Windows\Temporary Internet Files\Content.IE5\DE4CGPLA\MP900289489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524830"/>
            <a:ext cx="3245267" cy="2147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DykovaA\AppData\Local\Microsoft\Windows\Temporary Internet Files\Content.IE5\K0O7W0UI\MP90043375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276872"/>
            <a:ext cx="3296689" cy="3321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2979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b="1" dirty="0" smtClean="0"/>
              <a:t>Jednotky obsahu a jejich převody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2276872"/>
            <a:ext cx="8004114" cy="415498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1m = 10 000 cm          1 m = 100 dm            1 m = 1 000 000 mm </a:t>
            </a:r>
          </a:p>
          <a:p>
            <a:r>
              <a:rPr lang="cs-CZ" sz="2400" dirty="0" smtClean="0"/>
              <a:t> </a:t>
            </a:r>
          </a:p>
          <a:p>
            <a:r>
              <a:rPr lang="cs-CZ" sz="2400" dirty="0" smtClean="0"/>
              <a:t>1dm = 100 cm             1 dm = 10 000 mm</a:t>
            </a:r>
          </a:p>
          <a:p>
            <a:endParaRPr lang="cs-CZ" sz="2400" dirty="0" smtClean="0"/>
          </a:p>
          <a:p>
            <a:r>
              <a:rPr lang="cs-CZ" sz="2400" dirty="0" smtClean="0"/>
              <a:t>1 cm = 100 mm</a:t>
            </a:r>
          </a:p>
          <a:p>
            <a:endParaRPr lang="cs-CZ" sz="2400" dirty="0"/>
          </a:p>
          <a:p>
            <a:r>
              <a:rPr lang="cs-CZ" sz="2400" dirty="0" smtClean="0"/>
              <a:t>1 km = 1 000 000 m</a:t>
            </a:r>
          </a:p>
          <a:p>
            <a:endParaRPr lang="cs-CZ" sz="2400" dirty="0"/>
          </a:p>
          <a:p>
            <a:r>
              <a:rPr lang="cs-CZ" sz="2400" dirty="0" smtClean="0"/>
              <a:t>1 a = 100 m</a:t>
            </a:r>
          </a:p>
          <a:p>
            <a:endParaRPr lang="cs-CZ" sz="2400" dirty="0"/>
          </a:p>
          <a:p>
            <a:r>
              <a:rPr lang="cs-CZ" sz="2400" dirty="0" smtClean="0"/>
              <a:t>1ha = 10 000 m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206486" y="507536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41075" y="364502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04272" y="29009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290232" y="293519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108789" y="2877036"/>
            <a:ext cx="380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786739" y="218612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011101" y="218612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300085" y="218612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323243" y="216314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004048" y="221308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526891" y="2192679"/>
            <a:ext cx="2158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187671" y="364502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582112" y="293519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259632" y="435436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059832" y="435640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526891" y="576938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43102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b="1" dirty="0" smtClean="0"/>
              <a:t>Převáděj.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564332" y="1845861"/>
            <a:ext cx="8015336" cy="378565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3 m  =  ________cm                                5 dm  =  ______cm</a:t>
            </a:r>
          </a:p>
          <a:p>
            <a:r>
              <a:rPr lang="cs-CZ" sz="2400" dirty="0" smtClean="0"/>
              <a:t>18 cm   = _______mm                          43 dm  = _______ cm</a:t>
            </a:r>
          </a:p>
          <a:p>
            <a:r>
              <a:rPr lang="cs-CZ" sz="2400" dirty="0" smtClean="0"/>
              <a:t>32 m  =  _______ dm                             10 m  = ________ dm</a:t>
            </a:r>
          </a:p>
          <a:p>
            <a:r>
              <a:rPr lang="cs-CZ" sz="2400" dirty="0" smtClean="0"/>
              <a:t>  7 km  = ________ m                              9 cm  = ________ mm</a:t>
            </a:r>
          </a:p>
          <a:p>
            <a:r>
              <a:rPr lang="cs-CZ" sz="2400" dirty="0"/>
              <a:t> </a:t>
            </a:r>
            <a:r>
              <a:rPr lang="cs-CZ" sz="2400" smtClean="0"/>
              <a:t>2 a    </a:t>
            </a:r>
            <a:r>
              <a:rPr lang="cs-CZ" sz="2400" dirty="0" smtClean="0"/>
              <a:t>= _________ m                              5 ha   = ________ m</a:t>
            </a:r>
          </a:p>
          <a:p>
            <a:r>
              <a:rPr lang="cs-CZ" sz="2400" dirty="0" smtClean="0"/>
              <a:t>60 000 mm  = ______dm                     20 000 mm  = ______cm</a:t>
            </a:r>
          </a:p>
          <a:p>
            <a:r>
              <a:rPr lang="cs-CZ" sz="2400" dirty="0" smtClean="0"/>
              <a:t>500 mm  = ________cm                         7 000 cm  = ______dm</a:t>
            </a:r>
          </a:p>
          <a:p>
            <a:r>
              <a:rPr lang="cs-CZ" sz="2400" dirty="0" smtClean="0"/>
              <a:t>3 200 cm = _______dm                          50 000 cm  = ______ m</a:t>
            </a:r>
          </a:p>
          <a:p>
            <a:r>
              <a:rPr lang="cs-CZ" sz="2400" dirty="0" smtClean="0"/>
              <a:t>600 000 cm  = ______ m                       800 000 dm  = ______ m</a:t>
            </a:r>
          </a:p>
          <a:p>
            <a:r>
              <a:rPr lang="cs-CZ" sz="2400" dirty="0" smtClean="0"/>
              <a:t>6 000 m  = _______ a                           7 000 000 m  = ______ ha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22935" y="2564904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752608" y="2149447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69813" y="2149447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24328" y="1788336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796136" y="1766856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028970" y="1778604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037523" y="1793351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549136" y="5054850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745875" y="2488001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188454" y="2564904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090270" y="2564904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234701" y="2149447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317832" y="2131905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761687" y="3242012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963500" y="2873847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768420" y="2851290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133798" y="2903458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317832" y="2851290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8050549" y="3983241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362925" y="3983241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8107931" y="3628703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444208" y="3644687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1618842" y="4019653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651834" y="3628703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1907704" y="3628703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3234701" y="3312706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6588639" y="4716296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8080222" y="4328368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6477683" y="4377742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3499434" y="3967257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1618842" y="4328368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6580550" y="5054850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8194980" y="4716296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2002722" y="4714166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3594452" y="4714166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3450021" y="4328368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252036" y="5949280"/>
            <a:ext cx="8639929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Vypočítej obsah obdélníka </a:t>
            </a:r>
            <a:r>
              <a:rPr lang="cs-CZ" sz="2400" i="1" u="sng" dirty="0" smtClean="0"/>
              <a:t>a</a:t>
            </a:r>
            <a:r>
              <a:rPr lang="cs-CZ" sz="2400" dirty="0" smtClean="0"/>
              <a:t> = 140 cm, </a:t>
            </a:r>
            <a:r>
              <a:rPr lang="cs-CZ" sz="2400" i="1" u="sng" dirty="0" smtClean="0"/>
              <a:t>b</a:t>
            </a:r>
            <a:r>
              <a:rPr lang="cs-CZ" sz="2400" dirty="0" smtClean="0"/>
              <a:t> = 50 cm. Obsah po výpočtu</a:t>
            </a:r>
          </a:p>
          <a:p>
            <a:r>
              <a:rPr lang="cs-CZ" sz="2400" dirty="0"/>
              <a:t>v</a:t>
            </a:r>
            <a:r>
              <a:rPr lang="cs-CZ" sz="2400" dirty="0" smtClean="0"/>
              <a:t>yjádři ještě v jiných jednotkách.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18605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578</Words>
  <Application>Microsoft Office PowerPoint</Application>
  <PresentationFormat>Předvádění na obrazovce (4:3)</PresentationFormat>
  <Paragraphs>150</Paragraphs>
  <Slides>9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Jednotky obsahu a jejich převody.</vt:lpstr>
      <vt:lpstr>Jednotky obsahu a jejich převody.</vt:lpstr>
      <vt:lpstr>Jednotky obsahu a jejich převody.</vt:lpstr>
      <vt:lpstr>Velké jednotky obsahu.</vt:lpstr>
      <vt:lpstr>Jednotky obsahu a jejich převody.</vt:lpstr>
      <vt:lpstr>Převáděj.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Učitel</cp:lastModifiedBy>
  <cp:revision>29</cp:revision>
  <dcterms:created xsi:type="dcterms:W3CDTF">2011-08-21T15:31:45Z</dcterms:created>
  <dcterms:modified xsi:type="dcterms:W3CDTF">2012-03-12T12:41:43Z</dcterms:modified>
</cp:coreProperties>
</file>