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7" r:id="rId2"/>
    <p:sldId id="286" r:id="rId3"/>
    <p:sldId id="256" r:id="rId4"/>
    <p:sldId id="285" r:id="rId5"/>
    <p:sldId id="257" r:id="rId6"/>
    <p:sldId id="258" r:id="rId7"/>
    <p:sldId id="260" r:id="rId8"/>
    <p:sldId id="259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FF9900"/>
    <a:srgbClr val="006600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40BC0-8F80-4D37-BDA5-02B61069CE0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B0D47-1A44-4776-990B-1849F67FEE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52B3E-C9C3-4DF7-B20B-CD4EABF9077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dn.blogs.sheknows.com/gardening.sheknows.com/2011/10/colorful-flower-gard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10. 1. 2011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Okrasné rostliny – význam a rozdělení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OKRASNÉ ROSTLINY je součástí výkladové hodiny.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</a:t>
            </a:r>
            <a:endParaRPr lang="cs-CZ" sz="80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rozdělení</a:t>
            </a:r>
            <a:endParaRPr lang="cs-CZ" sz="4000" b="1" u="sng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76056" y="5805264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" name="Přímá spojovací čára 41"/>
          <p:cNvCxnSpPr>
            <a:endCxn id="12" idx="0"/>
          </p:cNvCxnSpPr>
          <p:nvPr/>
        </p:nvCxnSpPr>
        <p:spPr>
          <a:xfrm rot="10800000" flipV="1">
            <a:off x="2771800" y="1988840"/>
            <a:ext cx="1656184" cy="1512168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>
            <a:endCxn id="13" idx="0"/>
          </p:cNvCxnSpPr>
          <p:nvPr/>
        </p:nvCxnSpPr>
        <p:spPr>
          <a:xfrm rot="16200000" flipH="1">
            <a:off x="4644008" y="2132856"/>
            <a:ext cx="1512168" cy="1224136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5" idx="2"/>
          </p:cNvCxnSpPr>
          <p:nvPr/>
        </p:nvCxnSpPr>
        <p:spPr>
          <a:xfrm rot="16200000" flipH="1">
            <a:off x="2825806" y="2690918"/>
            <a:ext cx="3456384" cy="36004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2483768" y="476672"/>
            <a:ext cx="41044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okrasných rostlin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484784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zkrášlují životní prostředí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1484784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člení prostor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1484784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ozdravují životní prostředí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2492896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vyrovnávají mimořádné teploty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2492896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zvlhčují a ochlazují vzduch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2492896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odvodňují zamokřené plochy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19672" y="3501008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tlumí hluk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3501008"/>
            <a:ext cx="2304256" cy="504056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chrání půdu před erozí a zachycují prach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19872" y="4437112"/>
            <a:ext cx="2304256" cy="1512168"/>
          </a:xfrm>
          <a:prstGeom prst="rect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zmírňují nepříznivé účinky holých stěn panelových domů a asfaltových i betonových ploch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6" name="Přímá spojovací čára 15"/>
          <p:cNvCxnSpPr>
            <a:stCxn id="5" idx="2"/>
            <a:endCxn id="6" idx="0"/>
          </p:cNvCxnSpPr>
          <p:nvPr/>
        </p:nvCxnSpPr>
        <p:spPr>
          <a:xfrm rot="5400000">
            <a:off x="2933818" y="-117394"/>
            <a:ext cx="504056" cy="2700300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5" idx="2"/>
            <a:endCxn id="7" idx="0"/>
          </p:cNvCxnSpPr>
          <p:nvPr/>
        </p:nvCxnSpPr>
        <p:spPr>
          <a:xfrm rot="16200000" flipH="1">
            <a:off x="5634118" y="-117394"/>
            <a:ext cx="504056" cy="2700300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endCxn id="9" idx="0"/>
          </p:cNvCxnSpPr>
          <p:nvPr/>
        </p:nvCxnSpPr>
        <p:spPr>
          <a:xfrm rot="10800000" flipV="1">
            <a:off x="1907704" y="1988840"/>
            <a:ext cx="2376264" cy="504056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>
            <a:endCxn id="11" idx="0"/>
          </p:cNvCxnSpPr>
          <p:nvPr/>
        </p:nvCxnSpPr>
        <p:spPr>
          <a:xfrm>
            <a:off x="4860032" y="1988840"/>
            <a:ext cx="2448272" cy="504056"/>
          </a:xfrm>
          <a:prstGeom prst="line">
            <a:avLst/>
          </a:prstGeom>
          <a:ln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okrasných rostlin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podle charakteru stonku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podle místa, kde se pěstují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99792" y="1340768"/>
            <a:ext cx="3816424" cy="648072"/>
          </a:xfrm>
          <a:prstGeom prst="roundRect">
            <a:avLst/>
          </a:prstGeom>
          <a:solidFill>
            <a:srgbClr val="FF99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63688" y="2708920"/>
            <a:ext cx="1368152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652120" y="2636912"/>
            <a:ext cx="1368152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99592" y="3717032"/>
            <a:ext cx="1080120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11760" y="3717032"/>
            <a:ext cx="1080120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KEŘE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660232" y="3645024"/>
            <a:ext cx="1080120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TRAVINY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8064" y="3645024"/>
            <a:ext cx="1080120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71600" y="4941168"/>
            <a:ext cx="1224136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267744" y="4941168"/>
            <a:ext cx="1152128" cy="504056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88024" y="4797152"/>
            <a:ext cx="1224136" cy="1080120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jednoleté 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neboli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letničky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012160" y="4797152"/>
            <a:ext cx="1224136" cy="1080120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dvouleté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neboli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dvouletky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236296" y="4797152"/>
            <a:ext cx="1224136" cy="1080120"/>
          </a:xfrm>
          <a:prstGeom prst="roundRect">
            <a:avLst/>
          </a:prstGeom>
          <a:solidFill>
            <a:srgbClr val="FF9900"/>
          </a:solidFill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vytrvalé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neboli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trvalky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ovací čára 18"/>
          <p:cNvCxnSpPr>
            <a:endCxn id="5" idx="0"/>
          </p:cNvCxnSpPr>
          <p:nvPr/>
        </p:nvCxnSpPr>
        <p:spPr>
          <a:xfrm rot="5400000">
            <a:off x="2429762" y="2006842"/>
            <a:ext cx="720080" cy="684076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H="1">
            <a:off x="5904148" y="2024844"/>
            <a:ext cx="648072" cy="576064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5" idx="2"/>
            <a:endCxn id="8" idx="0"/>
          </p:cNvCxnSpPr>
          <p:nvPr/>
        </p:nvCxnSpPr>
        <p:spPr>
          <a:xfrm rot="5400000">
            <a:off x="1691680" y="2960948"/>
            <a:ext cx="504056" cy="1008112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5" idx="2"/>
            <a:endCxn id="9" idx="0"/>
          </p:cNvCxnSpPr>
          <p:nvPr/>
        </p:nvCxnSpPr>
        <p:spPr>
          <a:xfrm rot="16200000" flipH="1">
            <a:off x="2447764" y="3212976"/>
            <a:ext cx="504056" cy="504056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9" idx="2"/>
          </p:cNvCxnSpPr>
          <p:nvPr/>
        </p:nvCxnSpPr>
        <p:spPr>
          <a:xfrm rot="5400000">
            <a:off x="1997714" y="3987062"/>
            <a:ext cx="720080" cy="1188132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8" idx="2"/>
          </p:cNvCxnSpPr>
          <p:nvPr/>
        </p:nvCxnSpPr>
        <p:spPr>
          <a:xfrm rot="16200000" flipH="1">
            <a:off x="1709682" y="3951058"/>
            <a:ext cx="720080" cy="126014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755576" y="4581128"/>
            <a:ext cx="720080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2915816" y="4581128"/>
            <a:ext cx="720080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4968044" y="4473116"/>
            <a:ext cx="648072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7344308" y="4473116"/>
            <a:ext cx="648072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6" idx="2"/>
            <a:endCxn id="11" idx="0"/>
          </p:cNvCxnSpPr>
          <p:nvPr/>
        </p:nvCxnSpPr>
        <p:spPr>
          <a:xfrm rot="5400000">
            <a:off x="5760132" y="3068960"/>
            <a:ext cx="504056" cy="648072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>
            <a:stCxn id="6" idx="2"/>
            <a:endCxn id="10" idx="0"/>
          </p:cNvCxnSpPr>
          <p:nvPr/>
        </p:nvCxnSpPr>
        <p:spPr>
          <a:xfrm rot="16200000" flipH="1">
            <a:off x="6516216" y="2960948"/>
            <a:ext cx="504056" cy="864096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156176" y="4149080"/>
            <a:ext cx="1368152" cy="648072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11" idx="2"/>
            <a:endCxn id="16" idx="0"/>
          </p:cNvCxnSpPr>
          <p:nvPr/>
        </p:nvCxnSpPr>
        <p:spPr>
          <a:xfrm rot="16200000" flipH="1">
            <a:off x="5832140" y="4005064"/>
            <a:ext cx="648072" cy="936104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10" idx="2"/>
          </p:cNvCxnSpPr>
          <p:nvPr/>
        </p:nvCxnSpPr>
        <p:spPr>
          <a:xfrm rot="5400000">
            <a:off x="6102170" y="3699030"/>
            <a:ext cx="648072" cy="1548172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Nadpis 5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podle charakteru stonku</a:t>
            </a:r>
            <a:endParaRPr lang="cs-CZ" b="1" u="sng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987824" y="1556792"/>
            <a:ext cx="3816424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23728" y="2924944"/>
            <a:ext cx="1368152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VENKOVNÍ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12160" y="2852936"/>
            <a:ext cx="1368152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POKOJOVÉ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43608" y="3933056"/>
            <a:ext cx="1440160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BALKÓNOVÉ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71800" y="3933056"/>
            <a:ext cx="1440160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ZÁHONOVÉ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508104" y="3861048"/>
            <a:ext cx="1224136" cy="93610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OZDOBNÉ KVĚTEM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20272" y="3861048"/>
            <a:ext cx="1224136" cy="93610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OZDOBNÉ</a:t>
            </a:r>
          </a:p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LISTEM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5229200"/>
            <a:ext cx="1152128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letničky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923928" y="5229200"/>
            <a:ext cx="1152128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cibulnaté</a:t>
            </a:r>
          </a:p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hlíznaté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ovací čára 18"/>
          <p:cNvCxnSpPr>
            <a:endCxn id="5" idx="0"/>
          </p:cNvCxnSpPr>
          <p:nvPr/>
        </p:nvCxnSpPr>
        <p:spPr>
          <a:xfrm rot="5400000">
            <a:off x="2789802" y="2222866"/>
            <a:ext cx="720080" cy="684076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H="1">
            <a:off x="6264188" y="2240868"/>
            <a:ext cx="648072" cy="576064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5" idx="2"/>
            <a:endCxn id="8" idx="0"/>
          </p:cNvCxnSpPr>
          <p:nvPr/>
        </p:nvCxnSpPr>
        <p:spPr>
          <a:xfrm rot="5400000">
            <a:off x="2033718" y="3158970"/>
            <a:ext cx="504056" cy="1044116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5" idx="2"/>
            <a:endCxn id="9" idx="0"/>
          </p:cNvCxnSpPr>
          <p:nvPr/>
        </p:nvCxnSpPr>
        <p:spPr>
          <a:xfrm rot="16200000" flipH="1">
            <a:off x="2897814" y="3338990"/>
            <a:ext cx="504056" cy="684076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863588" y="4833156"/>
            <a:ext cx="792088" cy="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6" idx="2"/>
            <a:endCxn id="11" idx="0"/>
          </p:cNvCxnSpPr>
          <p:nvPr/>
        </p:nvCxnSpPr>
        <p:spPr>
          <a:xfrm rot="16200000" flipH="1">
            <a:off x="6912260" y="3140968"/>
            <a:ext cx="504056" cy="936104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>
            <a:stCxn id="6" idx="2"/>
            <a:endCxn id="10" idx="0"/>
          </p:cNvCxnSpPr>
          <p:nvPr/>
        </p:nvCxnSpPr>
        <p:spPr>
          <a:xfrm rot="5400000">
            <a:off x="6156176" y="3320988"/>
            <a:ext cx="504056" cy="576064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Zaoblený obdélník 29"/>
          <p:cNvSpPr/>
          <p:nvPr/>
        </p:nvSpPr>
        <p:spPr>
          <a:xfrm>
            <a:off x="2771800" y="5229200"/>
            <a:ext cx="1152128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619672" y="5229200"/>
            <a:ext cx="1152128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 w="254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dvouletky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Nadpis 5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C000"/>
          </a:solidFill>
          <a:ln>
            <a:solidFill>
              <a:srgbClr val="FF9900"/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podle místa, kde se pěstují</a:t>
            </a:r>
            <a:endParaRPr lang="cs-CZ" b="1" u="sng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 rot="10800000" flipV="1">
            <a:off x="1331640" y="4437112"/>
            <a:ext cx="1584176" cy="792088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endCxn id="31" idx="0"/>
          </p:cNvCxnSpPr>
          <p:nvPr/>
        </p:nvCxnSpPr>
        <p:spPr>
          <a:xfrm rot="10800000" flipV="1">
            <a:off x="2195736" y="4437112"/>
            <a:ext cx="1008112" cy="792088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9" idx="2"/>
            <a:endCxn id="9" idx="2"/>
          </p:cNvCxnSpPr>
          <p:nvPr/>
        </p:nvCxnSpPr>
        <p:spPr>
          <a:xfrm rot="5400000">
            <a:off x="3491880" y="4437112"/>
            <a:ext cx="0" cy="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9" idx="2"/>
          </p:cNvCxnSpPr>
          <p:nvPr/>
        </p:nvCxnSpPr>
        <p:spPr>
          <a:xfrm rot="5400000">
            <a:off x="3095836" y="4833156"/>
            <a:ext cx="792088" cy="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endCxn id="14" idx="0"/>
          </p:cNvCxnSpPr>
          <p:nvPr/>
        </p:nvCxnSpPr>
        <p:spPr>
          <a:xfrm rot="16200000" flipH="1">
            <a:off x="3779912" y="4509120"/>
            <a:ext cx="792088" cy="648072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DŘEVINY</a:t>
            </a:r>
            <a:endParaRPr lang="cs-CZ" b="1" u="sng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43608" y="1700808"/>
            <a:ext cx="3168352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88024" y="1700808"/>
            <a:ext cx="3168352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3528" y="3284984"/>
            <a:ext cx="1584176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OPADAVÉ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51720" y="3284984"/>
            <a:ext cx="1584176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STÁLEZELENÉ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79912" y="4581128"/>
            <a:ext cx="1584176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VZPŘÍMENÉ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380312" y="4581128"/>
            <a:ext cx="1584176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PŘEVISLÉ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80112" y="4581128"/>
            <a:ext cx="1584176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ZAKRSLÉ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4" name="Přímá spojovací čára 13"/>
          <p:cNvCxnSpPr>
            <a:stCxn id="3" idx="2"/>
            <a:endCxn id="7" idx="0"/>
          </p:cNvCxnSpPr>
          <p:nvPr/>
        </p:nvCxnSpPr>
        <p:spPr>
          <a:xfrm rot="5400000">
            <a:off x="1403648" y="2060848"/>
            <a:ext cx="936104" cy="1512168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3" idx="2"/>
            <a:endCxn id="8" idx="0"/>
          </p:cNvCxnSpPr>
          <p:nvPr/>
        </p:nvCxnSpPr>
        <p:spPr>
          <a:xfrm rot="16200000" flipH="1">
            <a:off x="2267744" y="2708920"/>
            <a:ext cx="936104" cy="216024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2"/>
            <a:endCxn id="10" idx="0"/>
          </p:cNvCxnSpPr>
          <p:nvPr/>
        </p:nvCxnSpPr>
        <p:spPr>
          <a:xfrm rot="5400000">
            <a:off x="4355976" y="2564904"/>
            <a:ext cx="2232248" cy="1800200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4" idx="2"/>
            <a:endCxn id="12" idx="0"/>
          </p:cNvCxnSpPr>
          <p:nvPr/>
        </p:nvCxnSpPr>
        <p:spPr>
          <a:xfrm rot="5400000">
            <a:off x="5256076" y="3465004"/>
            <a:ext cx="2232248" cy="0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4" idx="2"/>
            <a:endCxn id="11" idx="0"/>
          </p:cNvCxnSpPr>
          <p:nvPr/>
        </p:nvCxnSpPr>
        <p:spPr>
          <a:xfrm rot="16200000" flipH="1">
            <a:off x="6156176" y="2564904"/>
            <a:ext cx="2232248" cy="1800200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Zaoblený obdélník 24"/>
          <p:cNvSpPr/>
          <p:nvPr/>
        </p:nvSpPr>
        <p:spPr>
          <a:xfrm>
            <a:off x="3779912" y="3284984"/>
            <a:ext cx="1584176" cy="648072"/>
          </a:xfrm>
          <a:prstGeom prst="roundRect">
            <a:avLst/>
          </a:prstGeom>
          <a:solidFill>
            <a:srgbClr val="7030A0"/>
          </a:solidFill>
          <a:ln w="254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POPÍNAVÉ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3" name="Přímá spojovací čára 32"/>
          <p:cNvCxnSpPr>
            <a:stCxn id="3" idx="2"/>
            <a:endCxn id="25" idx="0"/>
          </p:cNvCxnSpPr>
          <p:nvPr/>
        </p:nvCxnSpPr>
        <p:spPr>
          <a:xfrm rot="16200000" flipH="1">
            <a:off x="3131840" y="1844824"/>
            <a:ext cx="936104" cy="1944216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err="1" smtClean="0"/>
              <a:t>Dytrtová</a:t>
            </a:r>
            <a:r>
              <a:rPr lang="cs-CZ" sz="2000" dirty="0" smtClean="0"/>
              <a:t>, R., Praktické činnosti, Pěstitelství pro 6.- 9. r. ZŠ, Fortuna, 1997</a:t>
            </a:r>
          </a:p>
          <a:p>
            <a:r>
              <a:rPr lang="cs-CZ" sz="2000" smtClean="0">
                <a:hlinkClick r:id="rId2"/>
              </a:rPr>
              <a:t>http://cdn.blogs.sheknows.com/gardening.sheknows.com/2011/10/colorful-flower-garden.jpg</a:t>
            </a:r>
            <a:endParaRPr lang="cs-CZ" sz="200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243</Words>
  <Application>Microsoft Office PowerPoint</Application>
  <PresentationFormat>Předvádění na obrazovce (4:3)</PresentationFormat>
  <Paragraphs>87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Okrasné rostliny</vt:lpstr>
      <vt:lpstr>Snímek 4</vt:lpstr>
      <vt:lpstr>Rozdělení okrasných rostlin</vt:lpstr>
      <vt:lpstr>Dělení podle charakteru stonku</vt:lpstr>
      <vt:lpstr>Dělení podle místa, kde se pěstují</vt:lpstr>
      <vt:lpstr>OKRASNÉ DŘEVINY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</dc:title>
  <dc:creator>Hribkova Jitka</dc:creator>
  <cp:lastModifiedBy>Hříbková Jitka</cp:lastModifiedBy>
  <cp:revision>22</cp:revision>
  <dcterms:created xsi:type="dcterms:W3CDTF">2011-04-11T10:02:32Z</dcterms:created>
  <dcterms:modified xsi:type="dcterms:W3CDTF">2013-02-15T09:32:04Z</dcterms:modified>
</cp:coreProperties>
</file>