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1"/>
  </p:notesMasterIdLst>
  <p:sldIdLst>
    <p:sldId id="268" r:id="rId2"/>
    <p:sldId id="262" r:id="rId3"/>
    <p:sldId id="269" r:id="rId4"/>
    <p:sldId id="260" r:id="rId5"/>
    <p:sldId id="279" r:id="rId6"/>
    <p:sldId id="280" r:id="rId7"/>
    <p:sldId id="261" r:id="rId8"/>
    <p:sldId id="275" r:id="rId9"/>
    <p:sldId id="276" r:id="rId10"/>
    <p:sldId id="277" r:id="rId11"/>
    <p:sldId id="278" r:id="rId12"/>
    <p:sldId id="263" r:id="rId13"/>
    <p:sldId id="267" r:id="rId14"/>
    <p:sldId id="271" r:id="rId15"/>
    <p:sldId id="272" r:id="rId16"/>
    <p:sldId id="274" r:id="rId17"/>
    <p:sldId id="266" r:id="rId18"/>
    <p:sldId id="273" r:id="rId19"/>
    <p:sldId id="264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4962"/>
    <a:srgbClr val="C03640"/>
    <a:srgbClr val="CC0000"/>
    <a:srgbClr val="D4F9B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D8F1DB5-ABA9-4FBC-92E8-3DAA385B3E3D}" type="datetimeFigureOut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2D5D0D-3FF2-488D-9589-7EFAA8B1D0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imbu%C5%99%C3%AD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cs.wikipedia.org/w/index.php?title=Beroun&amp;action=edit&amp;section=14" TargetMode="External"/><Relationship Id="rId4" Type="http://schemas.openxmlformats.org/officeDocument/2006/relationships/hyperlink" Target="http://cs.wikipedia.org/wiki/Me%C4%8D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b="1" u="sng" smtClean="0">
                <a:solidFill>
                  <a:srgbClr val="C03640"/>
                </a:solidFill>
                <a:latin typeface="Comic Sans MS" pitchFamily="66" charset="0"/>
              </a:rPr>
              <a:t>Kde vznikala nová středověká města?</a:t>
            </a:r>
            <a:r>
              <a:rPr lang="cs-CZ" b="1" smtClean="0">
                <a:solidFill>
                  <a:srgbClr val="C03640"/>
                </a:solidFill>
              </a:rPr>
              <a:t> </a:t>
            </a:r>
            <a:r>
              <a:rPr lang="cs-CZ" sz="1600" b="1" smtClean="0">
                <a:solidFill>
                  <a:srgbClr val="C03640"/>
                </a:solidFill>
              </a:rPr>
              <a:t/>
            </a:r>
            <a:br>
              <a:rPr lang="cs-CZ" sz="1600" b="1" smtClean="0">
                <a:solidFill>
                  <a:srgbClr val="C03640"/>
                </a:solidFill>
              </a:rPr>
            </a:b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7927F29-DE55-4C14-80B6-650499E87F5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AF409C-F399-4235-9781-2AAABFB9326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Znak města: Na modrém štítě je stříbrná kvádrová hradební zeď s </a:t>
            </a:r>
            <a:r>
              <a:rPr lang="cs-CZ" smtClean="0">
                <a:hlinkClick r:id="rId3" action="ppaction://hlinkfile" tooltip="Cimbuří"/>
              </a:rPr>
              <a:t>cimbuřím</a:t>
            </a:r>
            <a:r>
              <a:rPr lang="cs-CZ" smtClean="0"/>
              <a:t> o pěti stínkách se širokou otevřenou branou s vytaženou zlatou mříží. Po stranách brány jsou dvě nevysoké okrouhlé, z kvádrů budované věže, každá s jedním oknem a s cimbuřím o třech stínkách, rovněž stříbrné, s červenými špičatými střechami a zlatými makovicemi. Nad branou mezi věžemi vystupuje z cimbuří muž v brnění přirozené barvy s taseným </a:t>
            </a:r>
            <a:r>
              <a:rPr lang="cs-CZ" smtClean="0">
                <a:hlinkClick r:id="rId4" action="ppaction://hlinkfile" tooltip="Meč"/>
              </a:rPr>
              <a:t>mečem</a:t>
            </a:r>
            <a:r>
              <a:rPr lang="cs-CZ" smtClean="0"/>
              <a:t> v pravici a štítem v levici. Jeho štít je červený se stříbrným českým lvem. Pod padací mříží v bráně je hnědý medvěd na šedočerné skalnaté půdě, kráčející doleva.</a:t>
            </a:r>
          </a:p>
          <a:p>
            <a:pPr>
              <a:spcBef>
                <a:spcPct val="0"/>
              </a:spcBef>
            </a:pPr>
            <a:r>
              <a:rPr lang="cs-CZ" b="1" smtClean="0"/>
              <a:t>[</a:t>
            </a:r>
            <a:r>
              <a:rPr lang="cs-CZ" b="1" smtClean="0">
                <a:hlinkClick r:id="rId5" action="ppaction://hlinkfile" tooltip="Editace sekce: Geologie"/>
              </a:rPr>
              <a:t>editovat</a:t>
            </a:r>
            <a:r>
              <a:rPr lang="cs-CZ" b="1" smtClean="0"/>
              <a:t>] Geologie</a:t>
            </a:r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C312FC-61B5-4BE4-8A32-4BA857AEAFB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FD14B8-BF43-4FE9-BC5D-507442811F6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radnice</a:t>
            </a:r>
          </a:p>
        </p:txBody>
      </p:sp>
      <p:sp>
        <p:nvSpPr>
          <p:cNvPr id="3277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965876-24E4-461A-A4FB-D253259631A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481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A8A078-38D9-4F9E-B05B-3CD14AC8F49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789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59AE68-878E-412A-A903-87B4D840979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ipsa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26A1-4E5D-456F-BBBA-930E5C2FABC2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8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8B3B5-B385-480E-B621-4245C4E9B4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6090E-4809-422C-8AA9-4F348DE3A7C3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5" name="Zástupný symbol pro číslo snímku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A2E71213-F1D4-4BCC-AC61-BCE3B50BD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1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1DCA1-3986-4025-ACEA-DADC074736D6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0CC5C-1AC1-467E-BE50-F3ACDBE31A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C92A3-DFFC-47A7-8353-A17062693077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4311E-5544-46F9-96C9-32431BD3BD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ovací čára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42677-6DE5-45A2-9873-422A133252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8669C-67AA-4B71-BA75-B8731664A796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319F5-5CB7-48F0-A650-61A598B34E8B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69004-B933-46B1-BD39-8AFDB1062B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63076-9D3F-485B-A008-541E6EA3D8DA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86D32-9D26-4188-AAD0-6ADEAB26BF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FD30B-910A-4715-9FE5-2725F40EF387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36582-9155-411C-B623-CDDF9618F4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3F87D-AF53-41AF-A2E7-BD203385222A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7DFDD-854D-46DE-BEA5-2733042612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1AAE6-7C23-4FD2-A5C0-43882E2A78CB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C1488-27B4-4EE9-AACD-B9FCD0C7EF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38D85-DED1-4772-9810-76C277292A4A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955C0-6F1B-4B63-AF0B-05D865BEB0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3EC3356A-7EC9-413D-8625-983EA6552DAC}" type="datetime1">
              <a:rPr lang="cs-CZ"/>
              <a:pPr>
                <a:defRPr/>
              </a:pPr>
              <a:t>15.2.2013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913D264-D3E4-41AD-A329-D840E5FC88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Lucida Sans Unicode" pitchFamily="34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300"/>
        </a:spcBef>
        <a:spcAft>
          <a:spcPct val="0"/>
        </a:spcAft>
        <a:buClr>
          <a:srgbClr val="008ABF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ts val="300"/>
        </a:spcBef>
        <a:spcAft>
          <a:spcPct val="0"/>
        </a:spcAft>
        <a:buClr>
          <a:srgbClr val="00729F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ts val="300"/>
        </a:spcBef>
        <a:spcAft>
          <a:spcPct val="0"/>
        </a:spcAft>
        <a:buClr>
          <a:srgbClr val="008ABF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ts val="338"/>
        </a:spcBef>
        <a:spcAft>
          <a:spcPct val="0"/>
        </a:spcAft>
        <a:buClr>
          <a:srgbClr val="008ABF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hyperlink" Target="http://cs.wikipedia.org/wiki/Soubor:Beroun_znak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eroun_znak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e/T%C5%99ebo%C5%88_-_Rosenberg-Gasse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2/22/Stara_radnice_(Brno)_8.JPG/170px-Stara_radnice_(Brno)_8.JPG" TargetMode="External"/><Relationship Id="rId13" Type="http://schemas.openxmlformats.org/officeDocument/2006/relationships/hyperlink" Target="http://upload.wikimedia.org/wikipedia/commons/thumb/a/ae/T%C5%99ebo%C5%88_-_Rosenberg-Gasse.jpg/800px-T%C5%99ebo%C5%88_-_Rosenberg-Gasse.jpg" TargetMode="External"/><Relationship Id="rId3" Type="http://schemas.openxmlformats.org/officeDocument/2006/relationships/hyperlink" Target="http://cs.wikipedia.org/wiki/Soubor:Olomouc_CZ_CoA.png" TargetMode="External"/><Relationship Id="rId7" Type="http://schemas.openxmlformats.org/officeDocument/2006/relationships/hyperlink" Target="http://upload.wikimedia.org/wikipedia/commons/thumb/5/59/Trebon1024b.jpg/800px-Trebon1024b.jpg" TargetMode="External"/><Relationship Id="rId12" Type="http://schemas.openxmlformats.org/officeDocument/2006/relationships/hyperlink" Target="http://im.foto.mapy.cz/big/4c55bc0d54575c6edc570100.jpg" TargetMode="External"/><Relationship Id="rId2" Type="http://schemas.openxmlformats.org/officeDocument/2006/relationships/hyperlink" Target="http://upload.wikimedia.org/wikipedia/commons/thumb/8/86/Plzen_small_CoA.png/106px-Plzen_small_CoA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1/1b/%C4%8Cesk%C3%A9_Bud%C4%9Bjovice_-_centrum_letecky.jpg/800px-%C4%8Cesk%C3%A9_Bud%C4%9Bjovice_-_centrum_letecky.jpg" TargetMode="External"/><Relationship Id="rId11" Type="http://schemas.openxmlformats.org/officeDocument/2006/relationships/hyperlink" Target="http://media.novinky.cz/089/210890-free1-97cs1.jpg" TargetMode="External"/><Relationship Id="rId5" Type="http://schemas.openxmlformats.org/officeDocument/2006/relationships/hyperlink" Target="http://cs.wikipedia.org/wiki/Soubor:Kol%C3%ADn_coa.png" TargetMode="External"/><Relationship Id="rId10" Type="http://schemas.openxmlformats.org/officeDocument/2006/relationships/hyperlink" Target="http://upload.wikimedia.org/wikipedia/commons/thumb/7/76/Zlata02.jpg/220px-Zlata02.jpg" TargetMode="External"/><Relationship Id="rId4" Type="http://schemas.openxmlformats.org/officeDocument/2006/relationships/hyperlink" Target="http://cs.wikipedia.org/wiki/Soubor:Hradec_Kralove_CoA_CZ.svg" TargetMode="External"/><Relationship Id="rId9" Type="http://schemas.openxmlformats.org/officeDocument/2006/relationships/hyperlink" Target="http://upload.wikimedia.org/wikipedia/commons/thumb/b/b2/KUTNA_HORA_(js)_14.jpg/220px-KUTNA_HORA_(js)_14.jpg" TargetMode="External"/><Relationship Id="rId14" Type="http://schemas.openxmlformats.org/officeDocument/2006/relationships/hyperlink" Target="file:///\\commons.wikimedia.org\wiki\Hlavn%25C3%25AD_strana%3fuselang=cs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t%C5%99edov%C4%9Bk%C3%A9_m%C4%9Bst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smtClean="0"/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Název školy:</a:t>
            </a:r>
            <a:r>
              <a:rPr lang="cs-CZ" sz="2000" smtClean="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Autor:</a:t>
            </a:r>
            <a:r>
              <a:rPr lang="cs-CZ" sz="2000" smtClean="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Mgr. Hana Míčová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Název:</a:t>
            </a:r>
            <a:r>
              <a:rPr lang="cs-CZ" sz="2000" smtClean="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VY_32_INOVACE_01_D</a:t>
            </a:r>
            <a:r>
              <a:rPr lang="cs-CZ" sz="1600" smtClean="0">
                <a:solidFill>
                  <a:schemeClr val="tx2"/>
                </a:solidFill>
                <a:latin typeface="Arial" charset="0"/>
              </a:rPr>
              <a:t>7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Číslo projektu:</a:t>
            </a:r>
            <a:r>
              <a:rPr lang="cs-CZ" sz="2000" smtClean="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Téma:	</a:t>
            </a:r>
            <a:r>
              <a:rPr lang="cs-CZ" sz="1600" smtClean="0">
                <a:solidFill>
                  <a:schemeClr val="tx2"/>
                </a:solidFill>
              </a:rPr>
              <a:t>Středověká města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Anotace:	</a:t>
            </a:r>
            <a:r>
              <a:rPr lang="cs-CZ" sz="1600" smtClean="0">
                <a:solidFill>
                  <a:schemeClr val="tx2"/>
                </a:solidFill>
              </a:rPr>
              <a:t> Výkladová prezentace</a:t>
            </a:r>
            <a:endParaRPr lang="cs-CZ" sz="1600" b="1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smtClean="0">
                <a:solidFill>
                  <a:schemeClr val="tx2"/>
                </a:solidFill>
              </a:rPr>
              <a:t>Datum:</a:t>
            </a:r>
            <a:r>
              <a:rPr lang="cs-CZ" sz="2000" smtClean="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17.1.2012	</a:t>
            </a:r>
          </a:p>
        </p:txBody>
      </p:sp>
      <p:pic>
        <p:nvPicPr>
          <p:cNvPr id="14338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74638"/>
            <a:ext cx="7489825" cy="1143000"/>
          </a:xfrm>
        </p:spPr>
      </p:pic>
      <p:sp>
        <p:nvSpPr>
          <p:cNvPr id="14339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4F4C02-0B0B-4FC8-BB05-73616F78B22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2007B5"/>
              </a:buClr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03640"/>
                </a:solidFill>
              </a:rPr>
              <a:t>vyvinula se ze starších osad</a:t>
            </a:r>
          </a:p>
          <a:p>
            <a:pPr>
              <a:buClr>
                <a:srgbClr val="2007B5"/>
              </a:buClr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03640"/>
                </a:solidFill>
              </a:rPr>
              <a:t>na křižovatkách obchodních cest</a:t>
            </a:r>
          </a:p>
          <a:p>
            <a:pPr>
              <a:buClr>
                <a:srgbClr val="2007B5"/>
              </a:buClr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03640"/>
                </a:solidFill>
              </a:rPr>
              <a:t>u brodů přes řeky</a:t>
            </a:r>
          </a:p>
          <a:p>
            <a:pPr>
              <a:buClr>
                <a:srgbClr val="2007B5"/>
              </a:buClr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03640"/>
                </a:solidFill>
              </a:rPr>
              <a:t>v sousedství hradů, šlechtických </a:t>
            </a:r>
            <a:r>
              <a:rPr lang="cs-CZ" sz="3600" b="1" dirty="0" smtClean="0">
                <a:solidFill>
                  <a:srgbClr val="C03640"/>
                </a:solidFill>
              </a:rPr>
              <a:t>sídel, klášterů</a:t>
            </a:r>
            <a:endParaRPr lang="cs-CZ" sz="3600" b="1" dirty="0" smtClean="0">
              <a:solidFill>
                <a:srgbClr val="C03640"/>
              </a:solidFill>
            </a:endParaRPr>
          </a:p>
          <a:p>
            <a:pPr>
              <a:buClr>
                <a:srgbClr val="2007B5"/>
              </a:buClr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C03640"/>
                </a:solidFill>
              </a:rPr>
              <a:t>u moře v ústí řek, v chráněných zálivech</a:t>
            </a:r>
          </a:p>
          <a:p>
            <a:endParaRPr lang="cs-CZ" sz="2800" b="1" dirty="0" smtClean="0">
              <a:solidFill>
                <a:srgbClr val="C03640"/>
              </a:solidFill>
            </a:endParaRPr>
          </a:p>
          <a:p>
            <a:endParaRPr lang="cs-CZ" sz="2800" b="1" dirty="0" smtClean="0">
              <a:solidFill>
                <a:srgbClr val="C03640"/>
              </a:solidFill>
            </a:endParaRPr>
          </a:p>
          <a:p>
            <a:endParaRPr lang="cs-CZ" sz="2800" b="1" dirty="0" smtClean="0">
              <a:solidFill>
                <a:srgbClr val="C03640"/>
              </a:solidFill>
            </a:endParaRPr>
          </a:p>
          <a:p>
            <a:endParaRPr lang="cs-CZ" sz="2800" b="1" dirty="0" smtClean="0">
              <a:solidFill>
                <a:srgbClr val="C03640"/>
              </a:solidFill>
            </a:endParaRPr>
          </a:p>
          <a:p>
            <a:endParaRPr lang="cs-CZ" sz="2800" b="1" dirty="0" smtClean="0">
              <a:solidFill>
                <a:srgbClr val="C03640"/>
              </a:solidFill>
            </a:endParaRPr>
          </a:p>
          <a:p>
            <a:endParaRPr lang="cs-CZ" dirty="0" smtClean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u="sng" smtClean="0">
                <a:solidFill>
                  <a:srgbClr val="CC0000"/>
                </a:solidFill>
              </a:rPr>
              <a:t>Kde vznikala středověká města?</a:t>
            </a:r>
            <a:endParaRPr lang="cs-CZ" b="1" u="sng">
              <a:solidFill>
                <a:srgbClr val="CC0000"/>
              </a:solidFill>
            </a:endParaRPr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D483AF-A020-4315-A2F3-C149169356A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184962"/>
              </a:buClr>
              <a:buFont typeface="Wingdings" pitchFamily="2" charset="2"/>
              <a:buChar char="v"/>
            </a:pPr>
            <a:r>
              <a:rPr lang="cs-CZ" sz="3600" b="1" smtClean="0">
                <a:solidFill>
                  <a:srgbClr val="C03640"/>
                </a:solidFill>
              </a:rPr>
              <a:t>vyvinula se postupně ze starších 	osad</a:t>
            </a:r>
          </a:p>
          <a:p>
            <a:pPr>
              <a:buClr>
                <a:srgbClr val="184962"/>
              </a:buClr>
              <a:buFont typeface="Wingdings" pitchFamily="2" charset="2"/>
              <a:buChar char="v"/>
            </a:pPr>
            <a:r>
              <a:rPr lang="cs-CZ" sz="3600" b="1" smtClean="0">
                <a:solidFill>
                  <a:srgbClr val="C03640"/>
                </a:solidFill>
              </a:rPr>
              <a:t>byla založena „na zeleném drnu“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u="sng" smtClean="0">
                <a:solidFill>
                  <a:srgbClr val="CC0000"/>
                </a:solidFill>
              </a:rPr>
              <a:t>Jak vznikala středověká města?</a:t>
            </a:r>
            <a:endParaRPr lang="cs-CZ" u="sng">
              <a:solidFill>
                <a:srgbClr val="CC0000"/>
              </a:solidFill>
            </a:endParaRPr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099EB5-4826-4E0A-9999-18C5256A0A0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5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33938"/>
          </a:xfrm>
        </p:spPr>
        <p:txBody>
          <a:bodyPr/>
          <a:lstStyle/>
          <a:p>
            <a:pPr>
              <a:buClr>
                <a:srgbClr val="5210D6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03640"/>
                </a:solidFill>
              </a:rPr>
              <a:t>zakladateli byli král, šlechta nebo		církev</a:t>
            </a:r>
          </a:p>
          <a:p>
            <a:pPr>
              <a:buClr>
                <a:srgbClr val="5210D6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03640"/>
                </a:solidFill>
              </a:rPr>
              <a:t>města byla založena „na zeleném		 drnu“</a:t>
            </a:r>
          </a:p>
          <a:p>
            <a:pPr>
              <a:buClr>
                <a:srgbClr val="5210D6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03640"/>
                </a:solidFill>
              </a:rPr>
              <a:t>vhodné místo pro založení vybral 	lokátor </a:t>
            </a:r>
          </a:p>
          <a:p>
            <a:pPr>
              <a:buClr>
                <a:srgbClr val="5210D6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03640"/>
                </a:solidFill>
              </a:rPr>
              <a:t>staral se o stavbu a osídlení města</a:t>
            </a:r>
          </a:p>
          <a:p>
            <a:pPr>
              <a:buClr>
                <a:srgbClr val="5210D6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03640"/>
                </a:solidFill>
              </a:rPr>
              <a:t>častá byla kolonizace řemeslníky a 	obchodníky z německých zemí</a:t>
            </a: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u="sng" smtClean="0">
                <a:solidFill>
                  <a:srgbClr val="CC0000"/>
                </a:solidFill>
              </a:rPr>
              <a:t>Zakládání nových měst</a:t>
            </a:r>
            <a:endParaRPr lang="cs-CZ" b="1" u="sng">
              <a:solidFill>
                <a:srgbClr val="CC0000"/>
              </a:solidFill>
            </a:endParaRPr>
          </a:p>
        </p:txBody>
      </p:sp>
      <p:sp>
        <p:nvSpPr>
          <p:cNvPr id="18435" name="Zástupný symbol pro číslo snímku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ADD3DE9-2BBE-4015-A30C-3D27ADAAD4D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1D0DF1"/>
              </a:buClr>
              <a:buFont typeface="Wingdings" pitchFamily="2" charset="2"/>
              <a:buChar char="v"/>
            </a:pPr>
            <a:r>
              <a:rPr lang="cs-CZ" b="1" u="sng" smtClean="0">
                <a:solidFill>
                  <a:srgbClr val="FF0000"/>
                </a:solidFill>
              </a:rPr>
              <a:t>Města královská </a:t>
            </a:r>
            <a:r>
              <a:rPr lang="cs-CZ" b="1" smtClean="0">
                <a:solidFill>
                  <a:srgbClr val="FF0000"/>
                </a:solidFill>
              </a:rPr>
              <a:t>– patřila králi, byla významná, 		bohatá, obdržela mnoho privilegií</a:t>
            </a:r>
          </a:p>
          <a:p>
            <a:pPr>
              <a:buClr>
                <a:srgbClr val="1D0DF1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FF0000"/>
                </a:solidFill>
              </a:rPr>
              <a:t>Některá měla zvláštní postavení:</a:t>
            </a:r>
          </a:p>
          <a:p>
            <a:pPr lvl="1">
              <a:buClr>
                <a:srgbClr val="1D0DF1"/>
              </a:buClr>
              <a:buFont typeface="Wingdings" pitchFamily="2" charset="2"/>
              <a:buChar char="v"/>
            </a:pPr>
            <a:r>
              <a:rPr lang="cs-CZ" b="1" u="sng" smtClean="0">
                <a:solidFill>
                  <a:srgbClr val="C00000"/>
                </a:solidFill>
              </a:rPr>
              <a:t>Města horní </a:t>
            </a:r>
            <a:r>
              <a:rPr lang="cs-CZ" smtClean="0">
                <a:solidFill>
                  <a:srgbClr val="C00000"/>
                </a:solidFill>
              </a:rPr>
              <a:t>– města, kde se dolovaly nerostné suroviny, z nich nejznámější jsou Kutná Hora, Jihlava, Stříbro, dále např. Boží Dar, Nové město pod Smrkem, Horní Blatná</a:t>
            </a:r>
          </a:p>
          <a:p>
            <a:pPr lvl="1">
              <a:buClr>
                <a:srgbClr val="1D0DF1"/>
              </a:buClr>
              <a:buFont typeface="Wingdings" pitchFamily="2" charset="2"/>
              <a:buChar char="v"/>
            </a:pPr>
            <a:r>
              <a:rPr lang="cs-CZ" b="1" u="sng" smtClean="0">
                <a:solidFill>
                  <a:srgbClr val="C00000"/>
                </a:solidFill>
              </a:rPr>
              <a:t>Města věnná </a:t>
            </a:r>
            <a:r>
              <a:rPr lang="cs-CZ" smtClean="0">
                <a:solidFill>
                  <a:srgbClr val="C00000"/>
                </a:solidFill>
              </a:rPr>
              <a:t>– výnosy z nich patřily českým královnám: např. Hradec Králové, Dvůr Králové, Mělník, Jaroměř</a:t>
            </a:r>
          </a:p>
          <a:p>
            <a:pPr>
              <a:buClr>
                <a:srgbClr val="1D0DF1"/>
              </a:buClr>
              <a:buFont typeface="Wingdings" pitchFamily="2" charset="2"/>
              <a:buChar char="v"/>
            </a:pPr>
            <a:r>
              <a:rPr lang="cs-CZ" b="1" u="sng" smtClean="0">
                <a:solidFill>
                  <a:srgbClr val="FF0000"/>
                </a:solidFill>
              </a:rPr>
              <a:t>Města poddanská </a:t>
            </a:r>
            <a:r>
              <a:rPr lang="cs-CZ" smtClean="0">
                <a:solidFill>
                  <a:srgbClr val="C00000"/>
                </a:solidFill>
              </a:rPr>
              <a:t>– patřila šlechtě   </a:t>
            </a:r>
          </a:p>
        </p:txBody>
      </p:sp>
      <p:sp>
        <p:nvSpPr>
          <p:cNvPr id="19458" name="Zástupný symbol pro číslo snímku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76B3D3-3D45-45D8-963F-D8C811019CC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b="1" u="sng" smtClean="0">
                <a:solidFill>
                  <a:srgbClr val="C03640"/>
                </a:solidFill>
              </a:rPr>
              <a:t>Komu města patřila?</a:t>
            </a:r>
            <a:endParaRPr lang="cs-CZ" sz="4800" b="1" u="sng">
              <a:solidFill>
                <a:srgbClr val="C036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472488" cy="457200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rgbClr val="0000CC"/>
              </a:buClr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C00000"/>
                </a:solidFill>
              </a:rPr>
              <a:t>teprve později získala výsady po vzoru 	královských měst</a:t>
            </a:r>
          </a:p>
          <a:p>
            <a:pPr marL="274320" indent="-274320" fontAlgn="auto">
              <a:spcAft>
                <a:spcPts val="0"/>
              </a:spcAft>
              <a:buClr>
                <a:srgbClr val="0000CC"/>
              </a:buClr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C00000"/>
                </a:solidFill>
              </a:rPr>
              <a:t>většinou méně významná</a:t>
            </a:r>
          </a:p>
          <a:p>
            <a:pPr marL="274320" indent="-274320" fontAlgn="auto">
              <a:spcAft>
                <a:spcPts val="0"/>
              </a:spcAft>
              <a:buClr>
                <a:srgbClr val="0000CC"/>
              </a:buClr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C00000"/>
                </a:solidFill>
              </a:rPr>
              <a:t> často vznikla z osad v podhradí, na křižovatkách		cest, u klášterů</a:t>
            </a:r>
          </a:p>
          <a:p>
            <a:pPr marL="274320" indent="-274320" fontAlgn="auto">
              <a:spcAft>
                <a:spcPts val="0"/>
              </a:spcAft>
              <a:buClr>
                <a:srgbClr val="0000CC"/>
              </a:buClr>
              <a:buFont typeface="Wingdings" pitchFamily="2" charset="2"/>
              <a:buChar char="v"/>
              <a:defRPr/>
            </a:pPr>
            <a:r>
              <a:rPr lang="cs-CZ" b="1" u="sng" dirty="0" smtClean="0">
                <a:solidFill>
                  <a:srgbClr val="C00000"/>
                </a:solidFill>
              </a:rPr>
              <a:t>Patřila:</a:t>
            </a:r>
          </a:p>
          <a:p>
            <a:pPr marL="640080" lvl="1" indent="-274320" fontAlgn="auto">
              <a:spcAft>
                <a:spcPts val="0"/>
              </a:spcAft>
              <a:buClr>
                <a:srgbClr val="652D87"/>
              </a:buClr>
              <a:buFont typeface="Wingdings" pitchFamily="2" charset="2"/>
              <a:buChar char="q"/>
              <a:defRPr/>
            </a:pPr>
            <a:r>
              <a:rPr lang="cs-CZ" b="1" u="sng" dirty="0" smtClean="0">
                <a:solidFill>
                  <a:srgbClr val="C00000"/>
                </a:solidFill>
              </a:rPr>
              <a:t>šlechtě</a:t>
            </a:r>
            <a:r>
              <a:rPr lang="cs-CZ" b="1" dirty="0" smtClean="0">
                <a:solidFill>
                  <a:srgbClr val="C00000"/>
                </a:solidFill>
              </a:rPr>
              <a:t> – Třeboň, Krumlov, Soběslav patřily				jihočeskému rodu Rožmberků </a:t>
            </a:r>
          </a:p>
          <a:p>
            <a:pPr marL="640080" lvl="1" indent="-274320" fontAlgn="auto">
              <a:spcAft>
                <a:spcPts val="0"/>
              </a:spcAft>
              <a:buClr>
                <a:srgbClr val="652D87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rgbClr val="C00000"/>
                </a:solidFill>
              </a:rPr>
              <a:t>církvi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b="1" dirty="0" smtClean="0">
                <a:solidFill>
                  <a:srgbClr val="C00000"/>
                </a:solidFill>
              </a:rPr>
              <a:t>– např. Litomyšl patřila litomyšlskému			biskupství, Kladruby u Stříbra patřily 		zdejšímu benediktinskému klášteru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>
              <a:solidFill>
                <a:srgbClr val="C0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sp>
        <p:nvSpPr>
          <p:cNvPr id="20482" name="Zástupný symbol pro číslo snímku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E4E553-A9C3-46EF-8372-274241BA830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u="sng" smtClean="0">
                <a:solidFill>
                  <a:srgbClr val="FF0000"/>
                </a:solidFill>
              </a:rPr>
              <a:t>Města poddanská 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3E0AD0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C0000"/>
                </a:solidFill>
              </a:rPr>
              <a:t>=městské výsady, výsadní práva</a:t>
            </a:r>
          </a:p>
          <a:p>
            <a:pPr>
              <a:buClr>
                <a:srgbClr val="3E0AD0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C0000"/>
                </a:solidFill>
              </a:rPr>
              <a:t>chránila obchodní zájmy měst</a:t>
            </a:r>
          </a:p>
          <a:p>
            <a:pPr>
              <a:buClr>
                <a:srgbClr val="3E0AD0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C0000"/>
                </a:solidFill>
              </a:rPr>
              <a:t>uděloval je panovník</a:t>
            </a:r>
          </a:p>
          <a:p>
            <a:pPr>
              <a:buClr>
                <a:srgbClr val="3E0AD0"/>
              </a:buClr>
              <a:buFont typeface="Wingdings" pitchFamily="2" charset="2"/>
              <a:buChar char="v"/>
            </a:pPr>
            <a:r>
              <a:rPr lang="cs-CZ" sz="3200" b="1" smtClean="0">
                <a:solidFill>
                  <a:srgbClr val="CC0000"/>
                </a:solidFill>
              </a:rPr>
              <a:t>vzorem pro městské právo většiny českých měst bylo </a:t>
            </a:r>
            <a:r>
              <a:rPr lang="cs-CZ" sz="3200" b="1" u="sng" smtClean="0">
                <a:solidFill>
                  <a:srgbClr val="CC0000"/>
                </a:solidFill>
              </a:rPr>
              <a:t>právo magdeburské</a:t>
            </a:r>
            <a:r>
              <a:rPr lang="cs-CZ" sz="3200" b="1" smtClean="0">
                <a:solidFill>
                  <a:srgbClr val="CC0000"/>
                </a:solidFill>
              </a:rPr>
              <a:t>, soubor privilegií německého města Magdeburku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u="sng" smtClean="0">
                <a:solidFill>
                  <a:srgbClr val="CC0000"/>
                </a:solidFill>
              </a:rPr>
              <a:t>Co jsou to městská privilegia?</a:t>
            </a:r>
            <a:endParaRPr lang="cs-CZ" sz="4400" u="sng">
              <a:solidFill>
                <a:srgbClr val="CC0000"/>
              </a:solidFill>
            </a:endParaRP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4053ED-1D82-4647-835B-8B31B1B7474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hradeb 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erbu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trhu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mílové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várečné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skladu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vykonávat soudy</a:t>
            </a:r>
          </a:p>
          <a:p>
            <a:pPr>
              <a:buClr>
                <a:srgbClr val="370ECC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Právo hrdelní</a:t>
            </a:r>
          </a:p>
          <a:p>
            <a:pPr>
              <a:buFont typeface="Wingdings" pitchFamily="2" charset="2"/>
              <a:buChar char="Ø"/>
            </a:pPr>
            <a:endParaRPr lang="cs-CZ" b="1" smtClean="0">
              <a:solidFill>
                <a:srgbClr val="C03640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b="1" smtClean="0">
              <a:solidFill>
                <a:srgbClr val="C03640"/>
              </a:solidFill>
            </a:endParaRPr>
          </a:p>
        </p:txBody>
      </p:sp>
      <p:sp>
        <p:nvSpPr>
          <p:cNvPr id="22530" name="Zástupný symbol pro číslo snímku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D1D81C-BF9A-4972-AD6C-2084FC18813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u="sng" smtClean="0">
                <a:solidFill>
                  <a:srgbClr val="C03640"/>
                </a:solidFill>
              </a:rPr>
              <a:t>Městská privilegia</a:t>
            </a:r>
            <a:endParaRPr lang="cs-CZ" u="sng">
              <a:solidFill>
                <a:srgbClr val="C036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150CCE"/>
              </a:buClr>
              <a:buFont typeface="Wingdings" pitchFamily="2" charset="2"/>
              <a:buChar char="v"/>
            </a:pPr>
            <a:endParaRPr lang="cs-CZ" b="1" smtClean="0">
              <a:solidFill>
                <a:srgbClr val="C03640"/>
              </a:solidFill>
            </a:endParaRPr>
          </a:p>
          <a:p>
            <a:pPr>
              <a:buClr>
                <a:srgbClr val="150CCE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 Městský erb, někdy i prapor</a:t>
            </a:r>
          </a:p>
          <a:p>
            <a:pPr>
              <a:buClr>
                <a:srgbClr val="150CCE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 Městská pečeť</a:t>
            </a:r>
          </a:p>
          <a:p>
            <a:pPr>
              <a:buClr>
                <a:srgbClr val="150CCE"/>
              </a:buClr>
              <a:buFont typeface="Wingdings" pitchFamily="2" charset="2"/>
              <a:buChar char="v"/>
            </a:pPr>
            <a:r>
              <a:rPr lang="cs-CZ" b="1" smtClean="0">
                <a:solidFill>
                  <a:srgbClr val="C03640"/>
                </a:solidFill>
              </a:rPr>
              <a:t> Klíče od městských bran</a:t>
            </a:r>
          </a:p>
          <a:p>
            <a:pPr>
              <a:buClr>
                <a:srgbClr val="150CCE"/>
              </a:buClr>
              <a:buFont typeface="Wingdings" pitchFamily="2" charset="2"/>
              <a:buChar char="v"/>
            </a:pPr>
            <a:endParaRPr lang="cs-CZ" b="1" smtClean="0">
              <a:solidFill>
                <a:srgbClr val="C03640"/>
              </a:solidFill>
            </a:endParaRPr>
          </a:p>
        </p:txBody>
      </p:sp>
      <p:sp>
        <p:nvSpPr>
          <p:cNvPr id="23554" name="Zástupný symbol pro číslo snímku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224CB1-F35F-493C-85F2-C1DF2A1DB92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u="sng" smtClean="0">
                <a:solidFill>
                  <a:srgbClr val="C03640"/>
                </a:solidFill>
              </a:rPr>
              <a:t>Městské symboly:</a:t>
            </a:r>
            <a:endParaRPr lang="cs-CZ" b="1" u="sng">
              <a:solidFill>
                <a:srgbClr val="C036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číslo snímku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9141EC6-6FFB-421F-A139-3EF20F42D9A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u="sng" smtClean="0">
                <a:solidFill>
                  <a:srgbClr val="C03640"/>
                </a:solidFill>
              </a:rPr>
              <a:t>Erby:</a:t>
            </a:r>
            <a:endParaRPr lang="cs-CZ" b="1" u="sng">
              <a:solidFill>
                <a:srgbClr val="C03640"/>
              </a:solidFill>
            </a:endParaRPr>
          </a:p>
        </p:txBody>
      </p:sp>
      <p:sp>
        <p:nvSpPr>
          <p:cNvPr id="24579" name="TextovéPole 5"/>
          <p:cNvSpPr txBox="1">
            <a:spLocks noChangeArrowheads="1"/>
          </p:cNvSpPr>
          <p:nvPr/>
        </p:nvSpPr>
        <p:spPr bwMode="auto">
          <a:xfrm>
            <a:off x="642938" y="3000375"/>
            <a:ext cx="12636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Lucida Sans Unicode" pitchFamily="34" charset="0"/>
            </a:endParaRPr>
          </a:p>
          <a:p>
            <a:r>
              <a:rPr lang="cs-CZ">
                <a:latin typeface="Lucida Sans Unicode" pitchFamily="34" charset="0"/>
              </a:rPr>
              <a:t>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Olomouc</a:t>
            </a:r>
          </a:p>
          <a:p>
            <a:endParaRPr lang="cs-CZ">
              <a:latin typeface="Lucida Sans Unicode" pitchFamily="34" charset="0"/>
            </a:endParaRP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75" y="1428750"/>
            <a:ext cx="140811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Obdélník 9"/>
          <p:cNvSpPr>
            <a:spLocks noChangeArrowheads="1"/>
          </p:cNvSpPr>
          <p:nvPr/>
        </p:nvSpPr>
        <p:spPr bwMode="auto">
          <a:xfrm>
            <a:off x="2643188" y="3000375"/>
            <a:ext cx="2022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Lucida Sans Unicode" pitchFamily="34" charset="0"/>
            </a:endParaRPr>
          </a:p>
          <a:p>
            <a:r>
              <a:rPr lang="cs-CZ">
                <a:latin typeface="Lucida Sans Unicode" pitchFamily="34" charset="0"/>
              </a:rPr>
              <a:t>  </a:t>
            </a:r>
            <a:r>
              <a:rPr lang="cs-CZ" b="1">
                <a:solidFill>
                  <a:srgbClr val="184962"/>
                </a:solidFill>
                <a:latin typeface="Lucida Sans Unicode" pitchFamily="34" charset="0"/>
              </a:rPr>
              <a:t>Hradec Králové</a:t>
            </a:r>
          </a:p>
        </p:txBody>
      </p:sp>
      <p:pic>
        <p:nvPicPr>
          <p:cNvPr id="2458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75" y="1428750"/>
            <a:ext cx="1357313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ovéPole 11"/>
          <p:cNvSpPr txBox="1">
            <a:spLocks noChangeArrowheads="1"/>
          </p:cNvSpPr>
          <p:nvPr/>
        </p:nvSpPr>
        <p:spPr bwMode="auto">
          <a:xfrm>
            <a:off x="5286375" y="3000375"/>
            <a:ext cx="1357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Lucida Sans Unicode" pitchFamily="34" charset="0"/>
            </a:endParaRPr>
          </a:p>
          <a:p>
            <a:r>
              <a:rPr lang="cs-CZ" b="1">
                <a:solidFill>
                  <a:srgbClr val="C00000"/>
                </a:solidFill>
                <a:latin typeface="Lucida Sans Unicode" pitchFamily="34" charset="0"/>
              </a:rPr>
              <a:t> 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Nymburk</a:t>
            </a:r>
          </a:p>
        </p:txBody>
      </p:sp>
      <p:pic>
        <p:nvPicPr>
          <p:cNvPr id="2458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1403350"/>
            <a:ext cx="1416050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TextovéPole 13"/>
          <p:cNvSpPr txBox="1">
            <a:spLocks noChangeArrowheads="1"/>
          </p:cNvSpPr>
          <p:nvPr/>
        </p:nvSpPr>
        <p:spPr bwMode="auto">
          <a:xfrm>
            <a:off x="7143750" y="3071813"/>
            <a:ext cx="1285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Lucida Sans Unicode" pitchFamily="34" charset="0"/>
              </a:rPr>
              <a:t>   </a:t>
            </a:r>
          </a:p>
          <a:p>
            <a:r>
              <a:rPr lang="cs-CZ">
                <a:latin typeface="Lucida Sans Unicode" pitchFamily="34" charset="0"/>
              </a:rPr>
              <a:t>    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Kolín</a:t>
            </a:r>
          </a:p>
          <a:p>
            <a:endParaRPr lang="cs-CZ">
              <a:latin typeface="Lucida Sans Unicode" pitchFamily="34" charset="0"/>
            </a:endParaRPr>
          </a:p>
        </p:txBody>
      </p:sp>
      <p:pic>
        <p:nvPicPr>
          <p:cNvPr id="24586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642938" y="1403350"/>
            <a:ext cx="1428750" cy="1682750"/>
          </a:xfrm>
        </p:spPr>
      </p:pic>
      <p:pic>
        <p:nvPicPr>
          <p:cNvPr id="24587" name="Obrázek 12" descr="Beroun – znak">
            <a:hlinkClick r:id="rId7" tooltip="&quot;Beroun – znak&quot;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" y="4000500"/>
            <a:ext cx="18573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8" name="TextovéPole 15"/>
          <p:cNvSpPr txBox="1">
            <a:spLocks noChangeArrowheads="1"/>
          </p:cNvSpPr>
          <p:nvPr/>
        </p:nvSpPr>
        <p:spPr bwMode="auto">
          <a:xfrm>
            <a:off x="2857500" y="4643438"/>
            <a:ext cx="1071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Beroun</a:t>
            </a:r>
          </a:p>
        </p:txBody>
      </p:sp>
      <p:pic>
        <p:nvPicPr>
          <p:cNvPr id="24589" name="Picture 2" descr="C:\Documents and Settings\All Users\Dokumenty\Obrázky\Ukázky obrázků\Plzen_small_CoA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50" y="4071938"/>
            <a:ext cx="17653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0" name="TextovéPole 17"/>
          <p:cNvSpPr txBox="1">
            <a:spLocks noChangeArrowheads="1"/>
          </p:cNvSpPr>
          <p:nvPr/>
        </p:nvSpPr>
        <p:spPr bwMode="auto">
          <a:xfrm>
            <a:off x="5072063" y="4643438"/>
            <a:ext cx="12144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Plzeň</a:t>
            </a:r>
          </a:p>
          <a:p>
            <a:endParaRPr lang="cs-CZ"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CEDD1AF-CD8C-4EC3-BFC8-898DA4D6B0B9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  <p:pic>
        <p:nvPicPr>
          <p:cNvPr id="26626" name="Obrázek 2" descr="Beroun – znak">
            <a:hlinkClick r:id="rId3" tooltip="&quot;Beroun – znak&quot;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25" y="2428875"/>
            <a:ext cx="21431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Obdélník 4"/>
          <p:cNvSpPr>
            <a:spLocks noChangeArrowheads="1"/>
          </p:cNvSpPr>
          <p:nvPr/>
        </p:nvSpPr>
        <p:spPr bwMode="auto">
          <a:xfrm>
            <a:off x="214313" y="285750"/>
            <a:ext cx="8715375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 u="sng">
                <a:solidFill>
                  <a:srgbClr val="C00000"/>
                </a:solidFill>
                <a:latin typeface="Lucida Sans Unicode" pitchFamily="34" charset="0"/>
              </a:rPr>
              <a:t>Heraldický popis znaku města Berouna: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Na modrém štítě je stříbrná kvádrová hradební zeď 	  s cimbuřím o pěti stínkách se širokou otevřenou branou s vytaženou zlatou mříží. Po stranách brány jsou dvě nevysoké okrouhlé, z kvádrů budované věže, každá s jedním oknem a s cimbuřím o třech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stínkách, rovněž stříbrné, s červenými 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špičatými střechami a zlatými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makovicemi. Nad branou mezi věžemi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vystupuje z cimbuří muž v brnění 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přirozené barvy s taseným mečem 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v pravici a štítem v levici. Jeho štít je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červený se stříbrným českým lvem.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Pod padací mříží v bráně je hnědý </a:t>
            </a:r>
          </a:p>
          <a:p>
            <a:r>
              <a:rPr lang="cs-CZ" sz="2400">
                <a:solidFill>
                  <a:srgbClr val="C00000"/>
                </a:solidFill>
                <a:latin typeface="Lucida Sans Unicode" pitchFamily="34" charset="0"/>
              </a:rPr>
              <a:t>medvěd na šedočerné skalnaté půdě, kráčející doleva.</a:t>
            </a:r>
          </a:p>
          <a:p>
            <a:r>
              <a:rPr lang="cs-CZ" sz="2400" b="1">
                <a:solidFill>
                  <a:srgbClr val="C00000"/>
                </a:solidFill>
                <a:latin typeface="Lucida Sans Unicode" pitchFamily="34" charset="0"/>
              </a:rPr>
              <a:t> </a:t>
            </a:r>
          </a:p>
          <a:p>
            <a:endParaRPr lang="cs-CZ"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867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429375" y="500063"/>
            <a:ext cx="2514600" cy="5519737"/>
          </a:xfrm>
        </p:spPr>
        <p:txBody>
          <a:bodyPr/>
          <a:lstStyle/>
          <a:p>
            <a:pPr algn="ctr"/>
            <a:r>
              <a:rPr lang="cs-CZ" sz="2000" b="1" u="sng" smtClean="0">
                <a:solidFill>
                  <a:srgbClr val="C03640"/>
                </a:solidFill>
              </a:rPr>
              <a:t>Město založené   na zeleném drnu</a:t>
            </a:r>
          </a:p>
          <a:p>
            <a:pPr algn="ctr"/>
            <a:endParaRPr lang="cs-CZ" sz="2000" b="1" smtClean="0">
              <a:solidFill>
                <a:srgbClr val="C03640"/>
              </a:solidFill>
            </a:endParaRPr>
          </a:p>
          <a:p>
            <a:pPr algn="ctr"/>
            <a:r>
              <a:rPr lang="cs-CZ" sz="2800" b="1" smtClean="0">
                <a:solidFill>
                  <a:srgbClr val="CC0000"/>
                </a:solidFill>
              </a:rPr>
              <a:t>České Budějovice</a:t>
            </a:r>
          </a:p>
          <a:p>
            <a:pPr algn="ctr"/>
            <a:endParaRPr lang="cs-CZ" sz="2400" b="1" smtClean="0">
              <a:solidFill>
                <a:srgbClr val="CC0000"/>
              </a:solidFill>
            </a:endParaRPr>
          </a:p>
          <a:p>
            <a:pPr algn="ctr"/>
            <a:endParaRPr lang="cs-CZ" sz="2400" b="1" smtClean="0">
              <a:solidFill>
                <a:srgbClr val="CC0000"/>
              </a:solidFill>
            </a:endParaRPr>
          </a:p>
          <a:p>
            <a:pPr algn="ctr"/>
            <a:endParaRPr lang="cs-CZ" sz="2400" b="1" smtClean="0">
              <a:solidFill>
                <a:srgbClr val="CC0000"/>
              </a:solidFill>
            </a:endParaRPr>
          </a:p>
          <a:p>
            <a:pPr algn="ctr"/>
            <a:r>
              <a:rPr lang="cs-CZ" b="1" smtClean="0">
                <a:solidFill>
                  <a:srgbClr val="CC0000"/>
                </a:solidFill>
              </a:rPr>
              <a:t> </a:t>
            </a:r>
          </a:p>
        </p:txBody>
      </p:sp>
      <p:pic>
        <p:nvPicPr>
          <p:cNvPr id="16386" name="Picture 2" descr="D:\Dokumenty\Haninka\DUM\Obr. D1\800px-České_Budějovice_-_centrum_letecky[1]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l="19563" r="19563"/>
          <a:stretch>
            <a:fillRect/>
          </a:stretch>
        </p:blipFill>
        <p:spPr>
          <a:noFill/>
        </p:spPr>
      </p:pic>
      <p:sp>
        <p:nvSpPr>
          <p:cNvPr id="28676" name="Zástupný symbol pro číslo snímku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F0090D5-25AA-4B63-81C2-7565B85858E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5E7460-EF32-42F4-9683-819EA697A43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8229600" cy="12192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u="sng" smtClean="0">
                <a:solidFill>
                  <a:srgbClr val="CC0000"/>
                </a:solidFill>
              </a:rPr>
              <a:t>TŘEBOŇ, náměstí, památková rezervace</a:t>
            </a:r>
            <a:endParaRPr lang="cs-CZ" b="1" u="sng">
              <a:solidFill>
                <a:srgbClr val="CC0000"/>
              </a:solidFill>
            </a:endParaRPr>
          </a:p>
        </p:txBody>
      </p:sp>
      <p:pic>
        <p:nvPicPr>
          <p:cNvPr id="30723" name="Picture 2" descr="D:\Dokumenty\Haninka\DUM\Obr. D1\800px-Trebon102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571625"/>
            <a:ext cx="657225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číslo snímku 1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78B8748-B884-4556-922B-565303DEEA6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8229600" cy="12192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b="1" u="sng" smtClean="0">
                <a:solidFill>
                  <a:srgbClr val="C03640"/>
                </a:solidFill>
              </a:rPr>
              <a:t>Co najdeme na náměstí středověkého města?</a:t>
            </a:r>
            <a:endParaRPr lang="cs-CZ"/>
          </a:p>
        </p:txBody>
      </p:sp>
      <p:sp>
        <p:nvSpPr>
          <p:cNvPr id="31747" name="Zástupný symbol pro text 10"/>
          <p:cNvSpPr>
            <a:spLocks noGrp="1"/>
          </p:cNvSpPr>
          <p:nvPr>
            <p:ph sz="half" idx="4294967295"/>
          </p:nvPr>
        </p:nvSpPr>
        <p:spPr>
          <a:xfrm>
            <a:off x="0" y="1524000"/>
            <a:ext cx="4059238" cy="4572000"/>
          </a:xfrm>
        </p:spPr>
        <p:txBody>
          <a:bodyPr/>
          <a:lstStyle/>
          <a:p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      Stará radnice v Brně</a:t>
            </a:r>
          </a:p>
        </p:txBody>
      </p:sp>
      <p:sp>
        <p:nvSpPr>
          <p:cNvPr id="31748" name="Zástupný symbol pro obsah 14"/>
          <p:cNvSpPr>
            <a:spLocks noGrp="1"/>
          </p:cNvSpPr>
          <p:nvPr>
            <p:ph sz="half" idx="4294967295"/>
          </p:nvPr>
        </p:nvSpPr>
        <p:spPr>
          <a:xfrm>
            <a:off x="5084763" y="1524000"/>
            <a:ext cx="4059237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Kamenný dům v Kutné Hoře</a:t>
            </a:r>
          </a:p>
          <a:p>
            <a:endParaRPr lang="cs-CZ" smtClean="0"/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5" y="2500313"/>
            <a:ext cx="2643188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88" y="2500313"/>
            <a:ext cx="27940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b="1" u="sng" smtClean="0">
                <a:solidFill>
                  <a:srgbClr val="C03640"/>
                </a:solidFill>
              </a:rPr>
              <a:t>Co najdeme na náměstí středověkého města?</a:t>
            </a:r>
            <a:endParaRPr lang="cs-CZ" b="1">
              <a:solidFill>
                <a:srgbClr val="C03640"/>
              </a:solidFill>
            </a:endParaRPr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14375" y="2928938"/>
            <a:ext cx="3365500" cy="2524125"/>
          </a:xfrm>
        </p:spPr>
      </p:pic>
      <p:sp>
        <p:nvSpPr>
          <p:cNvPr id="33795" name="TextovéPole 7"/>
          <p:cNvSpPr txBox="1">
            <a:spLocks noChangeArrowheads="1"/>
          </p:cNvSpPr>
          <p:nvPr/>
        </p:nvSpPr>
        <p:spPr bwMode="auto">
          <a:xfrm>
            <a:off x="928688" y="2000250"/>
            <a:ext cx="2571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C03640"/>
                </a:solidFill>
                <a:latin typeface="Lucida Sans Unicode" pitchFamily="34" charset="0"/>
              </a:rPr>
              <a:t>Kašna u Zlaté uličky na Pražském hradě</a:t>
            </a:r>
          </a:p>
          <a:p>
            <a:endParaRPr lang="cs-CZ">
              <a:latin typeface="Lucida Sans Unicode" pitchFamily="34" charset="0"/>
            </a:endParaRPr>
          </a:p>
        </p:txBody>
      </p:sp>
      <p:pic>
        <p:nvPicPr>
          <p:cNvPr id="3379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86313" y="2786063"/>
            <a:ext cx="3810000" cy="2857500"/>
          </a:xfrm>
        </p:spPr>
      </p:pic>
      <p:sp>
        <p:nvSpPr>
          <p:cNvPr id="33797" name="TextovéPole 11"/>
          <p:cNvSpPr txBox="1">
            <a:spLocks noChangeArrowheads="1"/>
          </p:cNvSpPr>
          <p:nvPr/>
        </p:nvSpPr>
        <p:spPr bwMode="auto">
          <a:xfrm>
            <a:off x="4786313" y="2000250"/>
            <a:ext cx="3571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C03640"/>
                </a:solidFill>
                <a:latin typeface="Lucida Sans Unicode" pitchFamily="34" charset="0"/>
              </a:rPr>
              <a:t>Chrám sv. Jiljí v Nymburce</a:t>
            </a:r>
          </a:p>
          <a:p>
            <a:endParaRPr lang="cs-CZ">
              <a:latin typeface="Lucida Sans Unicode" pitchFamily="34" charset="0"/>
            </a:endParaRPr>
          </a:p>
        </p:txBody>
      </p:sp>
      <p:sp>
        <p:nvSpPr>
          <p:cNvPr id="33798" name="Zástupný symbol pro číslo snímku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8D0514-5839-48AE-AA07-6B96B569BEC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číslo snímku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0E7BDE-921C-46FF-9F3B-AB2AA1BF14D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smtClean="0">
                <a:solidFill>
                  <a:srgbClr val="C03640"/>
                </a:solidFill>
              </a:rPr>
              <a:t>Kašna na kolínském náměstí</a:t>
            </a:r>
            <a:endParaRPr lang="cs-CZ" sz="2800" b="1">
              <a:solidFill>
                <a:srgbClr val="C03640"/>
              </a:solidFill>
            </a:endParaRPr>
          </a:p>
        </p:txBody>
      </p:sp>
      <p:pic>
        <p:nvPicPr>
          <p:cNvPr id="358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33538" y="1857375"/>
            <a:ext cx="5876925" cy="3905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8916E1-4F5F-41A6-982E-E01192F2F66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/>
          </a:p>
        </p:txBody>
      </p:sp>
      <p:sp>
        <p:nvSpPr>
          <p:cNvPr id="36866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7086600" y="1600200"/>
            <a:ext cx="2057400" cy="4419600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36867" name="Picture 2" descr="Soubor:Třeboň - Rosenberg-Gasse.jpg">
            <a:hlinkClick r:id="rId3"/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4" cstate="print"/>
          <a:srcRect l="9418" r="9418"/>
          <a:stretch>
            <a:fillRect/>
          </a:stretch>
        </p:blipFill>
        <p:spPr>
          <a:xfrm>
            <a:off x="1428750" y="1714500"/>
            <a:ext cx="6072188" cy="4786313"/>
          </a:xfrm>
        </p:spPr>
      </p:pic>
      <p:sp>
        <p:nvSpPr>
          <p:cNvPr id="6" name="TextovéPole 5"/>
          <p:cNvSpPr txBox="1"/>
          <p:nvPr/>
        </p:nvSpPr>
        <p:spPr>
          <a:xfrm>
            <a:off x="1071563" y="571500"/>
            <a:ext cx="65722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u="sng" dirty="0">
                <a:solidFill>
                  <a:srgbClr val="C03640"/>
                </a:solidFill>
                <a:latin typeface="+mj-lt"/>
              </a:rPr>
              <a:t>Třeboň:</a:t>
            </a:r>
            <a:r>
              <a:rPr lang="cs-CZ" sz="2400" b="1" dirty="0">
                <a:solidFill>
                  <a:srgbClr val="C03640"/>
                </a:solidFill>
                <a:latin typeface="+mj-lt"/>
              </a:rPr>
              <a:t>  Uličky dále od náměstí byly úzké a často kopírovaly kruhový tvar hradeb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u="sng" dirty="0" smtClean="0">
                <a:solidFill>
                  <a:srgbClr val="FFC000"/>
                </a:solidFill>
              </a:rPr>
              <a:t>Snímek 8, Erby: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 </a:t>
            </a:r>
            <a:r>
              <a:rPr lang="cs-CZ" sz="1600" dirty="0" smtClean="0">
                <a:solidFill>
                  <a:srgbClr val="FFC000"/>
                </a:solidFill>
                <a:hlinkClick r:id="rId2"/>
              </a:rPr>
              <a:t>http://upload.wikimedia.org/wikipedia/commons/thumb/8/86/Plzen_small_CoA.png/106px-Plzen_small_CoA.png</a:t>
            </a:r>
            <a:r>
              <a:rPr lang="cs-CZ" sz="1600" dirty="0" smtClean="0">
                <a:solidFill>
                  <a:srgbClr val="FFC000"/>
                </a:solidFill>
              </a:rPr>
              <a:t>	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</a:t>
            </a:r>
            <a:r>
              <a:rPr lang="cs-CZ" sz="1600" dirty="0" smtClean="0">
                <a:solidFill>
                  <a:srgbClr val="FFC000"/>
                </a:solidFill>
                <a:hlinkClick r:id="rId3"/>
              </a:rPr>
              <a:t>http://cs.wikipedia.org/wiki/Soubor:Olomouc_CZ_CoA.png</a:t>
            </a:r>
            <a:endParaRPr lang="cs-CZ" sz="1600" dirty="0" smtClean="0">
              <a:solidFill>
                <a:srgbClr val="FFC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</a:t>
            </a:r>
            <a:r>
              <a:rPr lang="cs-CZ" sz="1600" dirty="0" smtClean="0">
                <a:solidFill>
                  <a:srgbClr val="FFC000"/>
                </a:solidFill>
                <a:hlinkClick r:id="rId4"/>
              </a:rPr>
              <a:t>http://cs.wikipedia.org/wiki/Soubor:Hradec_Kralove_CoA_CZ.svg</a:t>
            </a:r>
            <a:r>
              <a:rPr lang="cs-CZ" sz="1600" dirty="0" smtClean="0">
                <a:solidFill>
                  <a:srgbClr val="FFC000"/>
                </a:solidFill>
              </a:rPr>
              <a:t>	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http://upload.wikimedia.org/wikipedia/commons/thumb/1/10/Nymburk_CoA_CZ.jpg/488px-Nymburk_CoA_CZ.jpg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</a:t>
            </a:r>
            <a:r>
              <a:rPr lang="cs-CZ" sz="1600" dirty="0" smtClean="0">
                <a:solidFill>
                  <a:srgbClr val="FFC000"/>
                </a:solidFill>
                <a:hlinkClick r:id="rId5"/>
              </a:rPr>
              <a:t>http://cs.wikipedia.org/wiki/Soubor:Kol%C3%ADn_coa.png</a:t>
            </a:r>
            <a:endParaRPr lang="cs-CZ" sz="1600" dirty="0" smtClean="0">
              <a:solidFill>
                <a:srgbClr val="FFC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 http://upload.wikimedia.org/wikipedia/commons/thumb/4/4e/Beroun_znak.jpg/90px-Beroun_znak.jpg	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u="sng" dirty="0" smtClean="0">
                <a:solidFill>
                  <a:srgbClr val="FFC000"/>
                </a:solidFill>
              </a:rPr>
              <a:t>Snímek9: České Budějovice</a:t>
            </a:r>
            <a:r>
              <a:rPr lang="cs-CZ" sz="1600" dirty="0" smtClean="0">
                <a:solidFill>
                  <a:srgbClr val="FFC000"/>
                </a:solidFill>
              </a:rPr>
              <a:t>: 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  <a:hlinkClick r:id="rId6"/>
              </a:rPr>
              <a:t>http://upload.wikimedia.org/wikipedia/commons/thumb/1/1b/%C4%8Cesk%C3%A9_Bud%C4%9Bjovice_-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  <a:hlinkClick r:id="rId6"/>
              </a:rPr>
              <a:t>_centrum_letecky.jpg/800px-%C4%8Cesk%C3%A9_Bud%C4%9Bjovice_-_centrum_letecky.jpg</a:t>
            </a: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u="sng" dirty="0" smtClean="0">
                <a:solidFill>
                  <a:srgbClr val="FFC000"/>
                </a:solidFill>
              </a:rPr>
              <a:t>Snímek 10: Třeboň </a:t>
            </a:r>
            <a:r>
              <a:rPr lang="cs-CZ" sz="1600" dirty="0" smtClean="0">
                <a:hlinkClick r:id="rId7"/>
              </a:rPr>
              <a:t>http://upload.wikimedia.org/wikipedia/commons/thumb/5/59/Trebon1024b.jpg/800px-Trebon1024b.jpg</a:t>
            </a:r>
            <a:r>
              <a:rPr lang="cs-CZ" sz="1600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u="sng" dirty="0" smtClean="0">
                <a:solidFill>
                  <a:srgbClr val="FFC000"/>
                </a:solidFill>
              </a:rPr>
              <a:t>Snímek 11: Stará radnice Brn</a:t>
            </a:r>
            <a:r>
              <a:rPr lang="cs-CZ" sz="1600" dirty="0" smtClean="0">
                <a:solidFill>
                  <a:srgbClr val="FFC000"/>
                </a:solidFill>
              </a:rPr>
              <a:t>o: </a:t>
            </a:r>
            <a:r>
              <a:rPr lang="cs-CZ" sz="1600" dirty="0" smtClean="0">
                <a:hlinkClick r:id="rId8"/>
              </a:rPr>
              <a:t>http://upload.wikimedia.org/wikipedia/commons/thumb/2/22/Stara_radnice_%28Brno%29_8.JPG/170px-                               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hlinkClick r:id="rId8"/>
              </a:rPr>
              <a:t>Stara_radnice_%28Brno%29_8.JPG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u="sng" dirty="0" smtClean="0">
                <a:solidFill>
                  <a:srgbClr val="FFC000"/>
                </a:solidFill>
              </a:rPr>
              <a:t> </a:t>
            </a:r>
            <a:r>
              <a:rPr lang="cs-CZ" sz="1600" dirty="0" smtClean="0">
                <a:solidFill>
                  <a:srgbClr val="FFC000"/>
                </a:solidFill>
              </a:rPr>
              <a:t>Kamenný dům Kutná Hora: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	</a:t>
            </a:r>
            <a:r>
              <a:rPr lang="cs-CZ" sz="1600" dirty="0" smtClean="0">
                <a:solidFill>
                  <a:srgbClr val="FFC000"/>
                </a:solidFill>
                <a:hlinkClick r:id="rId9"/>
              </a:rPr>
              <a:t>http://upload.wikimedia.org/wikipedia/commons/thumb/b/b2/KUTNA_HORA_%28js%29_14.jpg/220px-KUTNA_HORA_%28js%29_14.jpg</a:t>
            </a:r>
            <a:endParaRPr lang="cs-CZ" sz="1600" dirty="0" smtClean="0">
              <a:solidFill>
                <a:srgbClr val="FFC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u="sng" dirty="0" smtClean="0">
                <a:solidFill>
                  <a:srgbClr val="FFC000"/>
                </a:solidFill>
              </a:rPr>
              <a:t>Snímek 12</a:t>
            </a:r>
            <a:r>
              <a:rPr lang="cs-CZ" sz="1600" u="sng" dirty="0" smtClean="0">
                <a:solidFill>
                  <a:srgbClr val="FFC000"/>
                </a:solidFill>
              </a:rPr>
              <a:t>:  Kašna u Zlaté uličky: </a:t>
            </a:r>
            <a:r>
              <a:rPr lang="cs-CZ" sz="1600" dirty="0" smtClean="0">
                <a:hlinkClick r:id="rId10"/>
              </a:rPr>
              <a:t>http://upload.wikimedia.org/wikipedia/commons/thumb/7/76/Zlata02.jpg/220px-Zlata02.jpg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u="sng" dirty="0" smtClean="0">
                <a:solidFill>
                  <a:srgbClr val="FFC000"/>
                </a:solidFill>
              </a:rPr>
              <a:t>Nymburk, chrám sv. Jiljí: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solidFill>
                  <a:srgbClr val="FFC000"/>
                </a:solidFill>
              </a:rPr>
              <a:t>       </a:t>
            </a:r>
            <a:r>
              <a:rPr lang="cs-CZ" sz="1600" dirty="0" smtClean="0">
                <a:hlinkClick r:id="rId11"/>
              </a:rPr>
              <a:t>http://media.novinky.</a:t>
            </a:r>
            <a:r>
              <a:rPr lang="cs-CZ" sz="1600" dirty="0" err="1" smtClean="0">
                <a:hlinkClick r:id="rId11"/>
              </a:rPr>
              <a:t>cz</a:t>
            </a:r>
            <a:r>
              <a:rPr lang="cs-CZ" sz="1600" dirty="0" smtClean="0">
                <a:hlinkClick r:id="rId11"/>
              </a:rPr>
              <a:t>/089/210890-free1-97cs1.jpg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u="sng" dirty="0" smtClean="0">
                <a:solidFill>
                  <a:srgbClr val="FFC000"/>
                </a:solidFill>
              </a:rPr>
              <a:t>Snímek 13</a:t>
            </a:r>
            <a:r>
              <a:rPr lang="cs-CZ" sz="1800" dirty="0" smtClean="0">
                <a:solidFill>
                  <a:srgbClr val="FFC000"/>
                </a:solidFill>
              </a:rPr>
              <a:t>:</a:t>
            </a:r>
            <a:r>
              <a:rPr lang="cs-CZ" sz="1600" dirty="0" smtClean="0">
                <a:solidFill>
                  <a:srgbClr val="FFC000"/>
                </a:solidFill>
              </a:rPr>
              <a:t> Kolín, kašna na náměstí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/>
              <a:t>       </a:t>
            </a:r>
            <a:r>
              <a:rPr lang="cs-CZ" sz="1600" dirty="0" smtClean="0">
                <a:hlinkClick r:id="rId12"/>
              </a:rPr>
              <a:t>http://im.foto.mapy.cz//big/4c55bc0d54575c6edc570100.jpg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u="sng" dirty="0" smtClean="0">
                <a:solidFill>
                  <a:srgbClr val="FFC000"/>
                </a:solidFill>
              </a:rPr>
              <a:t>Snímek 14: </a:t>
            </a:r>
            <a:r>
              <a:rPr lang="cs-CZ" sz="1600" dirty="0" smtClean="0">
                <a:solidFill>
                  <a:srgbClr val="FFC000"/>
                </a:solidFill>
              </a:rPr>
              <a:t>Třeboň </a:t>
            </a:r>
            <a:r>
              <a:rPr lang="cs-CZ" sz="1600" dirty="0" smtClean="0">
                <a:solidFill>
                  <a:srgbClr val="FFC000"/>
                </a:solidFill>
                <a:hlinkClick r:id="rId13"/>
              </a:rPr>
              <a:t>http://upload.wikimedia.org/wikipedia/commons/thumb/a/ae/T%C5%99ebo%C5%88</a:t>
            </a:r>
            <a:r>
              <a:rPr lang="cs-CZ" sz="1600" dirty="0" smtClean="0">
                <a:hlinkClick r:id="rId13"/>
              </a:rPr>
              <a:t>_-_Rosenberg-Gasse.jpg/800px-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>
                <a:hlinkClick r:id="rId13"/>
              </a:rPr>
              <a:t> T%C5%99ebo%C5%88_-_Rosenberg-Gasse.jpg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smtClean="0">
                <a:solidFill>
                  <a:srgbClr val="FFC000"/>
                </a:solidFill>
              </a:rPr>
              <a:t>Citováno dne 18.1.2012 pod licencí</a:t>
            </a:r>
            <a:r>
              <a:rPr lang="cs-CZ" sz="3200" smtClean="0">
                <a:solidFill>
                  <a:srgbClr val="FFC000"/>
                </a:solidFill>
                <a:hlinkClick r:id="rId14" action="ppaction://hlinkfile"/>
              </a:rPr>
              <a:t> </a:t>
            </a:r>
            <a:r>
              <a:rPr lang="cs-CZ" sz="3200" err="1" smtClean="0">
                <a:solidFill>
                  <a:srgbClr val="FFC000"/>
                </a:solidFill>
                <a:hlinkClick r:id="rId14" action="ppaction://hlinkfile"/>
              </a:rPr>
              <a:t>Wikimedia</a:t>
            </a:r>
            <a:r>
              <a:rPr lang="cs-CZ" sz="3200" smtClean="0">
                <a:solidFill>
                  <a:srgbClr val="FFC000"/>
                </a:solidFill>
                <a:hlinkClick r:id="rId14" action="ppaction://hlinkfile"/>
              </a:rPr>
              <a:t> </a:t>
            </a:r>
            <a:r>
              <a:rPr lang="cs-CZ" sz="3200" err="1" smtClean="0">
                <a:solidFill>
                  <a:srgbClr val="FFC000"/>
                </a:solidFill>
                <a:hlinkClick r:id="rId14" action="ppaction://hlinkfile"/>
              </a:rPr>
              <a:t>Commons</a:t>
            </a:r>
            <a:r>
              <a:rPr lang="cs-CZ" sz="3200" smtClean="0">
                <a:solidFill>
                  <a:srgbClr val="FFC000"/>
                </a:solidFill>
              </a:rPr>
              <a:t> :</a:t>
            </a:r>
            <a:endParaRPr lang="cs-CZ" sz="3200">
              <a:solidFill>
                <a:srgbClr val="FFC000"/>
              </a:solidFill>
            </a:endParaRPr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795F10F-1FF0-4B69-A4D0-A950AB92DE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sah 1"/>
          <p:cNvSpPr>
            <a:spLocks noGrp="1"/>
          </p:cNvSpPr>
          <p:nvPr>
            <p:ph idx="1"/>
          </p:nvPr>
        </p:nvSpPr>
        <p:spPr>
          <a:xfrm>
            <a:off x="428625" y="1500188"/>
            <a:ext cx="8229600" cy="4572000"/>
          </a:xfrm>
        </p:spPr>
        <p:txBody>
          <a:bodyPr/>
          <a:lstStyle/>
          <a:p>
            <a:r>
              <a:rPr lang="cs-CZ" sz="2000" dirty="0" err="1" smtClean="0">
                <a:solidFill>
                  <a:srgbClr val="FFFF00"/>
                </a:solidFill>
              </a:rPr>
              <a:t>Wikipedie</a:t>
            </a:r>
            <a:r>
              <a:rPr lang="cs-CZ" sz="2000" dirty="0" smtClean="0">
                <a:solidFill>
                  <a:srgbClr val="FFFF00"/>
                </a:solidFill>
              </a:rPr>
              <a:t>, otevřená encyklopedie, Středověké město	 </a:t>
            </a:r>
            <a:r>
              <a:rPr lang="cs-CZ" sz="2000" dirty="0" smtClean="0">
                <a:solidFill>
                  <a:srgbClr val="FFFF00"/>
                </a:solidFill>
                <a:hlinkClick r:id="rId2"/>
              </a:rPr>
              <a:t>http://cs.wikipedia.org/wiki/St%C5%99edov%C4%9Bk%C3%A9_m%C4%9Bsto</a:t>
            </a:r>
            <a:endParaRPr lang="cs-CZ" sz="2000" dirty="0" smtClean="0">
              <a:solidFill>
                <a:srgbClr val="FFFF00"/>
              </a:solidFill>
            </a:endParaRPr>
          </a:p>
          <a:p>
            <a:r>
              <a:rPr lang="cs-CZ" sz="2000" dirty="0" smtClean="0">
                <a:solidFill>
                  <a:srgbClr val="FFFF00"/>
                </a:solidFill>
              </a:rPr>
              <a:t>Město:http://</a:t>
            </a:r>
            <a:r>
              <a:rPr lang="cs-CZ" sz="2000" dirty="0" err="1" smtClean="0">
                <a:solidFill>
                  <a:srgbClr val="FFFF00"/>
                </a:solidFill>
              </a:rPr>
              <a:t>cs.wikipedia.org</a:t>
            </a:r>
            <a:r>
              <a:rPr lang="cs-CZ" sz="2000" dirty="0" smtClean="0">
                <a:solidFill>
                  <a:srgbClr val="FFFF00"/>
                </a:solidFill>
              </a:rPr>
              <a:t>/</a:t>
            </a:r>
            <a:r>
              <a:rPr lang="cs-CZ" sz="2000" dirty="0" err="1" smtClean="0">
                <a:solidFill>
                  <a:srgbClr val="FFFF00"/>
                </a:solidFill>
              </a:rPr>
              <a:t>wiki</a:t>
            </a:r>
            <a:r>
              <a:rPr lang="cs-CZ" sz="2000" dirty="0" smtClean="0">
                <a:solidFill>
                  <a:srgbClr val="FFFF00"/>
                </a:solidFill>
              </a:rPr>
              <a:t>/M%C4%9Bsto#Kr.C3.A1lovsk.C3.A1_a_v.C4.9Bnn.C3.A1_m.C4.9Bsta</a:t>
            </a:r>
          </a:p>
          <a:p>
            <a:r>
              <a:rPr lang="cs-CZ" sz="2000" dirty="0" err="1" smtClean="0">
                <a:solidFill>
                  <a:srgbClr val="FFFF00"/>
                </a:solidFill>
              </a:rPr>
              <a:t>Mandelová</a:t>
            </a:r>
            <a:r>
              <a:rPr lang="cs-CZ" sz="2000" dirty="0" smtClean="0">
                <a:solidFill>
                  <a:srgbClr val="FFFF00"/>
                </a:solidFill>
              </a:rPr>
              <a:t> Helena, </a:t>
            </a:r>
            <a:r>
              <a:rPr lang="cs-CZ" sz="2000" dirty="0" err="1" smtClean="0">
                <a:solidFill>
                  <a:srgbClr val="FFFF00"/>
                </a:solidFill>
              </a:rPr>
              <a:t>Kunstová</a:t>
            </a:r>
            <a:r>
              <a:rPr lang="cs-CZ" sz="2000" dirty="0" smtClean="0">
                <a:solidFill>
                  <a:srgbClr val="FFFF00"/>
                </a:solidFill>
              </a:rPr>
              <a:t> Eliška, Pařízková Ilona. Dějiny středověku a počátků novověku. Liberec: Dialog, 2002. </a:t>
            </a:r>
            <a:r>
              <a:rPr lang="cs-CZ" sz="2000" smtClean="0">
                <a:solidFill>
                  <a:srgbClr val="FFFF00"/>
                </a:solidFill>
              </a:rPr>
              <a:t>	             II. </a:t>
            </a:r>
            <a:r>
              <a:rPr lang="cs-CZ" sz="2000" dirty="0" smtClean="0">
                <a:solidFill>
                  <a:srgbClr val="FFFF00"/>
                </a:solidFill>
              </a:rPr>
              <a:t>téma, kapitola 5, s. 66-67. ISBN 80-86218-82-1.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u="sng" smtClean="0">
                <a:solidFill>
                  <a:srgbClr val="FFC000"/>
                </a:solidFill>
              </a:rPr>
              <a:t>Použité prameny:</a:t>
            </a:r>
            <a:endParaRPr lang="cs-CZ" u="sng">
              <a:solidFill>
                <a:srgbClr val="FFC000"/>
              </a:solidFill>
            </a:endParaRPr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96EB8F7-652B-424C-8C30-BDD4942C9E2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8">
      <a:dk1>
        <a:sysClr val="windowText" lastClr="000000"/>
      </a:dk1>
      <a:lt1>
        <a:sysClr val="window" lastClr="FFFFFF"/>
      </a:lt1>
      <a:dk2>
        <a:srgbClr val="0075A2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619</TotalTime>
  <Words>415</Words>
  <Application>Microsoft Office PowerPoint</Application>
  <PresentationFormat>Předvádění na obrazovce (4:3)</PresentationFormat>
  <Paragraphs>170</Paragraphs>
  <Slides>19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Papír</vt:lpstr>
      <vt:lpstr>Snímek 1</vt:lpstr>
      <vt:lpstr>Kde vznikala středověká města?</vt:lpstr>
      <vt:lpstr>Jak vznikala středověká města?</vt:lpstr>
      <vt:lpstr>Zakládání nových měst</vt:lpstr>
      <vt:lpstr>Komu města patřila?</vt:lpstr>
      <vt:lpstr>Města poddanská </vt:lpstr>
      <vt:lpstr>Co jsou to městská privilegia?</vt:lpstr>
      <vt:lpstr>Městská privilegia</vt:lpstr>
      <vt:lpstr>Městské symboly:</vt:lpstr>
      <vt:lpstr>Erby:</vt:lpstr>
      <vt:lpstr>Snímek 11</vt:lpstr>
      <vt:lpstr> </vt:lpstr>
      <vt:lpstr>TŘEBOŇ, náměstí, památková rezervace</vt:lpstr>
      <vt:lpstr>Co najdeme na náměstí středověkého města?</vt:lpstr>
      <vt:lpstr>Co najdeme na náměstí středověkého města?</vt:lpstr>
      <vt:lpstr>Kašna na kolínském náměstí</vt:lpstr>
      <vt:lpstr>Snímek 17</vt:lpstr>
      <vt:lpstr>Citováno dne 18.1.2012 pod licencí Wikimedia Commons :</vt:lpstr>
      <vt:lpstr>Použité prameny: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Domov</dc:creator>
  <cp:lastModifiedBy>U1</cp:lastModifiedBy>
  <cp:revision>69</cp:revision>
  <dcterms:created xsi:type="dcterms:W3CDTF">2012-01-15T18:25:23Z</dcterms:created>
  <dcterms:modified xsi:type="dcterms:W3CDTF">2013-02-15T10:19:36Z</dcterms:modified>
</cp:coreProperties>
</file>