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8" r:id="rId2"/>
    <p:sldId id="259" r:id="rId3"/>
    <p:sldId id="260" r:id="rId4"/>
    <p:sldId id="261" r:id="rId5"/>
    <p:sldId id="262" r:id="rId6"/>
    <p:sldId id="263" r:id="rId7"/>
    <p:sldId id="264" r:id="rId8"/>
    <p:sldId id="265" r:id="rId9"/>
    <p:sldId id="266"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60AEC-7DA5-4AE6-A0C2-F2458CC3B918}" type="datetimeFigureOut">
              <a:rPr lang="cs-CZ" smtClean="0"/>
              <a:pPr/>
              <a:t>15.2.2013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BFB99B-7A59-49FA-92B8-8173D8DA3B46}"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14BFB99B-7A59-49FA-92B8-8173D8DA3B46}" type="slidenum">
              <a:rPr lang="cs-CZ" smtClean="0"/>
              <a:pPr/>
              <a:t>4</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7903F0E-C2A1-4AF2-ADBE-B3C4EEF10ACD}" type="datetimeFigureOut">
              <a:rPr lang="cs-CZ" smtClean="0"/>
              <a:pPr/>
              <a:t>15.2.2013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7903F0E-C2A1-4AF2-ADBE-B3C4EEF10ACD}" type="datetimeFigureOut">
              <a:rPr lang="cs-CZ" smtClean="0"/>
              <a:pPr/>
              <a:t>15.2.2013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C7903F0E-C2A1-4AF2-ADBE-B3C4EEF10ACD}" type="datetimeFigureOut">
              <a:rPr lang="cs-CZ" smtClean="0"/>
              <a:pPr/>
              <a:t>15.2.2013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7903F0E-C2A1-4AF2-ADBE-B3C4EEF10ACD}" type="datetimeFigureOut">
              <a:rPr lang="cs-CZ" smtClean="0"/>
              <a:pPr/>
              <a:t>15.2.2013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7903F0E-C2A1-4AF2-ADBE-B3C4EEF10ACD}" type="datetimeFigureOut">
              <a:rPr lang="cs-CZ" smtClean="0"/>
              <a:pPr/>
              <a:t>15.2.2013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7903F0E-C2A1-4AF2-ADBE-B3C4EEF10ACD}" type="datetimeFigureOut">
              <a:rPr lang="cs-CZ" smtClean="0"/>
              <a:pPr/>
              <a:t>15.2.2013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47FAE0C-288D-4F41-A26D-72BF8D1E643E}"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903F0E-C2A1-4AF2-ADBE-B3C4EEF10ACD}" type="datetimeFigureOut">
              <a:rPr lang="cs-CZ" smtClean="0"/>
              <a:pPr/>
              <a:t>15.2.2013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7FAE0C-288D-4F41-A26D-72BF8D1E643E}"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www.youtube.com/watch?v=InFOBYeOy8I&amp;feature=youtu.be"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11560" y="404664"/>
            <a:ext cx="3294915" cy="720000"/>
          </a:xfrm>
          <a:prstGeom prst="rect">
            <a:avLst/>
          </a:prstGeom>
          <a:noFill/>
          <a:ln w="9525">
            <a:noFill/>
            <a:miter lim="800000"/>
            <a:headEnd/>
            <a:tailEnd/>
          </a:ln>
        </p:spPr>
      </p:pic>
      <p:sp>
        <p:nvSpPr>
          <p:cNvPr id="3" name="TextovéPole 2"/>
          <p:cNvSpPr txBox="1"/>
          <p:nvPr/>
        </p:nvSpPr>
        <p:spPr>
          <a:xfrm>
            <a:off x="1979712" y="1124744"/>
            <a:ext cx="5118517" cy="58477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cs-CZ"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Digitální učební materiál</a:t>
            </a:r>
            <a:endParaRPr lang="cs-CZ"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aphicFrame>
        <p:nvGraphicFramePr>
          <p:cNvPr id="5" name="Tabulka 4"/>
          <p:cNvGraphicFramePr>
            <a:graphicFrameLocks noGrp="1"/>
          </p:cNvGraphicFramePr>
          <p:nvPr/>
        </p:nvGraphicFramePr>
        <p:xfrm>
          <a:off x="539552" y="1628800"/>
          <a:ext cx="8064896" cy="2682240"/>
        </p:xfrm>
        <a:graphic>
          <a:graphicData uri="http://schemas.openxmlformats.org/drawingml/2006/table">
            <a:tbl>
              <a:tblPr firstRow="1" bandRow="1">
                <a:effectLst>
                  <a:outerShdw blurRad="50800" dist="38100" dir="5400000" algn="t" rotWithShape="0">
                    <a:prstClr val="black">
                      <a:alpha val="40000"/>
                    </a:prstClr>
                  </a:outerShdw>
                </a:effectLst>
                <a:tableStyleId>{5940675A-B579-460E-94D1-54222C63F5DA}</a:tableStyleId>
              </a:tblPr>
              <a:tblGrid>
                <a:gridCol w="1980220"/>
                <a:gridCol w="6084676"/>
              </a:tblGrid>
              <a:tr h="370840">
                <a:tc>
                  <a:txBody>
                    <a:bodyPr/>
                    <a:lstStyle/>
                    <a:p>
                      <a:r>
                        <a:rPr lang="cs-CZ" sz="1600" dirty="0" smtClean="0">
                          <a:latin typeface="Times New Roman" pitchFamily="18" charset="0"/>
                          <a:cs typeface="Times New Roman" pitchFamily="18" charset="0"/>
                        </a:rPr>
                        <a:t>Číslo projektu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b="1" dirty="0" smtClean="0"/>
                        <a:t>CZ.1.07/1.5.00/34.0891</a:t>
                      </a:r>
                      <a:endParaRPr lang="cs-CZ"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Číslo materiálu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dirty="0" smtClean="0"/>
                        <a:t>VYS_32_INOVACE_13_Hysterezní smyčka, silové účinky</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Název školy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200" dirty="0" smtClean="0"/>
                        <a:t>Vyšší odborná škola, Střední průmyslová škola a Střední odborná</a:t>
                      </a:r>
                      <a:r>
                        <a:rPr lang="cs-CZ" sz="1200" baseline="0" dirty="0" smtClean="0"/>
                        <a:t> škola řemesel a služeb, Strakonice, Zvolenská 934</a:t>
                      </a:r>
                      <a:endParaRPr lang="cs-CZ"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Autor</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dirty="0" smtClean="0"/>
                        <a:t>Ing. Václav Opatrný</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Tematický</a:t>
                      </a:r>
                      <a:r>
                        <a:rPr lang="cs-CZ" sz="1600" baseline="0" dirty="0" smtClean="0">
                          <a:latin typeface="Times New Roman" pitchFamily="18" charset="0"/>
                          <a:cs typeface="Times New Roman" pitchFamily="18" charset="0"/>
                        </a:rPr>
                        <a:t> celek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dirty="0" smtClean="0"/>
                        <a:t>Elektrotechnika</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Ročník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dirty="0" smtClean="0"/>
                        <a:t>1. ročník</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Datum tvorby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dirty="0" smtClean="0"/>
                        <a:t>14.1. 2013</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bl>
          </a:graphicData>
        </a:graphic>
      </p:graphicFrame>
      <p:pic>
        <p:nvPicPr>
          <p:cNvPr id="6" name="Obrázek 5" descr="logo.png"/>
          <p:cNvPicPr>
            <a:picLocks noChangeAspect="1"/>
          </p:cNvPicPr>
          <p:nvPr/>
        </p:nvPicPr>
        <p:blipFill>
          <a:blip r:embed="rId3" cstate="print"/>
          <a:stretch>
            <a:fillRect/>
          </a:stretch>
        </p:blipFill>
        <p:spPr>
          <a:xfrm>
            <a:off x="4644008" y="332656"/>
            <a:ext cx="3800475" cy="781050"/>
          </a:xfrm>
          <a:prstGeom prst="rect">
            <a:avLst/>
          </a:prstGeom>
        </p:spPr>
      </p:pic>
      <p:graphicFrame>
        <p:nvGraphicFramePr>
          <p:cNvPr id="7" name="Tabulka 6"/>
          <p:cNvGraphicFramePr>
            <a:graphicFrameLocks noGrp="1"/>
          </p:cNvGraphicFramePr>
          <p:nvPr/>
        </p:nvGraphicFramePr>
        <p:xfrm>
          <a:off x="539552" y="4509120"/>
          <a:ext cx="8064896" cy="1944216"/>
        </p:xfrm>
        <a:graphic>
          <a:graphicData uri="http://schemas.openxmlformats.org/drawingml/2006/table">
            <a:tbl>
              <a:tblPr firstRow="1" bandRow="1">
                <a:tableStyleId>{5940675A-B579-460E-94D1-54222C63F5DA}</a:tableStyleId>
              </a:tblPr>
              <a:tblGrid>
                <a:gridCol w="4032448"/>
                <a:gridCol w="4032448"/>
              </a:tblGrid>
              <a:tr h="284584">
                <a:tc>
                  <a:txBody>
                    <a:bodyPr/>
                    <a:lstStyle/>
                    <a:p>
                      <a:pPr algn="l"/>
                      <a:r>
                        <a:rPr lang="cs-CZ" sz="1400" dirty="0" smtClean="0"/>
                        <a:t>Anotace</a:t>
                      </a:r>
                      <a:endParaRPr lang="cs-CZ" sz="1400" dirty="0"/>
                    </a:p>
                  </a:txBody>
                  <a:tcPr anchor="ctr">
                    <a:cell3D prstMaterial="dkEdge">
                      <a:bevel/>
                      <a:lightRig rig="flood" dir="t"/>
                    </a:cell3D>
                    <a:solidFill>
                      <a:schemeClr val="accent1">
                        <a:lumMod val="20000"/>
                        <a:lumOff val="80000"/>
                      </a:schemeClr>
                    </a:solidFill>
                  </a:tcPr>
                </a:tc>
                <a:tc>
                  <a:txBody>
                    <a:bodyPr/>
                    <a:lstStyle/>
                    <a:p>
                      <a:pPr algn="l"/>
                      <a:r>
                        <a:rPr lang="cs-CZ" sz="1400" dirty="0" smtClean="0"/>
                        <a:t>Metodický pokyn</a:t>
                      </a:r>
                      <a:endParaRPr lang="cs-CZ" sz="1400" dirty="0"/>
                    </a:p>
                  </a:txBody>
                  <a:tcPr anchor="ctr">
                    <a:cell3D prstMaterial="dkEdge">
                      <a:bevel/>
                      <a:lightRig rig="flood" dir="t"/>
                    </a:cell3D>
                    <a:solidFill>
                      <a:schemeClr val="accent1">
                        <a:lumMod val="20000"/>
                        <a:lumOff val="80000"/>
                      </a:schemeClr>
                    </a:solidFill>
                  </a:tcPr>
                </a:tc>
              </a:tr>
              <a:tr h="1639416">
                <a:tc>
                  <a:txBody>
                    <a:bodyPr/>
                    <a:lstStyle/>
                    <a:p>
                      <a:pPr algn="l"/>
                      <a:r>
                        <a:rPr lang="cs-CZ" sz="1200" b="0" i="0" kern="1200" dirty="0" smtClean="0">
                          <a:solidFill>
                            <a:schemeClr val="tx1"/>
                          </a:solidFill>
                          <a:latin typeface="+mn-lt"/>
                          <a:ea typeface="+mn-ea"/>
                          <a:cs typeface="+mn-cs"/>
                        </a:rPr>
                        <a:t>Prezentace, obsahující test znalostí magnetického pole.</a:t>
                      </a:r>
                      <a:r>
                        <a:rPr lang="cs-CZ" sz="1200" b="0" i="0" kern="1200" baseline="0" dirty="0" smtClean="0">
                          <a:solidFill>
                            <a:schemeClr val="tx1"/>
                          </a:solidFill>
                          <a:latin typeface="+mn-lt"/>
                          <a:ea typeface="+mn-ea"/>
                          <a:cs typeface="+mn-cs"/>
                        </a:rPr>
                        <a:t> </a:t>
                      </a:r>
                      <a:r>
                        <a:rPr lang="cs-CZ" sz="1200" b="0" i="0" kern="1200" baseline="0" dirty="0" smtClean="0">
                          <a:solidFill>
                            <a:schemeClr val="tx1"/>
                          </a:solidFill>
                          <a:latin typeface="+mn-lt"/>
                          <a:ea typeface="+mn-ea"/>
                          <a:cs typeface="+mn-cs"/>
                        </a:rPr>
                        <a:t>                    </a:t>
                      </a:r>
                      <a:r>
                        <a:rPr lang="cs-CZ" sz="1200" b="0" i="0" kern="1200" dirty="0" smtClean="0">
                          <a:solidFill>
                            <a:schemeClr val="tx1"/>
                          </a:solidFill>
                          <a:latin typeface="+mn-lt"/>
                          <a:ea typeface="+mn-ea"/>
                          <a:cs typeface="+mn-cs"/>
                        </a:rPr>
                        <a:t>Na </a:t>
                      </a:r>
                      <a:r>
                        <a:rPr lang="cs-CZ" sz="1200" b="0" i="0" kern="1200" dirty="0" smtClean="0">
                          <a:solidFill>
                            <a:schemeClr val="tx1"/>
                          </a:solidFill>
                          <a:latin typeface="+mn-lt"/>
                          <a:ea typeface="+mn-ea"/>
                          <a:cs typeface="+mn-cs"/>
                        </a:rPr>
                        <a:t>devíti snímcích rozebírá základní problematiku magnetického pole. Snímky jsou doplněny animací, vybrané otázky pak navozují problematiku tohoto děje. Materiál je  doplněn krátkým videozáznamem a je určen žákům k opakování učiva. </a:t>
                      </a:r>
                      <a:r>
                        <a:rPr lang="cs-CZ" sz="1200" b="0" i="0" kern="1200" baseline="0" dirty="0" smtClean="0">
                          <a:solidFill>
                            <a:schemeClr val="tx1"/>
                          </a:solidFill>
                          <a:latin typeface="+mn-lt"/>
                          <a:ea typeface="+mn-ea"/>
                          <a:cs typeface="+mn-cs"/>
                        </a:rPr>
                        <a:t> Materiál může být také použit při výkladu učiva, kdy žáci zapisují své postřehy do pracovních sešitů, které jim pak slouží k opakování látky.</a:t>
                      </a:r>
                      <a:r>
                        <a:rPr lang="cs-CZ" sz="1200" b="0" i="0" kern="1200" dirty="0" smtClean="0">
                          <a:solidFill>
                            <a:schemeClr val="tx1"/>
                          </a:solidFill>
                          <a:latin typeface="+mn-lt"/>
                          <a:ea typeface="+mn-ea"/>
                          <a:cs typeface="+mn-cs"/>
                        </a:rPr>
                        <a:t> </a:t>
                      </a:r>
                      <a:endParaRPr lang="cs-CZ" sz="900" dirty="0"/>
                    </a:p>
                  </a:txBody>
                  <a:tcPr anchor="ctr"/>
                </a:tc>
                <a:tc>
                  <a:txBody>
                    <a:bodyPr/>
                    <a:lstStyle/>
                    <a:p>
                      <a:pPr algn="l"/>
                      <a:r>
                        <a:rPr lang="cs-CZ" sz="1100" dirty="0" smtClean="0"/>
                        <a:t>Jednotlivé snímky </a:t>
                      </a:r>
                      <a:r>
                        <a:rPr lang="cs-CZ" sz="1100" baseline="0" dirty="0" smtClean="0"/>
                        <a:t> lze promítat na plátno, lépe však na interaktivní tabuli. Test je určen pro bezprostřední opakování látky frontálně se všemi žáky nebo po skupinách. Při ověřování tohoto materiálu jsem raději preferoval jednotlivé žáky s pracovními listy pro zápis odpovědí. Zde pak může vyučující zvýrazňovačem  označit správně zapsané odpovědi jinou barvou pak upozornit na chyby. Zápis odpovědí v pracovních listech si žáci následně uchovají.</a:t>
                      </a:r>
                      <a:endParaRPr lang="cs-CZ" sz="1100" dirty="0"/>
                    </a:p>
                  </a:txBody>
                  <a:tcPr anchor="ctr"/>
                </a:tc>
              </a:tr>
            </a:tbl>
          </a:graphicData>
        </a:graphic>
      </p:graphicFrame>
      <p:sp>
        <p:nvSpPr>
          <p:cNvPr id="8" name="Zástupný symbol pro zápatí 7"/>
          <p:cNvSpPr>
            <a:spLocks noGrp="1"/>
          </p:cNvSpPr>
          <p:nvPr>
            <p:ph type="ftr" sz="quarter" idx="11"/>
          </p:nvPr>
        </p:nvSpPr>
        <p:spPr>
          <a:xfrm>
            <a:off x="3131840" y="6492875"/>
            <a:ext cx="2895600" cy="365125"/>
          </a:xfrm>
        </p:spPr>
        <p:txBody>
          <a:bodyPr/>
          <a:lstStyle/>
          <a:p>
            <a:r>
              <a:rPr lang="cs-CZ" dirty="0" smtClean="0"/>
              <a:t>všechny animace a obrázky - archiv autora </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548680"/>
            <a:ext cx="8229600" cy="582612"/>
          </a:xfrm>
          <a:ln/>
        </p:spPr>
        <p:style>
          <a:lnRef idx="2">
            <a:schemeClr val="accent6"/>
          </a:lnRef>
          <a:fillRef idx="1">
            <a:schemeClr val="lt1"/>
          </a:fillRef>
          <a:effectRef idx="0">
            <a:schemeClr val="accent6"/>
          </a:effectRef>
          <a:fontRef idx="minor">
            <a:schemeClr val="dk1"/>
          </a:fontRef>
        </p:style>
        <p:txBody>
          <a:bodyPr/>
          <a:lstStyle/>
          <a:p>
            <a:pPr eaLnBrk="1" hangingPunct="1">
              <a:defRPr/>
            </a:pPr>
            <a:r>
              <a:rPr lang="cs-CZ" sz="2800" dirty="0" smtClean="0"/>
              <a:t>Rozdělení látek z hlediska magnetických vlastností</a:t>
            </a:r>
          </a:p>
        </p:txBody>
      </p:sp>
      <p:sp>
        <p:nvSpPr>
          <p:cNvPr id="10241" name="Rectangle 1"/>
          <p:cNvSpPr>
            <a:spLocks noChangeArrowheads="1"/>
          </p:cNvSpPr>
          <p:nvPr/>
        </p:nvSpPr>
        <p:spPr bwMode="auto">
          <a:xfrm>
            <a:off x="467544" y="1556792"/>
            <a:ext cx="8286750" cy="403187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nchor="ctr">
            <a:spAutoFit/>
          </a:bodyPr>
          <a:lstStyle/>
          <a:p>
            <a:pPr algn="just">
              <a:defRPr/>
            </a:pPr>
            <a:r>
              <a:rPr lang="cs-CZ" sz="1600" b="1" dirty="0">
                <a:solidFill>
                  <a:schemeClr val="tx1"/>
                </a:solidFill>
                <a:cs typeface="Times New Roman" pitchFamily="18" charset="0"/>
              </a:rPr>
              <a:t>Magnetický moment </a:t>
            </a:r>
            <a:r>
              <a:rPr lang="cs-CZ" sz="1600" b="1" dirty="0" smtClean="0">
                <a:solidFill>
                  <a:schemeClr val="tx1"/>
                </a:solidFill>
                <a:cs typeface="Times New Roman" pitchFamily="18" charset="0"/>
              </a:rPr>
              <a:t>atomu – přispívá k magnetickým vlastnostem látek</a:t>
            </a:r>
            <a:endParaRPr lang="cs-CZ" sz="1600" dirty="0">
              <a:solidFill>
                <a:schemeClr val="tx1"/>
              </a:solidFill>
            </a:endParaRPr>
          </a:p>
          <a:p>
            <a:pPr algn="just" eaLnBrk="0" hangingPunct="0">
              <a:defRPr/>
            </a:pPr>
            <a:r>
              <a:rPr lang="cs-CZ" sz="1600" dirty="0">
                <a:solidFill>
                  <a:schemeClr val="tx1"/>
                </a:solidFill>
                <a:cs typeface="Times New Roman" pitchFamily="18" charset="0"/>
              </a:rPr>
              <a:t>Vektorový součet orbitálních a spinových magnetických momentů elektronů atomu (jádro přispívá málo</a:t>
            </a:r>
            <a:r>
              <a:rPr lang="cs-CZ" sz="1600" dirty="0" smtClean="0">
                <a:solidFill>
                  <a:schemeClr val="tx1"/>
                </a:solidFill>
                <a:cs typeface="Times New Roman" pitchFamily="18" charset="0"/>
              </a:rPr>
              <a:t>) zajišťuje magnetické vlastnosti látek</a:t>
            </a:r>
            <a:endParaRPr lang="cs-CZ" sz="1600" dirty="0">
              <a:solidFill>
                <a:schemeClr val="tx1"/>
              </a:solidFill>
            </a:endParaRPr>
          </a:p>
          <a:p>
            <a:pPr algn="just" eaLnBrk="0" hangingPunct="0">
              <a:defRPr/>
            </a:pPr>
            <a:r>
              <a:rPr lang="cs-CZ" sz="1600" b="1" dirty="0">
                <a:solidFill>
                  <a:schemeClr val="tx1"/>
                </a:solidFill>
                <a:cs typeface="Times New Roman" pitchFamily="18" charset="0"/>
              </a:rPr>
              <a:t>Orbitální magnetický moment</a:t>
            </a:r>
            <a:r>
              <a:rPr lang="cs-CZ" sz="1600" dirty="0">
                <a:solidFill>
                  <a:schemeClr val="tx1"/>
                </a:solidFill>
                <a:cs typeface="Times New Roman" pitchFamily="18" charset="0"/>
              </a:rPr>
              <a:t> </a:t>
            </a:r>
            <a:r>
              <a:rPr lang="cs-CZ" sz="1600" dirty="0" smtClean="0">
                <a:solidFill>
                  <a:schemeClr val="tx1"/>
                </a:solidFill>
                <a:cs typeface="Times New Roman" pitchFamily="18" charset="0"/>
              </a:rPr>
              <a:t>- </a:t>
            </a:r>
            <a:r>
              <a:rPr lang="cs-CZ" sz="1600" dirty="0">
                <a:solidFill>
                  <a:schemeClr val="tx1"/>
                </a:solidFill>
                <a:cs typeface="Times New Roman" pitchFamily="18" charset="0"/>
              </a:rPr>
              <a:t>elektron obíhající kolem jádra představuje proudovou smyčku (závit s proudem</a:t>
            </a:r>
            <a:r>
              <a:rPr lang="cs-CZ" sz="1600" dirty="0" smtClean="0">
                <a:solidFill>
                  <a:schemeClr val="tx1"/>
                </a:solidFill>
                <a:cs typeface="Times New Roman" pitchFamily="18" charset="0"/>
              </a:rPr>
              <a:t>), magnetické působení se dá odvodit podobně jako u uzavřeného závitu s proudem</a:t>
            </a:r>
            <a:endParaRPr lang="cs-CZ" sz="1600" dirty="0">
              <a:solidFill>
                <a:schemeClr val="tx1"/>
              </a:solidFill>
            </a:endParaRPr>
          </a:p>
          <a:p>
            <a:pPr algn="just" eaLnBrk="0" hangingPunct="0">
              <a:defRPr/>
            </a:pPr>
            <a:r>
              <a:rPr lang="cs-CZ" sz="1600" dirty="0">
                <a:solidFill>
                  <a:schemeClr val="tx1"/>
                </a:solidFill>
                <a:cs typeface="Times New Roman" pitchFamily="18" charset="0"/>
              </a:rPr>
              <a:t>Spinový magnetický moment </a:t>
            </a:r>
            <a:r>
              <a:rPr lang="cs-CZ" sz="1600" dirty="0" smtClean="0">
                <a:solidFill>
                  <a:schemeClr val="tx1"/>
                </a:solidFill>
                <a:cs typeface="Times New Roman" pitchFamily="18" charset="0"/>
              </a:rPr>
              <a:t>- </a:t>
            </a:r>
            <a:r>
              <a:rPr lang="cs-CZ" sz="1600" dirty="0">
                <a:solidFill>
                  <a:schemeClr val="tx1"/>
                </a:solidFill>
                <a:cs typeface="Times New Roman" pitchFamily="18" charset="0"/>
              </a:rPr>
              <a:t>má původ v otáčení elektronu kolem vlastní </a:t>
            </a:r>
            <a:r>
              <a:rPr lang="cs-CZ" sz="1600" dirty="0" smtClean="0">
                <a:solidFill>
                  <a:schemeClr val="tx1"/>
                </a:solidFill>
                <a:cs typeface="Times New Roman" pitchFamily="18" charset="0"/>
              </a:rPr>
              <a:t>osy:</a:t>
            </a:r>
            <a:endParaRPr lang="cs-CZ" sz="1600" dirty="0">
              <a:solidFill>
                <a:schemeClr val="tx1"/>
              </a:solidFill>
            </a:endParaRPr>
          </a:p>
          <a:p>
            <a:pPr algn="just" eaLnBrk="0" hangingPunct="0">
              <a:defRPr/>
            </a:pPr>
            <a:r>
              <a:rPr lang="cs-CZ" sz="1600" dirty="0">
                <a:solidFill>
                  <a:schemeClr val="tx1"/>
                </a:solidFill>
                <a:cs typeface="Times New Roman" pitchFamily="18" charset="0"/>
              </a:rPr>
              <a:t>Diamagnetické atomy – výsledný magnetický moment je nulový</a:t>
            </a:r>
            <a:endParaRPr lang="cs-CZ" sz="1600" dirty="0">
              <a:solidFill>
                <a:schemeClr val="tx1"/>
              </a:solidFill>
            </a:endParaRPr>
          </a:p>
          <a:p>
            <a:pPr algn="just" eaLnBrk="0" hangingPunct="0">
              <a:defRPr/>
            </a:pPr>
            <a:r>
              <a:rPr lang="cs-CZ" sz="1600" dirty="0">
                <a:solidFill>
                  <a:schemeClr val="tx1"/>
                </a:solidFill>
                <a:cs typeface="Times New Roman" pitchFamily="18" charset="0"/>
              </a:rPr>
              <a:t>Paramagnetické atomy – výsledný magnetický moment je nenulový</a:t>
            </a:r>
            <a:endParaRPr lang="cs-CZ" sz="1600" dirty="0">
              <a:solidFill>
                <a:schemeClr val="tx1"/>
              </a:solidFill>
            </a:endParaRPr>
          </a:p>
          <a:p>
            <a:pPr algn="just" eaLnBrk="0" hangingPunct="0">
              <a:defRPr/>
            </a:pPr>
            <a:r>
              <a:rPr lang="cs-CZ" sz="1600" b="1" dirty="0">
                <a:solidFill>
                  <a:schemeClr val="tx1"/>
                </a:solidFill>
                <a:cs typeface="Times New Roman" pitchFamily="18" charset="0"/>
              </a:rPr>
              <a:t>Diamagnetické látky - </a:t>
            </a:r>
            <a:r>
              <a:rPr lang="cs-CZ" sz="1600" dirty="0">
                <a:solidFill>
                  <a:schemeClr val="tx1"/>
                </a:solidFill>
                <a:cs typeface="Times New Roman" pitchFamily="18" charset="0"/>
              </a:rPr>
              <a:t>Skládají se z diamagnetických atomů, nepatrně zeslabují MP, jejich </a:t>
            </a:r>
            <a:r>
              <a:rPr lang="cs-CZ" sz="1600" dirty="0" err="1">
                <a:solidFill>
                  <a:schemeClr val="tx1"/>
                </a:solidFill>
                <a:cs typeface="Times New Roman" pitchFamily="18" charset="0"/>
              </a:rPr>
              <a:t>μ</a:t>
            </a:r>
            <a:r>
              <a:rPr lang="cs-CZ" sz="1600" baseline="-30000" dirty="0" err="1">
                <a:solidFill>
                  <a:schemeClr val="tx1"/>
                </a:solidFill>
                <a:cs typeface="Times New Roman" pitchFamily="18" charset="0"/>
              </a:rPr>
              <a:t>r</a:t>
            </a:r>
            <a:r>
              <a:rPr lang="cs-CZ" sz="1600" dirty="0">
                <a:solidFill>
                  <a:schemeClr val="tx1"/>
                </a:solidFill>
                <a:cs typeface="Times New Roman" pitchFamily="18" charset="0"/>
              </a:rPr>
              <a:t> je nepatrně menší než 1 (Au, </a:t>
            </a:r>
            <a:r>
              <a:rPr lang="cs-CZ" sz="1600" dirty="0" err="1">
                <a:solidFill>
                  <a:schemeClr val="tx1"/>
                </a:solidFill>
                <a:cs typeface="Times New Roman" pitchFamily="18" charset="0"/>
              </a:rPr>
              <a:t>Cu</a:t>
            </a:r>
            <a:r>
              <a:rPr lang="cs-CZ" sz="1600" dirty="0">
                <a:solidFill>
                  <a:schemeClr val="tx1"/>
                </a:solidFill>
                <a:cs typeface="Times New Roman" pitchFamily="18" charset="0"/>
              </a:rPr>
              <a:t>, </a:t>
            </a:r>
            <a:r>
              <a:rPr lang="cs-CZ" sz="1600" dirty="0" err="1">
                <a:solidFill>
                  <a:schemeClr val="tx1"/>
                </a:solidFill>
                <a:cs typeface="Times New Roman" pitchFamily="18" charset="0"/>
              </a:rPr>
              <a:t>Hg</a:t>
            </a:r>
            <a:r>
              <a:rPr lang="cs-CZ" sz="1600" dirty="0">
                <a:solidFill>
                  <a:schemeClr val="tx1"/>
                </a:solidFill>
                <a:cs typeface="Times New Roman" pitchFamily="18" charset="0"/>
              </a:rPr>
              <a:t>, inertní plyny)</a:t>
            </a:r>
            <a:endParaRPr lang="cs-CZ" sz="1600" dirty="0">
              <a:solidFill>
                <a:schemeClr val="tx1"/>
              </a:solidFill>
            </a:endParaRPr>
          </a:p>
          <a:p>
            <a:pPr algn="just" eaLnBrk="0" hangingPunct="0">
              <a:defRPr/>
            </a:pPr>
            <a:r>
              <a:rPr lang="cs-CZ" sz="1600" b="1" dirty="0">
                <a:solidFill>
                  <a:schemeClr val="tx1"/>
                </a:solidFill>
                <a:cs typeface="Times New Roman" pitchFamily="18" charset="0"/>
              </a:rPr>
              <a:t>Paramagnetické látky - </a:t>
            </a:r>
            <a:r>
              <a:rPr lang="cs-CZ" sz="1600" dirty="0">
                <a:solidFill>
                  <a:schemeClr val="tx1"/>
                </a:solidFill>
                <a:cs typeface="Times New Roman" pitchFamily="18" charset="0"/>
              </a:rPr>
              <a:t>Skládají se z paramagnetických atomů, nepatrně zesilují MP, jejich </a:t>
            </a:r>
            <a:r>
              <a:rPr lang="cs-CZ" sz="1600" dirty="0" err="1">
                <a:solidFill>
                  <a:schemeClr val="tx1"/>
                </a:solidFill>
                <a:cs typeface="Times New Roman" pitchFamily="18" charset="0"/>
              </a:rPr>
              <a:t>μ</a:t>
            </a:r>
            <a:r>
              <a:rPr lang="cs-CZ" sz="1600" baseline="-30000" dirty="0" err="1">
                <a:solidFill>
                  <a:schemeClr val="tx1"/>
                </a:solidFill>
                <a:cs typeface="Times New Roman" pitchFamily="18" charset="0"/>
              </a:rPr>
              <a:t>r</a:t>
            </a:r>
            <a:r>
              <a:rPr lang="cs-CZ" sz="1600" dirty="0">
                <a:solidFill>
                  <a:schemeClr val="tx1"/>
                </a:solidFill>
                <a:cs typeface="Times New Roman" pitchFamily="18" charset="0"/>
              </a:rPr>
              <a:t> je nepatrně větší než 1 (</a:t>
            </a:r>
            <a:r>
              <a:rPr lang="cs-CZ" sz="1600" dirty="0" err="1">
                <a:solidFill>
                  <a:schemeClr val="tx1"/>
                </a:solidFill>
                <a:cs typeface="Times New Roman" pitchFamily="18" charset="0"/>
              </a:rPr>
              <a:t>Pt</a:t>
            </a:r>
            <a:r>
              <a:rPr lang="cs-CZ" sz="1600" dirty="0">
                <a:solidFill>
                  <a:schemeClr val="tx1"/>
                </a:solidFill>
                <a:cs typeface="Times New Roman" pitchFamily="18" charset="0"/>
              </a:rPr>
              <a:t>, </a:t>
            </a:r>
            <a:r>
              <a:rPr lang="cs-CZ" sz="1600" dirty="0" err="1">
                <a:solidFill>
                  <a:schemeClr val="tx1"/>
                </a:solidFill>
                <a:cs typeface="Times New Roman" pitchFamily="18" charset="0"/>
              </a:rPr>
              <a:t>Al</a:t>
            </a:r>
            <a:r>
              <a:rPr lang="cs-CZ" sz="1600" dirty="0">
                <a:solidFill>
                  <a:schemeClr val="tx1"/>
                </a:solidFill>
                <a:cs typeface="Times New Roman" pitchFamily="18" charset="0"/>
              </a:rPr>
              <a:t>, </a:t>
            </a:r>
            <a:r>
              <a:rPr lang="cs-CZ" sz="1600" dirty="0" err="1">
                <a:solidFill>
                  <a:schemeClr val="tx1"/>
                </a:solidFill>
                <a:cs typeface="Times New Roman" pitchFamily="18" charset="0"/>
              </a:rPr>
              <a:t>Mn</a:t>
            </a:r>
            <a:r>
              <a:rPr lang="cs-CZ" sz="1600" dirty="0">
                <a:solidFill>
                  <a:schemeClr val="tx1"/>
                </a:solidFill>
                <a:cs typeface="Times New Roman" pitchFamily="18" charset="0"/>
              </a:rPr>
              <a:t>, O)</a:t>
            </a:r>
            <a:endParaRPr lang="cs-CZ" sz="1600" dirty="0">
              <a:solidFill>
                <a:schemeClr val="tx1"/>
              </a:solidFill>
            </a:endParaRPr>
          </a:p>
          <a:p>
            <a:pPr algn="just" eaLnBrk="0" hangingPunct="0">
              <a:defRPr/>
            </a:pPr>
            <a:r>
              <a:rPr lang="cs-CZ" sz="1600" b="1" dirty="0">
                <a:solidFill>
                  <a:schemeClr val="tx1"/>
                </a:solidFill>
                <a:cs typeface="Times New Roman" pitchFamily="18" charset="0"/>
              </a:rPr>
              <a:t>Feromagnetické látky</a:t>
            </a:r>
            <a:endParaRPr lang="cs-CZ" sz="1600" dirty="0">
              <a:solidFill>
                <a:schemeClr val="tx1"/>
              </a:solidFill>
            </a:endParaRPr>
          </a:p>
          <a:p>
            <a:pPr algn="just" eaLnBrk="0" hangingPunct="0">
              <a:defRPr/>
            </a:pPr>
            <a:r>
              <a:rPr lang="cs-CZ" sz="1600" dirty="0">
                <a:solidFill>
                  <a:schemeClr val="tx1"/>
                </a:solidFill>
                <a:cs typeface="Times New Roman" pitchFamily="18" charset="0"/>
              </a:rPr>
              <a:t>Skládají se z paramagnetických atomů, působením vnějšího MP dojde k uspořádání atomů tak, že jejich magnetické momenty mají stejný směr (magnetické nasycení). Jejich </a:t>
            </a:r>
            <a:r>
              <a:rPr lang="cs-CZ" sz="1600" dirty="0" err="1">
                <a:solidFill>
                  <a:schemeClr val="tx1"/>
                </a:solidFill>
                <a:cs typeface="Times New Roman" pitchFamily="18" charset="0"/>
              </a:rPr>
              <a:t>μ</a:t>
            </a:r>
            <a:r>
              <a:rPr lang="cs-CZ" sz="1600" baseline="-30000" dirty="0" err="1">
                <a:solidFill>
                  <a:schemeClr val="tx1"/>
                </a:solidFill>
                <a:cs typeface="Times New Roman" pitchFamily="18" charset="0"/>
              </a:rPr>
              <a:t>r</a:t>
            </a:r>
            <a:r>
              <a:rPr lang="cs-CZ" sz="1600" dirty="0">
                <a:solidFill>
                  <a:schemeClr val="tx1"/>
                </a:solidFill>
                <a:cs typeface="Times New Roman" pitchFamily="18" charset="0"/>
              </a:rPr>
              <a:t> je 10</a:t>
            </a:r>
            <a:r>
              <a:rPr lang="cs-CZ" sz="1600" baseline="30000" dirty="0">
                <a:solidFill>
                  <a:schemeClr val="tx1"/>
                </a:solidFill>
                <a:cs typeface="Times New Roman" pitchFamily="18" charset="0"/>
              </a:rPr>
              <a:t>2</a:t>
            </a:r>
            <a:r>
              <a:rPr lang="cs-CZ" sz="1600" dirty="0">
                <a:solidFill>
                  <a:schemeClr val="tx1"/>
                </a:solidFill>
                <a:cs typeface="Times New Roman" pitchFamily="18" charset="0"/>
              </a:rPr>
              <a:t> – 10</a:t>
            </a:r>
            <a:r>
              <a:rPr lang="cs-CZ" sz="1600" baseline="30000" dirty="0">
                <a:solidFill>
                  <a:schemeClr val="tx1"/>
                </a:solidFill>
                <a:cs typeface="Times New Roman" pitchFamily="18" charset="0"/>
              </a:rPr>
              <a:t>5</a:t>
            </a:r>
            <a:r>
              <a:rPr lang="cs-CZ" sz="1600" dirty="0">
                <a:solidFill>
                  <a:schemeClr val="tx1"/>
                </a:solidFill>
                <a:cs typeface="Times New Roman" pitchFamily="18" charset="0"/>
              </a:rPr>
              <a:t>.</a:t>
            </a:r>
            <a:endParaRPr lang="cs-CZ" sz="1600" dirty="0">
              <a:solidFill>
                <a:schemeClr val="tx1"/>
              </a:solidFill>
            </a:endParaRPr>
          </a:p>
        </p:txBody>
      </p:sp>
      <p:sp>
        <p:nvSpPr>
          <p:cNvPr id="4" name="Obdélník 3"/>
          <p:cNvSpPr/>
          <p:nvPr/>
        </p:nvSpPr>
        <p:spPr>
          <a:xfrm>
            <a:off x="467544" y="1268760"/>
            <a:ext cx="8280920" cy="525658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cs-CZ" dirty="0"/>
          </a:p>
        </p:txBody>
      </p:sp>
      <p:grpSp>
        <p:nvGrpSpPr>
          <p:cNvPr id="13" name="Skupina 12"/>
          <p:cNvGrpSpPr/>
          <p:nvPr/>
        </p:nvGrpSpPr>
        <p:grpSpPr>
          <a:xfrm>
            <a:off x="4644008" y="1556792"/>
            <a:ext cx="288032" cy="288032"/>
            <a:chOff x="2843808" y="2492896"/>
            <a:chExt cx="1656184" cy="1584176"/>
          </a:xfrm>
        </p:grpSpPr>
        <p:sp>
          <p:nvSpPr>
            <p:cNvPr id="5" name="Elipsa 4"/>
            <p:cNvSpPr/>
            <p:nvPr/>
          </p:nvSpPr>
          <p:spPr>
            <a:xfrm>
              <a:off x="2843808" y="2492896"/>
              <a:ext cx="1656184" cy="1584176"/>
            </a:xfrm>
            <a:prstGeom prst="ellipse">
              <a:avLst/>
            </a:prstGeom>
            <a:solidFill>
              <a:schemeClr val="bg1">
                <a:lumMod val="75000"/>
              </a:schemeClr>
            </a:solidFill>
            <a:ln w="38100"/>
          </p:spPr>
          <p:style>
            <a:lnRef idx="0">
              <a:schemeClr val="accent1"/>
            </a:lnRef>
            <a:fillRef idx="3">
              <a:schemeClr val="accent1"/>
            </a:fillRef>
            <a:effectRef idx="3">
              <a:schemeClr val="accent1"/>
            </a:effectRef>
            <a:fontRef idx="minor">
              <a:schemeClr val="lt1"/>
            </a:fontRef>
          </p:style>
          <p:txBody>
            <a:bodyPr rtlCol="0" anchor="ctr"/>
            <a:lstStyle/>
            <a:p>
              <a:pPr algn="ctr"/>
              <a:endParaRPr lang="cs-CZ"/>
            </a:p>
          </p:txBody>
        </p:sp>
        <p:sp>
          <p:nvSpPr>
            <p:cNvPr id="12" name="Oblouk 11"/>
            <p:cNvSpPr/>
            <p:nvPr/>
          </p:nvSpPr>
          <p:spPr>
            <a:xfrm rot="19734489">
              <a:off x="3302262" y="2807334"/>
              <a:ext cx="914400" cy="914400"/>
            </a:xfrm>
            <a:prstGeom prst="arc">
              <a:avLst>
                <a:gd name="adj1" fmla="val 16200000"/>
                <a:gd name="adj2" fmla="val 4799145"/>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grpSp>
      <p:grpSp>
        <p:nvGrpSpPr>
          <p:cNvPr id="18" name="Skupina 17"/>
          <p:cNvGrpSpPr/>
          <p:nvPr/>
        </p:nvGrpSpPr>
        <p:grpSpPr>
          <a:xfrm>
            <a:off x="4427984" y="3429000"/>
            <a:ext cx="792088" cy="792088"/>
            <a:chOff x="4716016" y="3573016"/>
            <a:chExt cx="504056" cy="504056"/>
          </a:xfrm>
        </p:grpSpPr>
        <p:sp>
          <p:nvSpPr>
            <p:cNvPr id="14" name="Elipsa 13"/>
            <p:cNvSpPr/>
            <p:nvPr/>
          </p:nvSpPr>
          <p:spPr>
            <a:xfrm>
              <a:off x="4932040" y="3573016"/>
              <a:ext cx="288032" cy="288032"/>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cs-CZ"/>
            </a:p>
          </p:txBody>
        </p:sp>
        <p:sp>
          <p:nvSpPr>
            <p:cNvPr id="15" name="Elipsa 14"/>
            <p:cNvSpPr/>
            <p:nvPr/>
          </p:nvSpPr>
          <p:spPr>
            <a:xfrm>
              <a:off x="4932040" y="3789040"/>
              <a:ext cx="288032" cy="288032"/>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cs-CZ"/>
            </a:p>
          </p:txBody>
        </p:sp>
        <p:sp>
          <p:nvSpPr>
            <p:cNvPr id="16" name="Elipsa 15"/>
            <p:cNvSpPr/>
            <p:nvPr/>
          </p:nvSpPr>
          <p:spPr>
            <a:xfrm>
              <a:off x="4788024" y="3573016"/>
              <a:ext cx="288032" cy="288032"/>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cs-CZ"/>
            </a:p>
          </p:txBody>
        </p:sp>
        <p:sp>
          <p:nvSpPr>
            <p:cNvPr id="17" name="Elipsa 16"/>
            <p:cNvSpPr/>
            <p:nvPr/>
          </p:nvSpPr>
          <p:spPr>
            <a:xfrm>
              <a:off x="4716016" y="3789040"/>
              <a:ext cx="288032" cy="288032"/>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cs-CZ"/>
            </a:p>
          </p:txBody>
        </p:sp>
      </p:grpSp>
      <p:sp>
        <p:nvSpPr>
          <p:cNvPr id="19" name="Šipka doprava 18"/>
          <p:cNvSpPr/>
          <p:nvPr/>
        </p:nvSpPr>
        <p:spPr>
          <a:xfrm>
            <a:off x="3131840" y="3429000"/>
            <a:ext cx="1152128" cy="792088"/>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jádro</a:t>
            </a:r>
            <a:endParaRPr lang="cs-CZ" dirty="0"/>
          </a:p>
        </p:txBody>
      </p:sp>
      <p:sp>
        <p:nvSpPr>
          <p:cNvPr id="20" name="Šipka doprava 19"/>
          <p:cNvSpPr/>
          <p:nvPr/>
        </p:nvSpPr>
        <p:spPr>
          <a:xfrm>
            <a:off x="3203848" y="1484784"/>
            <a:ext cx="1224136" cy="720080"/>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elektron</a:t>
            </a:r>
            <a:endParaRPr lang="cs-CZ" dirty="0"/>
          </a:p>
        </p:txBody>
      </p:sp>
      <p:sp>
        <p:nvSpPr>
          <p:cNvPr id="21" name="TextovéPole 20"/>
          <p:cNvSpPr txBox="1"/>
          <p:nvPr/>
        </p:nvSpPr>
        <p:spPr>
          <a:xfrm>
            <a:off x="3419872" y="4509120"/>
            <a:ext cx="2771800" cy="646331"/>
          </a:xfrm>
          <a:prstGeom prst="rect">
            <a:avLst/>
          </a:prstGeom>
          <a:noFill/>
        </p:spPr>
        <p:txBody>
          <a:bodyPr wrap="square" rtlCol="0">
            <a:spAutoFit/>
          </a:bodyPr>
          <a:lstStyle/>
          <a:p>
            <a:r>
              <a:rPr lang="cs-CZ" b="1" dirty="0" smtClean="0"/>
              <a:t>Magnetický moment </a:t>
            </a:r>
            <a:r>
              <a:rPr lang="cs-CZ" dirty="0" smtClean="0"/>
              <a:t>působí směrem z nákresny</a:t>
            </a:r>
            <a:endParaRPr lang="cs-CZ" dirty="0"/>
          </a:p>
        </p:txBody>
      </p:sp>
      <p:sp>
        <p:nvSpPr>
          <p:cNvPr id="22" name="TextovéPole 21"/>
          <p:cNvSpPr txBox="1"/>
          <p:nvPr/>
        </p:nvSpPr>
        <p:spPr>
          <a:xfrm>
            <a:off x="179512" y="6093296"/>
            <a:ext cx="8784976" cy="369332"/>
          </a:xfrm>
          <a:prstGeom prst="rect">
            <a:avLst/>
          </a:prstGeom>
          <a:noFill/>
        </p:spPr>
        <p:txBody>
          <a:bodyPr wrap="square" rtlCol="0">
            <a:spAutoFit/>
          </a:bodyPr>
          <a:lstStyle/>
          <a:p>
            <a:pPr algn="ctr"/>
            <a:r>
              <a:rPr lang="cs-CZ" dirty="0" smtClean="0"/>
              <a:t>Skutečné prostorové poměry uvnitř atomu byly pro názornost velmi zjednodušeny !</a:t>
            </a:r>
            <a:endParaRPr lang="cs-CZ" dirty="0"/>
          </a:p>
        </p:txBody>
      </p:sp>
      <p:sp>
        <p:nvSpPr>
          <p:cNvPr id="24" name="Elipsa 23"/>
          <p:cNvSpPr/>
          <p:nvPr/>
        </p:nvSpPr>
        <p:spPr>
          <a:xfrm>
            <a:off x="4716016" y="3645024"/>
            <a:ext cx="288032" cy="2880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grpSp>
        <p:nvGrpSpPr>
          <p:cNvPr id="27" name="Skupina 26"/>
          <p:cNvGrpSpPr/>
          <p:nvPr/>
        </p:nvGrpSpPr>
        <p:grpSpPr>
          <a:xfrm>
            <a:off x="755576" y="1628800"/>
            <a:ext cx="2232248" cy="369332"/>
            <a:chOff x="755576" y="1628800"/>
            <a:chExt cx="2232248" cy="369332"/>
          </a:xfrm>
        </p:grpSpPr>
        <p:sp>
          <p:nvSpPr>
            <p:cNvPr id="25" name="Elipsa 24"/>
            <p:cNvSpPr/>
            <p:nvPr/>
          </p:nvSpPr>
          <p:spPr>
            <a:xfrm>
              <a:off x="755576" y="1628800"/>
              <a:ext cx="288032" cy="2880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6" name="TextovéPole 25"/>
            <p:cNvSpPr txBox="1"/>
            <p:nvPr/>
          </p:nvSpPr>
          <p:spPr>
            <a:xfrm>
              <a:off x="1187624" y="1628800"/>
              <a:ext cx="1800200" cy="369332"/>
            </a:xfrm>
            <a:prstGeom prst="rect">
              <a:avLst/>
            </a:prstGeom>
            <a:noFill/>
          </p:spPr>
          <p:txBody>
            <a:bodyPr wrap="square" rtlCol="0">
              <a:spAutoFit/>
            </a:bodyPr>
            <a:lstStyle/>
            <a:p>
              <a:r>
                <a:rPr lang="cs-CZ" dirty="0" smtClean="0"/>
                <a:t>Směr z nákresny</a:t>
              </a:r>
              <a:endParaRPr lang="cs-CZ" dirty="0"/>
            </a:p>
          </p:txBody>
        </p:sp>
      </p:grpSp>
      <p:grpSp>
        <p:nvGrpSpPr>
          <p:cNvPr id="30" name="Skupina 29"/>
          <p:cNvGrpSpPr/>
          <p:nvPr/>
        </p:nvGrpSpPr>
        <p:grpSpPr>
          <a:xfrm>
            <a:off x="683568" y="2348880"/>
            <a:ext cx="2520280" cy="504056"/>
            <a:chOff x="683568" y="2348880"/>
            <a:chExt cx="2520280" cy="504056"/>
          </a:xfrm>
        </p:grpSpPr>
        <p:sp>
          <p:nvSpPr>
            <p:cNvPr id="28" name="Kříž 27"/>
            <p:cNvSpPr/>
            <p:nvPr/>
          </p:nvSpPr>
          <p:spPr>
            <a:xfrm>
              <a:off x="683568" y="2348880"/>
              <a:ext cx="504056" cy="504056"/>
            </a:xfrm>
            <a:prstGeom prst="plus">
              <a:avLst>
                <a:gd name="adj" fmla="val 4174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9" name="TextovéPole 28"/>
            <p:cNvSpPr txBox="1"/>
            <p:nvPr/>
          </p:nvSpPr>
          <p:spPr>
            <a:xfrm>
              <a:off x="1259632" y="2420888"/>
              <a:ext cx="1944216" cy="369332"/>
            </a:xfrm>
            <a:prstGeom prst="rect">
              <a:avLst/>
            </a:prstGeom>
            <a:noFill/>
          </p:spPr>
          <p:txBody>
            <a:bodyPr wrap="square" rtlCol="0">
              <a:spAutoFit/>
            </a:bodyPr>
            <a:lstStyle/>
            <a:p>
              <a:r>
                <a:rPr lang="cs-CZ" dirty="0" smtClean="0"/>
                <a:t>Směr do nákresny</a:t>
              </a:r>
              <a:endParaRPr lang="cs-CZ"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par>
                          <p:cTn id="21" fill="hold">
                            <p:stCondLst>
                              <p:cond delay="0"/>
                            </p:stCondLst>
                            <p:childTnLst>
                              <p:par>
                                <p:cTn id="22" presetID="8" presetClass="entr" presetSubtype="16"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diamond(in)">
                                      <p:cBhvr>
                                        <p:cTn id="24" dur="2000"/>
                                        <p:tgtEl>
                                          <p:spTgt spid="21"/>
                                        </p:tgtEl>
                                      </p:cBhvr>
                                    </p:animEffect>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childTnLst>
                                </p:cTn>
                              </p:par>
                            </p:childTnLst>
                          </p:cTn>
                        </p:par>
                        <p:par>
                          <p:cTn id="28" fill="hold">
                            <p:stCondLst>
                              <p:cond delay="2000"/>
                            </p:stCondLst>
                            <p:childTnLst>
                              <p:par>
                                <p:cTn id="29" presetID="1" presetClass="entr" presetSubtype="0"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childTnLst>
                          </p:cTn>
                        </p:par>
                        <p:par>
                          <p:cTn id="31" fill="hold">
                            <p:stCondLst>
                              <p:cond delay="2000"/>
                            </p:stCondLst>
                            <p:childTnLst>
                              <p:par>
                                <p:cTn id="32" presetID="1"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childTnLst>
                                </p:cTn>
                              </p:par>
                            </p:childTnLst>
                          </p:cTn>
                        </p:par>
                        <p:par>
                          <p:cTn id="34" fill="hold">
                            <p:stCondLst>
                              <p:cond delay="2000"/>
                            </p:stCondLst>
                            <p:childTnLst>
                              <p:par>
                                <p:cTn id="35" presetID="1"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childTnLst>
                          </p:cTn>
                        </p:par>
                        <p:par>
                          <p:cTn id="37" fill="hold">
                            <p:stCondLst>
                              <p:cond delay="2000"/>
                            </p:stCondLst>
                            <p:childTnLst>
                              <p:par>
                                <p:cTn id="38" presetID="1" presetClass="path" presetSubtype="0" repeatCount="indefinite" accel="50000" decel="50000" fill="hold" nodeType="afterEffect">
                                  <p:stCondLst>
                                    <p:cond delay="0"/>
                                  </p:stCondLst>
                                  <p:endCondLst>
                                    <p:cond evt="onNext" delay="0">
                                      <p:tgtEl>
                                        <p:sldTgt/>
                                      </p:tgtEl>
                                    </p:cond>
                                  </p:endCondLst>
                                  <p:childTnLst>
                                    <p:animMotion origin="layout" path="M 0.00191 -0.01064 C 0.13316 -0.01064 0.24028 0.13136 0.24028 0.30666 C 0.24028 0.48149 0.13316 0.62395 0.00191 0.62395 C -0.12934 0.62395 -0.23611 0.48149 -0.23611 0.30666 C -0.23611 0.13136 -0.12934 -0.01064 0.00191 -0.01064 Z " pathEditMode="relative" rAng="0" ptsTypes="fffff">
                                      <p:cBhvr>
                                        <p:cTn id="39" dur="2000" fill="hold"/>
                                        <p:tgtEl>
                                          <p:spTgt spid="13"/>
                                        </p:tgtEl>
                                        <p:attrNameLst>
                                          <p:attrName>ppt_x</p:attrName>
                                          <p:attrName>ppt_y</p:attrName>
                                        </p:attrNameLst>
                                      </p:cBhvr>
                                      <p:rCtr x="0" y="3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20" grpId="0" animBg="1"/>
      <p:bldP spid="21" grpId="0"/>
      <p:bldP spid="22" grpId="0"/>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06090"/>
          </a:xfrm>
        </p:spPr>
        <p:style>
          <a:lnRef idx="2">
            <a:schemeClr val="accent6"/>
          </a:lnRef>
          <a:fillRef idx="1">
            <a:schemeClr val="lt1"/>
          </a:fillRef>
          <a:effectRef idx="0">
            <a:schemeClr val="accent6"/>
          </a:effectRef>
          <a:fontRef idx="minor">
            <a:schemeClr val="dk1"/>
          </a:fontRef>
        </p:style>
        <p:txBody>
          <a:bodyPr>
            <a:normAutofit/>
          </a:bodyPr>
          <a:lstStyle/>
          <a:p>
            <a:r>
              <a:rPr lang="cs-CZ" sz="3200" dirty="0" smtClean="0"/>
              <a:t>Křivka prvotní magnetizace</a:t>
            </a:r>
            <a:endParaRPr lang="cs-CZ" sz="3200" dirty="0"/>
          </a:p>
        </p:txBody>
      </p:sp>
      <p:grpSp>
        <p:nvGrpSpPr>
          <p:cNvPr id="7" name="Skupina 6"/>
          <p:cNvGrpSpPr/>
          <p:nvPr/>
        </p:nvGrpSpPr>
        <p:grpSpPr>
          <a:xfrm>
            <a:off x="395536" y="1340768"/>
            <a:ext cx="6526411" cy="2723264"/>
            <a:chOff x="539552" y="2491674"/>
            <a:chExt cx="6526411" cy="2723264"/>
          </a:xfrm>
        </p:grpSpPr>
        <p:grpSp>
          <p:nvGrpSpPr>
            <p:cNvPr id="5" name="Skupina 4"/>
            <p:cNvGrpSpPr/>
            <p:nvPr/>
          </p:nvGrpSpPr>
          <p:grpSpPr>
            <a:xfrm>
              <a:off x="571500" y="2491674"/>
              <a:ext cx="6494463" cy="2723264"/>
              <a:chOff x="571500" y="2491674"/>
              <a:chExt cx="6494463" cy="2723264"/>
            </a:xfrm>
          </p:grpSpPr>
          <p:pic>
            <p:nvPicPr>
              <p:cNvPr id="3" name="Picture 3"/>
              <p:cNvPicPr>
                <a:picLocks noChangeAspect="1" noChangeArrowheads="1"/>
              </p:cNvPicPr>
              <p:nvPr/>
            </p:nvPicPr>
            <p:blipFill>
              <a:blip r:embed="rId2" cstate="screen"/>
              <a:srcRect/>
              <a:stretch>
                <a:fillRect/>
              </a:stretch>
            </p:blipFill>
            <p:spPr bwMode="auto">
              <a:xfrm>
                <a:off x="571500" y="3071813"/>
                <a:ext cx="6494463" cy="2143125"/>
              </a:xfrm>
              <a:prstGeom prst="rect">
                <a:avLst/>
              </a:prstGeom>
              <a:noFill/>
              <a:ln w="9525">
                <a:noFill/>
                <a:miter lim="800000"/>
                <a:headEnd/>
                <a:tailEnd/>
              </a:ln>
            </p:spPr>
          </p:pic>
          <p:sp>
            <p:nvSpPr>
              <p:cNvPr id="4" name="Rectangle 4"/>
              <p:cNvSpPr>
                <a:spLocks noChangeArrowheads="1"/>
              </p:cNvSpPr>
              <p:nvPr/>
            </p:nvSpPr>
            <p:spPr bwMode="auto">
              <a:xfrm>
                <a:off x="642938" y="2491674"/>
                <a:ext cx="5369222" cy="369332"/>
              </a:xfrm>
              <a:prstGeom prst="rect">
                <a:avLst/>
              </a:prstGeom>
              <a:noFill/>
              <a:ln w="9525">
                <a:noFill/>
                <a:miter lim="800000"/>
                <a:headEnd/>
                <a:tailEnd/>
              </a:ln>
            </p:spPr>
            <p:txBody>
              <a:bodyPr wrap="square" anchor="ctr">
                <a:spAutoFit/>
              </a:bodyPr>
              <a:lstStyle/>
              <a:p>
                <a:pPr algn="just"/>
                <a:r>
                  <a:rPr lang="cs-CZ">
                    <a:solidFill>
                      <a:srgbClr val="000000"/>
                    </a:solidFill>
                    <a:cs typeface="Times New Roman" pitchFamily="18" charset="0"/>
                  </a:rPr>
                  <a:t>Měření pomocí Epsteinova přístroje:</a:t>
                </a:r>
                <a:endParaRPr lang="cs-CZ" sz="1800"/>
              </a:p>
            </p:txBody>
          </p:sp>
        </p:grpSp>
        <p:sp>
          <p:nvSpPr>
            <p:cNvPr id="6" name="Obdélník 5"/>
            <p:cNvSpPr/>
            <p:nvPr/>
          </p:nvSpPr>
          <p:spPr>
            <a:xfrm>
              <a:off x="539552" y="3068960"/>
              <a:ext cx="360040"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8" name="TextovéPole 7"/>
          <p:cNvSpPr txBox="1"/>
          <p:nvPr/>
        </p:nvSpPr>
        <p:spPr>
          <a:xfrm>
            <a:off x="539552" y="4509120"/>
            <a:ext cx="8208912" cy="1477328"/>
          </a:xfrm>
          <a:prstGeom prst="rect">
            <a:avLst/>
          </a:prstGeom>
          <a:noFill/>
        </p:spPr>
        <p:txBody>
          <a:bodyPr wrap="square" rtlCol="0">
            <a:spAutoFit/>
          </a:bodyPr>
          <a:lstStyle/>
          <a:p>
            <a:r>
              <a:rPr lang="cs-CZ" dirty="0" smtClean="0"/>
              <a:t>Obrázek ukazuje měření vzorku - například dynamových plechů, které jsou složeny do uzavřeného magnetického obvodu. Při měření se mění velikost elektrického proudu, který v závislosti na počtu závitů cívky, obklopující vzorek, vytváří koercitivní intenzitu magnetického pole </a:t>
            </a:r>
            <a:r>
              <a:rPr lang="cs-CZ" dirty="0" err="1" smtClean="0"/>
              <a:t>H</a:t>
            </a:r>
            <a:r>
              <a:rPr lang="cs-CZ" baseline="-25000" dirty="0" err="1" smtClean="0"/>
              <a:t>k</a:t>
            </a:r>
            <a:r>
              <a:rPr lang="cs-CZ" dirty="0" smtClean="0"/>
              <a:t> . Voltmetr pak sleduje změnu napětí, které je úměrné velikosti magnetické indukce uvnitř měřeného materiálu B.  (</a:t>
            </a:r>
            <a:r>
              <a:rPr lang="cs-CZ" dirty="0" err="1" smtClean="0"/>
              <a:t>U</a:t>
            </a:r>
            <a:r>
              <a:rPr lang="cs-CZ" baseline="-25000" dirty="0" err="1" smtClean="0"/>
              <a:t>i</a:t>
            </a:r>
            <a:r>
              <a:rPr lang="cs-CZ" dirty="0" smtClean="0"/>
              <a:t> = k.N.</a:t>
            </a:r>
            <a:r>
              <a:rPr lang="el-GR" dirty="0" smtClean="0"/>
              <a:t>φ</a:t>
            </a:r>
            <a:r>
              <a:rPr lang="cs-CZ" dirty="0" smtClean="0"/>
              <a:t>.f)</a:t>
            </a:r>
          </a:p>
        </p:txBody>
      </p:sp>
      <p:sp>
        <p:nvSpPr>
          <p:cNvPr id="9" name="Obdélník 8"/>
          <p:cNvSpPr/>
          <p:nvPr/>
        </p:nvSpPr>
        <p:spPr>
          <a:xfrm>
            <a:off x="467544" y="4149080"/>
            <a:ext cx="8208912" cy="23042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Jak se musí konstrukčně vyřešit sestavení magnetického obvodu podle obrázku, aby měření proběhlo korektně, s co největším omezením ztrát? (konstrukce cívky, vlastního magnetického obvodu, …)</a:t>
            </a:r>
          </a:p>
          <a:p>
            <a:pPr marL="342900" indent="-342900">
              <a:buFont typeface="+mj-lt"/>
              <a:buAutoNum type="arabicPeriod"/>
            </a:pPr>
            <a:r>
              <a:rPr lang="cs-CZ" dirty="0" smtClean="0"/>
              <a:t>Jak závisí magnetická indukce B na magnetickém indukčním toku </a:t>
            </a:r>
            <a:r>
              <a:rPr lang="el-GR" dirty="0" smtClean="0"/>
              <a:t>φ</a:t>
            </a:r>
            <a:r>
              <a:rPr lang="cs-CZ" dirty="0" smtClean="0"/>
              <a:t>?</a:t>
            </a:r>
            <a:endParaRPr lang="cs-CZ" dirty="0" smtClean="0"/>
          </a:p>
          <a:p>
            <a:pPr marL="342900" indent="-342900">
              <a:buFont typeface="+mj-lt"/>
              <a:buAutoNum type="arabicPeriod"/>
            </a:pPr>
            <a:r>
              <a:rPr lang="cs-CZ" dirty="0" smtClean="0"/>
              <a:t>Budou mít při měření obě cívky stejný počet závitů?</a:t>
            </a:r>
            <a:endParaRPr lang="cs-CZ"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Šipka doleva 27"/>
          <p:cNvSpPr/>
          <p:nvPr/>
        </p:nvSpPr>
        <p:spPr>
          <a:xfrm>
            <a:off x="4499992" y="1412776"/>
            <a:ext cx="3888432" cy="720080"/>
          </a:xfrm>
          <a:prstGeom prst="lef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cs-CZ" sz="1200" b="1" dirty="0" smtClean="0"/>
              <a:t>Takto se mění magnetické pole ve feromagnetické látce</a:t>
            </a:r>
            <a:endParaRPr lang="cs-CZ" sz="1200" b="1" dirty="0"/>
          </a:p>
        </p:txBody>
      </p:sp>
      <p:sp>
        <p:nvSpPr>
          <p:cNvPr id="2" name="Nadpis 1"/>
          <p:cNvSpPr>
            <a:spLocks noGrp="1"/>
          </p:cNvSpPr>
          <p:nvPr>
            <p:ph type="title"/>
          </p:nvPr>
        </p:nvSpPr>
        <p:spPr>
          <a:xfrm>
            <a:off x="457200" y="274638"/>
            <a:ext cx="8229600" cy="706090"/>
          </a:xfrm>
        </p:spPr>
        <p:style>
          <a:lnRef idx="2">
            <a:schemeClr val="accent6"/>
          </a:lnRef>
          <a:fillRef idx="1">
            <a:schemeClr val="lt1"/>
          </a:fillRef>
          <a:effectRef idx="0">
            <a:schemeClr val="accent6"/>
          </a:effectRef>
          <a:fontRef idx="minor">
            <a:schemeClr val="dk1"/>
          </a:fontRef>
        </p:style>
        <p:txBody>
          <a:bodyPr>
            <a:normAutofit/>
          </a:bodyPr>
          <a:lstStyle/>
          <a:p>
            <a:r>
              <a:rPr lang="cs-CZ" sz="2800" dirty="0" smtClean="0"/>
              <a:t>Tvar křivky</a:t>
            </a:r>
            <a:endParaRPr lang="cs-CZ" sz="2800" dirty="0"/>
          </a:p>
        </p:txBody>
      </p:sp>
      <p:cxnSp>
        <p:nvCxnSpPr>
          <p:cNvPr id="6" name="Přímá spojovací čára 5"/>
          <p:cNvCxnSpPr/>
          <p:nvPr/>
        </p:nvCxnSpPr>
        <p:spPr>
          <a:xfrm>
            <a:off x="971600" y="1268760"/>
            <a:ext cx="0" cy="3600400"/>
          </a:xfrm>
          <a:prstGeom prst="line">
            <a:avLst/>
          </a:prstGeom>
          <a:ln>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 name="Přímá spojovací čára 7"/>
          <p:cNvCxnSpPr/>
          <p:nvPr/>
        </p:nvCxnSpPr>
        <p:spPr>
          <a:xfrm>
            <a:off x="971600" y="4869160"/>
            <a:ext cx="6696744" cy="0"/>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395536" y="1484784"/>
            <a:ext cx="562975" cy="369332"/>
          </a:xfrm>
          <a:prstGeom prst="rect">
            <a:avLst/>
          </a:prstGeom>
          <a:noFill/>
        </p:spPr>
        <p:txBody>
          <a:bodyPr wrap="none" rtlCol="0">
            <a:spAutoFit/>
          </a:bodyPr>
          <a:lstStyle/>
          <a:p>
            <a:r>
              <a:rPr lang="cs-CZ" dirty="0" smtClean="0"/>
              <a:t>B</a:t>
            </a:r>
            <a:r>
              <a:rPr lang="en-US" dirty="0" smtClean="0"/>
              <a:t>[T]</a:t>
            </a:r>
            <a:endParaRPr lang="cs-CZ" dirty="0"/>
          </a:p>
        </p:txBody>
      </p:sp>
      <p:sp>
        <p:nvSpPr>
          <p:cNvPr id="10" name="TextovéPole 9"/>
          <p:cNvSpPr txBox="1"/>
          <p:nvPr/>
        </p:nvSpPr>
        <p:spPr>
          <a:xfrm>
            <a:off x="6588224" y="5013176"/>
            <a:ext cx="1106393" cy="369332"/>
          </a:xfrm>
          <a:prstGeom prst="rect">
            <a:avLst/>
          </a:prstGeom>
          <a:noFill/>
        </p:spPr>
        <p:txBody>
          <a:bodyPr wrap="none" rtlCol="0">
            <a:spAutoFit/>
          </a:bodyPr>
          <a:lstStyle/>
          <a:p>
            <a:r>
              <a:rPr lang="en-US" dirty="0" smtClean="0"/>
              <a:t>H [ Am</a:t>
            </a:r>
            <a:r>
              <a:rPr lang="en-US" baseline="30000" dirty="0" smtClean="0"/>
              <a:t>-1 </a:t>
            </a:r>
            <a:r>
              <a:rPr lang="en-US" dirty="0" smtClean="0"/>
              <a:t> ]</a:t>
            </a:r>
            <a:endParaRPr lang="cs-CZ" dirty="0"/>
          </a:p>
        </p:txBody>
      </p:sp>
      <p:cxnSp>
        <p:nvCxnSpPr>
          <p:cNvPr id="12" name="Přímá spojovací čára 11"/>
          <p:cNvCxnSpPr/>
          <p:nvPr/>
        </p:nvCxnSpPr>
        <p:spPr>
          <a:xfrm flipV="1">
            <a:off x="971600" y="4221088"/>
            <a:ext cx="5616624" cy="648072"/>
          </a:xfrm>
          <a:prstGeom prst="line">
            <a:avLst/>
          </a:prstGeom>
          <a:ln w="19050"/>
        </p:spPr>
        <p:style>
          <a:lnRef idx="1">
            <a:schemeClr val="accent2"/>
          </a:lnRef>
          <a:fillRef idx="0">
            <a:schemeClr val="accent2"/>
          </a:fillRef>
          <a:effectRef idx="0">
            <a:schemeClr val="accent2"/>
          </a:effectRef>
          <a:fontRef idx="minor">
            <a:schemeClr val="tx1"/>
          </a:fontRef>
        </p:style>
      </p:cxnSp>
      <p:sp>
        <p:nvSpPr>
          <p:cNvPr id="16" name="TextovéPole 15"/>
          <p:cNvSpPr txBox="1"/>
          <p:nvPr/>
        </p:nvSpPr>
        <p:spPr>
          <a:xfrm>
            <a:off x="5436096" y="3789040"/>
            <a:ext cx="1043876" cy="369332"/>
          </a:xfrm>
          <a:prstGeom prst="rect">
            <a:avLst/>
          </a:prstGeom>
          <a:noFill/>
        </p:spPr>
        <p:txBody>
          <a:bodyPr wrap="none" rtlCol="0">
            <a:spAutoFit/>
          </a:bodyPr>
          <a:lstStyle/>
          <a:p>
            <a:r>
              <a:rPr lang="en-US" dirty="0" smtClean="0"/>
              <a:t>B </a:t>
            </a:r>
            <a:r>
              <a:rPr lang="cs-CZ" dirty="0" smtClean="0"/>
              <a:t>= µ</a:t>
            </a:r>
            <a:r>
              <a:rPr lang="cs-CZ" baseline="-25000" dirty="0" smtClean="0"/>
              <a:t>0</a:t>
            </a:r>
            <a:r>
              <a:rPr lang="cs-CZ" dirty="0" smtClean="0"/>
              <a:t> . H</a:t>
            </a:r>
            <a:endParaRPr lang="cs-CZ" dirty="0"/>
          </a:p>
        </p:txBody>
      </p:sp>
      <p:sp>
        <p:nvSpPr>
          <p:cNvPr id="17" name="Volný tvar 16"/>
          <p:cNvSpPr/>
          <p:nvPr/>
        </p:nvSpPr>
        <p:spPr>
          <a:xfrm>
            <a:off x="970671" y="1477108"/>
            <a:ext cx="5584874" cy="3390314"/>
          </a:xfrm>
          <a:custGeom>
            <a:avLst/>
            <a:gdLst>
              <a:gd name="connsiteX0" fmla="*/ 0 w 5584874"/>
              <a:gd name="connsiteY0" fmla="*/ 3390314 h 3390314"/>
              <a:gd name="connsiteX1" fmla="*/ 450166 w 5584874"/>
              <a:gd name="connsiteY1" fmla="*/ 3348110 h 3390314"/>
              <a:gd name="connsiteX2" fmla="*/ 900332 w 5584874"/>
              <a:gd name="connsiteY2" fmla="*/ 3193366 h 3390314"/>
              <a:gd name="connsiteX3" fmla="*/ 1350498 w 5584874"/>
              <a:gd name="connsiteY3" fmla="*/ 2799470 h 3390314"/>
              <a:gd name="connsiteX4" fmla="*/ 1645920 w 5584874"/>
              <a:gd name="connsiteY4" fmla="*/ 2236763 h 3390314"/>
              <a:gd name="connsiteX5" fmla="*/ 1983544 w 5584874"/>
              <a:gd name="connsiteY5" fmla="*/ 1378634 h 3390314"/>
              <a:gd name="connsiteX6" fmla="*/ 2278966 w 5584874"/>
              <a:gd name="connsiteY6" fmla="*/ 590843 h 3390314"/>
              <a:gd name="connsiteX7" fmla="*/ 2518117 w 5584874"/>
              <a:gd name="connsiteY7" fmla="*/ 351692 h 3390314"/>
              <a:gd name="connsiteX8" fmla="*/ 2827606 w 5584874"/>
              <a:gd name="connsiteY8" fmla="*/ 253218 h 3390314"/>
              <a:gd name="connsiteX9" fmla="*/ 3418449 w 5584874"/>
              <a:gd name="connsiteY9" fmla="*/ 182880 h 3390314"/>
              <a:gd name="connsiteX10" fmla="*/ 5584874 w 5584874"/>
              <a:gd name="connsiteY10" fmla="*/ 0 h 3390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584874" h="3390314">
                <a:moveTo>
                  <a:pt x="0" y="3390314"/>
                </a:moveTo>
                <a:cubicBezTo>
                  <a:pt x="150055" y="3385624"/>
                  <a:pt x="300111" y="3380935"/>
                  <a:pt x="450166" y="3348110"/>
                </a:cubicBezTo>
                <a:cubicBezTo>
                  <a:pt x="600221" y="3315285"/>
                  <a:pt x="750277" y="3284806"/>
                  <a:pt x="900332" y="3193366"/>
                </a:cubicBezTo>
                <a:cubicBezTo>
                  <a:pt x="1050387" y="3101926"/>
                  <a:pt x="1226233" y="2958904"/>
                  <a:pt x="1350498" y="2799470"/>
                </a:cubicBezTo>
                <a:cubicBezTo>
                  <a:pt x="1474763" y="2640036"/>
                  <a:pt x="1540412" y="2473569"/>
                  <a:pt x="1645920" y="2236763"/>
                </a:cubicBezTo>
                <a:cubicBezTo>
                  <a:pt x="1751428" y="1999957"/>
                  <a:pt x="1878036" y="1652954"/>
                  <a:pt x="1983544" y="1378634"/>
                </a:cubicBezTo>
                <a:cubicBezTo>
                  <a:pt x="2089052" y="1104314"/>
                  <a:pt x="2189871" y="762000"/>
                  <a:pt x="2278966" y="590843"/>
                </a:cubicBezTo>
                <a:cubicBezTo>
                  <a:pt x="2368061" y="419686"/>
                  <a:pt x="2426677" y="407963"/>
                  <a:pt x="2518117" y="351692"/>
                </a:cubicBezTo>
                <a:cubicBezTo>
                  <a:pt x="2609557" y="295421"/>
                  <a:pt x="2677551" y="281353"/>
                  <a:pt x="2827606" y="253218"/>
                </a:cubicBezTo>
                <a:cubicBezTo>
                  <a:pt x="2977661" y="225083"/>
                  <a:pt x="3418449" y="182880"/>
                  <a:pt x="3418449" y="182880"/>
                </a:cubicBezTo>
                <a:lnTo>
                  <a:pt x="5584874" y="0"/>
                </a:lnTo>
              </a:path>
            </a:pathLst>
          </a:cu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18" name="Elipsa 17"/>
          <p:cNvSpPr/>
          <p:nvPr/>
        </p:nvSpPr>
        <p:spPr>
          <a:xfrm>
            <a:off x="1547664" y="4725144"/>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19" name="Elipsa 18"/>
          <p:cNvSpPr/>
          <p:nvPr/>
        </p:nvSpPr>
        <p:spPr>
          <a:xfrm>
            <a:off x="2339752" y="4077072"/>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0" name="Elipsa 19"/>
          <p:cNvSpPr/>
          <p:nvPr/>
        </p:nvSpPr>
        <p:spPr>
          <a:xfrm>
            <a:off x="3131840" y="2060848"/>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1" name="Elipsa 20"/>
          <p:cNvSpPr/>
          <p:nvPr/>
        </p:nvSpPr>
        <p:spPr>
          <a:xfrm>
            <a:off x="3563888" y="1700808"/>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2" name="TextovéPole 21"/>
          <p:cNvSpPr txBox="1"/>
          <p:nvPr/>
        </p:nvSpPr>
        <p:spPr>
          <a:xfrm>
            <a:off x="1403648" y="4221088"/>
            <a:ext cx="317716" cy="369332"/>
          </a:xfrm>
          <a:prstGeom prst="rect">
            <a:avLst/>
          </a:prstGeom>
          <a:noFill/>
        </p:spPr>
        <p:txBody>
          <a:bodyPr wrap="none" rtlCol="0">
            <a:spAutoFit/>
          </a:bodyPr>
          <a:lstStyle/>
          <a:p>
            <a:r>
              <a:rPr lang="cs-CZ" dirty="0" smtClean="0"/>
              <a:t>A</a:t>
            </a:r>
            <a:endParaRPr lang="cs-CZ" dirty="0"/>
          </a:p>
        </p:txBody>
      </p:sp>
      <p:sp>
        <p:nvSpPr>
          <p:cNvPr id="23" name="TextovéPole 22"/>
          <p:cNvSpPr txBox="1"/>
          <p:nvPr/>
        </p:nvSpPr>
        <p:spPr>
          <a:xfrm>
            <a:off x="1979712" y="3789040"/>
            <a:ext cx="317716" cy="369332"/>
          </a:xfrm>
          <a:prstGeom prst="rect">
            <a:avLst/>
          </a:prstGeom>
          <a:noFill/>
        </p:spPr>
        <p:txBody>
          <a:bodyPr wrap="none" rtlCol="0">
            <a:spAutoFit/>
          </a:bodyPr>
          <a:lstStyle/>
          <a:p>
            <a:r>
              <a:rPr lang="cs-CZ" dirty="0" smtClean="0"/>
              <a:t>B</a:t>
            </a:r>
            <a:endParaRPr lang="cs-CZ" dirty="0"/>
          </a:p>
        </p:txBody>
      </p:sp>
      <p:sp>
        <p:nvSpPr>
          <p:cNvPr id="24" name="TextovéPole 23"/>
          <p:cNvSpPr txBox="1"/>
          <p:nvPr/>
        </p:nvSpPr>
        <p:spPr>
          <a:xfrm>
            <a:off x="2699792" y="1772816"/>
            <a:ext cx="317716" cy="369332"/>
          </a:xfrm>
          <a:prstGeom prst="rect">
            <a:avLst/>
          </a:prstGeom>
          <a:noFill/>
        </p:spPr>
        <p:txBody>
          <a:bodyPr wrap="none" rtlCol="0">
            <a:spAutoFit/>
          </a:bodyPr>
          <a:lstStyle/>
          <a:p>
            <a:r>
              <a:rPr lang="cs-CZ" dirty="0" smtClean="0"/>
              <a:t>C</a:t>
            </a:r>
            <a:endParaRPr lang="cs-CZ" dirty="0"/>
          </a:p>
        </p:txBody>
      </p:sp>
      <p:sp>
        <p:nvSpPr>
          <p:cNvPr id="25" name="TextovéPole 24"/>
          <p:cNvSpPr txBox="1"/>
          <p:nvPr/>
        </p:nvSpPr>
        <p:spPr>
          <a:xfrm>
            <a:off x="3203848" y="1340768"/>
            <a:ext cx="327334" cy="369332"/>
          </a:xfrm>
          <a:prstGeom prst="rect">
            <a:avLst/>
          </a:prstGeom>
          <a:noFill/>
        </p:spPr>
        <p:txBody>
          <a:bodyPr wrap="none" rtlCol="0">
            <a:spAutoFit/>
          </a:bodyPr>
          <a:lstStyle/>
          <a:p>
            <a:r>
              <a:rPr lang="cs-CZ" dirty="0" smtClean="0"/>
              <a:t>D</a:t>
            </a:r>
            <a:endParaRPr lang="cs-CZ" dirty="0"/>
          </a:p>
        </p:txBody>
      </p:sp>
      <p:sp>
        <p:nvSpPr>
          <p:cNvPr id="27" name="Šipka doleva 26"/>
          <p:cNvSpPr/>
          <p:nvPr/>
        </p:nvSpPr>
        <p:spPr>
          <a:xfrm>
            <a:off x="4644008" y="4077072"/>
            <a:ext cx="3888432" cy="720080"/>
          </a:xfrm>
          <a:prstGeom prst="lef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cs-CZ" sz="1200" b="1" dirty="0" smtClean="0"/>
              <a:t>Takto se mění magnetické pole ve vakuu nebo vzduchu</a:t>
            </a:r>
            <a:endParaRPr lang="cs-CZ" sz="1200" b="1" dirty="0"/>
          </a:p>
        </p:txBody>
      </p:sp>
      <p:sp>
        <p:nvSpPr>
          <p:cNvPr id="26" name="TextovéPole 25"/>
          <p:cNvSpPr txBox="1"/>
          <p:nvPr/>
        </p:nvSpPr>
        <p:spPr>
          <a:xfrm>
            <a:off x="4355976" y="1628800"/>
            <a:ext cx="4320481" cy="206210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342900" indent="-342900">
              <a:buFont typeface="+mj-lt"/>
              <a:buAutoNum type="arabicPeriod"/>
            </a:pPr>
            <a:r>
              <a:rPr lang="cs-CZ" sz="1600" dirty="0" smtClean="0"/>
              <a:t>Do bodu A je magnetické pole tak slabé, že dojde k natočení jen malého množství domén</a:t>
            </a:r>
          </a:p>
          <a:p>
            <a:pPr marL="342900" indent="-342900">
              <a:buFont typeface="+mj-lt"/>
              <a:buAutoNum type="arabicPeriod"/>
            </a:pPr>
            <a:r>
              <a:rPr lang="cs-CZ" sz="1600" dirty="0" smtClean="0"/>
              <a:t>Mezi body B a C dochází k lavinovitému přeskupování domén ve směru vnějšího magnetického pole</a:t>
            </a:r>
          </a:p>
          <a:p>
            <a:pPr marL="342900" indent="-342900">
              <a:buFont typeface="+mj-lt"/>
              <a:buAutoNum type="arabicPeriod"/>
            </a:pPr>
            <a:r>
              <a:rPr lang="cs-CZ" sz="1600" dirty="0" smtClean="0"/>
              <a:t>Od bodu C do bodu D se tento děj postupně zpomaluje a od bodu D jsou již všechny domény přetočeny ve směru vnějšího pole.</a:t>
            </a:r>
            <a:endParaRPr lang="cs-CZ" sz="1600" dirty="0"/>
          </a:p>
        </p:txBody>
      </p:sp>
      <p:sp>
        <p:nvSpPr>
          <p:cNvPr id="29" name="Obdélník 28"/>
          <p:cNvSpPr/>
          <p:nvPr/>
        </p:nvSpPr>
        <p:spPr>
          <a:xfrm>
            <a:off x="467544" y="3789040"/>
            <a:ext cx="8280920" cy="244827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Jedná se o závislost lineární?</a:t>
            </a:r>
          </a:p>
          <a:p>
            <a:pPr marL="342900" indent="-342900">
              <a:buFont typeface="+mj-lt"/>
              <a:buAutoNum type="arabicPeriod"/>
            </a:pPr>
            <a:r>
              <a:rPr lang="cs-CZ" dirty="0" smtClean="0"/>
              <a:t>Pokud zvyšujeme hodnotu elektrického proudu, zvyšujeme</a:t>
            </a:r>
          </a:p>
          <a:p>
            <a:pPr marL="800100" lvl="1" indent="-342900">
              <a:buFont typeface="+mj-lt"/>
              <a:buAutoNum type="alphaLcParenR"/>
            </a:pPr>
            <a:r>
              <a:rPr lang="cs-CZ" dirty="0" smtClean="0"/>
              <a:t>pouze velikost H</a:t>
            </a:r>
          </a:p>
          <a:p>
            <a:pPr marL="800100" lvl="1" indent="-342900">
              <a:buFont typeface="+mj-lt"/>
              <a:buAutoNum type="alphaLcParenR"/>
            </a:pPr>
            <a:r>
              <a:rPr lang="cs-CZ" dirty="0" smtClean="0"/>
              <a:t>pouze velikost B</a:t>
            </a:r>
          </a:p>
          <a:p>
            <a:pPr marL="800100" lvl="1" indent="-342900">
              <a:buFont typeface="+mj-lt"/>
              <a:buAutoNum type="alphaLcParenR"/>
            </a:pPr>
            <a:r>
              <a:rPr lang="cs-CZ" dirty="0" smtClean="0"/>
              <a:t>jak velikost H, tak i B</a:t>
            </a:r>
          </a:p>
          <a:p>
            <a:pPr marL="342900" indent="-342900">
              <a:buFont typeface="+mj-lt"/>
              <a:buAutoNum type="arabicPeriod"/>
            </a:pPr>
            <a:r>
              <a:rPr lang="cs-CZ" dirty="0" smtClean="0"/>
              <a:t>Který bod na křivce prvotní magnetizace je bodem nasycení?</a:t>
            </a:r>
          </a:p>
          <a:p>
            <a:pPr marL="342900" indent="-342900">
              <a:buFont typeface="+mj-lt"/>
              <a:buAutoNum type="arabicPeriod"/>
            </a:pP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strVal val="#ppt_w*0.70"/>
                                          </p:val>
                                        </p:tav>
                                        <p:tav tm="100000">
                                          <p:val>
                                            <p:strVal val="#ppt_w"/>
                                          </p:val>
                                        </p:tav>
                                      </p:tavLst>
                                    </p:anim>
                                    <p:anim calcmode="lin" valueType="num">
                                      <p:cBhvr>
                                        <p:cTn id="8" dur="2000" fill="hold"/>
                                        <p:tgtEl>
                                          <p:spTgt spid="12"/>
                                        </p:tgtEl>
                                        <p:attrNameLst>
                                          <p:attrName>ppt_h</p:attrName>
                                        </p:attrNameLst>
                                      </p:cBhvr>
                                      <p:tavLst>
                                        <p:tav tm="0">
                                          <p:val>
                                            <p:strVal val="#ppt_h"/>
                                          </p:val>
                                        </p:tav>
                                        <p:tav tm="100000">
                                          <p:val>
                                            <p:strVal val="#ppt_h"/>
                                          </p:val>
                                        </p:tav>
                                      </p:tavLst>
                                    </p:anim>
                                    <p:animEffect transition="in" filter="fade">
                                      <p:cBhvr>
                                        <p:cTn id="9" dur="20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1000" fill="hold"/>
                                        <p:tgtEl>
                                          <p:spTgt spid="17"/>
                                        </p:tgtEl>
                                        <p:attrNameLst>
                                          <p:attrName>ppt_w</p:attrName>
                                        </p:attrNameLst>
                                      </p:cBhvr>
                                      <p:tavLst>
                                        <p:tav tm="0">
                                          <p:val>
                                            <p:strVal val="#ppt_w*0.70"/>
                                          </p:val>
                                        </p:tav>
                                        <p:tav tm="100000">
                                          <p:val>
                                            <p:strVal val="#ppt_w"/>
                                          </p:val>
                                        </p:tav>
                                      </p:tavLst>
                                    </p:anim>
                                    <p:anim calcmode="lin" valueType="num">
                                      <p:cBhvr>
                                        <p:cTn id="15" dur="1000" fill="hold"/>
                                        <p:tgtEl>
                                          <p:spTgt spid="17"/>
                                        </p:tgtEl>
                                        <p:attrNameLst>
                                          <p:attrName>ppt_h</p:attrName>
                                        </p:attrNameLst>
                                      </p:cBhvr>
                                      <p:tavLst>
                                        <p:tav tm="0">
                                          <p:val>
                                            <p:strVal val="#ppt_h"/>
                                          </p:val>
                                        </p:tav>
                                        <p:tav tm="100000">
                                          <p:val>
                                            <p:strVal val="#ppt_h"/>
                                          </p:val>
                                        </p:tav>
                                      </p:tavLst>
                                    </p:anim>
                                    <p:animEffect transition="in" filter="fade">
                                      <p:cBhvr>
                                        <p:cTn id="16" dur="10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500"/>
                                  </p:stCondLst>
                                  <p:childTnLst>
                                    <p:set>
                                      <p:cBhvr>
                                        <p:cTn id="23" dur="1" fill="hold">
                                          <p:stCondLst>
                                            <p:cond delay="0"/>
                                          </p:stCondLst>
                                        </p:cTn>
                                        <p:tgtEl>
                                          <p:spTgt spid="1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100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1000"/>
                                  </p:stCondLst>
                                  <p:childTnLst>
                                    <p:set>
                                      <p:cBhvr>
                                        <p:cTn id="37" dur="1" fill="hold">
                                          <p:stCondLst>
                                            <p:cond delay="0"/>
                                          </p:stCondLst>
                                        </p:cTn>
                                        <p:tgtEl>
                                          <p:spTgt spid="20"/>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par>
                          <p:cTn id="42" fill="hold">
                            <p:stCondLst>
                              <p:cond delay="0"/>
                            </p:stCondLst>
                            <p:childTnLst>
                              <p:par>
                                <p:cTn id="43" presetID="1" presetClass="entr" presetSubtype="0" fill="hold" grpId="0" nodeType="afterEffect">
                                  <p:stCondLst>
                                    <p:cond delay="1000"/>
                                  </p:stCondLst>
                                  <p:childTnLst>
                                    <p:set>
                                      <p:cBhvr>
                                        <p:cTn id="44" dur="1" fill="hold">
                                          <p:stCondLst>
                                            <p:cond delay="0"/>
                                          </p:stCondLst>
                                        </p:cTn>
                                        <p:tgtEl>
                                          <p:spTgt spid="21"/>
                                        </p:tgtEl>
                                        <p:attrNameLst>
                                          <p:attrName>style.visibility</p:attrName>
                                        </p:attrNameLst>
                                      </p:cBhvr>
                                      <p:to>
                                        <p:strVal val="visible"/>
                                      </p:to>
                                    </p:set>
                                  </p:childTnLst>
                                </p:cTn>
                              </p:par>
                            </p:childTnLst>
                          </p:cTn>
                        </p:par>
                        <p:par>
                          <p:cTn id="45" fill="hold">
                            <p:stCondLst>
                              <p:cond delay="1000"/>
                            </p:stCondLst>
                            <p:childTnLst>
                              <p:par>
                                <p:cTn id="46" presetID="1" presetClass="entr" presetSubtype="0" fill="hold" grpId="0" nodeType="afterEffect">
                                  <p:stCondLst>
                                    <p:cond delay="0"/>
                                  </p:stCondLst>
                                  <p:childTnLst>
                                    <p:set>
                                      <p:cBhvr>
                                        <p:cTn id="47" dur="1" fill="hold">
                                          <p:stCondLst>
                                            <p:cond delay="0"/>
                                          </p:stCondLst>
                                        </p:cTn>
                                        <p:tgtEl>
                                          <p:spTgt spid="27">
                                            <p:bg/>
                                          </p:spTgt>
                                        </p:tgtEl>
                                        <p:attrNameLst>
                                          <p:attrName>style.visibility</p:attrName>
                                        </p:attrNameLst>
                                      </p:cBhvr>
                                      <p:to>
                                        <p:strVal val="visible"/>
                                      </p:to>
                                    </p:set>
                                  </p:childTnLst>
                                </p:cTn>
                              </p:par>
                            </p:childTnLst>
                          </p:cTn>
                        </p:par>
                        <p:par>
                          <p:cTn id="48" fill="hold">
                            <p:stCondLst>
                              <p:cond delay="1000"/>
                            </p:stCondLst>
                            <p:childTnLst>
                              <p:par>
                                <p:cTn id="49" presetID="1" presetClass="entr" presetSubtype="0" fill="hold" grpId="0" nodeType="afterEffect">
                                  <p:stCondLst>
                                    <p:cond delay="0"/>
                                  </p:stCondLst>
                                  <p:childTnLst>
                                    <p:set>
                                      <p:cBhvr>
                                        <p:cTn id="50"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27">
                                            <p:txEl>
                                              <p:pRg st="0" end="0"/>
                                            </p:txEl>
                                          </p:spTgt>
                                        </p:tgtEl>
                                        <p:attrNameLst>
                                          <p:attrName>style.visibility</p:attrName>
                                        </p:attrNameLst>
                                      </p:cBhvr>
                                      <p:to>
                                        <p:strVal val="visible"/>
                                      </p:to>
                                    </p:set>
                                    <p:animEffect transition="in" filter="blinds(horizontal)">
                                      <p:cBhvr>
                                        <p:cTn id="55" dur="500"/>
                                        <p:tgtEl>
                                          <p:spTgt spid="27">
                                            <p:txEl>
                                              <p:pRg st="0" end="0"/>
                                            </p:txEl>
                                          </p:spTgt>
                                        </p:tgtEl>
                                      </p:cBhvr>
                                    </p:animEffect>
                                  </p:childTnLst>
                                </p:cTn>
                              </p:par>
                            </p:childTnLst>
                          </p:cTn>
                        </p:par>
                        <p:par>
                          <p:cTn id="56" fill="hold">
                            <p:stCondLst>
                              <p:cond delay="500"/>
                            </p:stCondLst>
                            <p:childTnLst>
                              <p:par>
                                <p:cTn id="57" presetID="4" presetClass="entr" presetSubtype="16"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ox(in)">
                                      <p:cBhvr>
                                        <p:cTn id="59" dur="500"/>
                                        <p:tgtEl>
                                          <p:spTgt spid="16"/>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1" nodeType="clickEffect">
                                  <p:stCondLst>
                                    <p:cond delay="0"/>
                                  </p:stCondLst>
                                  <p:childTnLst>
                                    <p:set>
                                      <p:cBhvr>
                                        <p:cTn id="63" dur="1" fill="hold">
                                          <p:stCondLst>
                                            <p:cond delay="0"/>
                                          </p:stCondLst>
                                        </p:cTn>
                                        <p:tgtEl>
                                          <p:spTgt spid="28">
                                            <p:bg/>
                                          </p:spTgt>
                                        </p:tgtEl>
                                        <p:attrNameLst>
                                          <p:attrName>style.visibility</p:attrName>
                                        </p:attrNameLst>
                                      </p:cBhvr>
                                      <p:to>
                                        <p:strVal val="visible"/>
                                      </p:to>
                                    </p:set>
                                    <p:animEffect transition="in" filter="blinds(horizontal)">
                                      <p:cBhvr>
                                        <p:cTn id="64" dur="500"/>
                                        <p:tgtEl>
                                          <p:spTgt spid="28">
                                            <p:bg/>
                                          </p:spTgt>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28">
                                            <p:txEl>
                                              <p:pRg st="0" end="0"/>
                                            </p:txEl>
                                          </p:spTgt>
                                        </p:tgtEl>
                                        <p:attrNameLst>
                                          <p:attrName>style.visibility</p:attrName>
                                        </p:attrNameLst>
                                      </p:cBhvr>
                                      <p:to>
                                        <p:strVal val="visible"/>
                                      </p:to>
                                    </p:set>
                                    <p:animEffect transition="in" filter="blinds(horizontal)">
                                      <p:cBhvr>
                                        <p:cTn id="67" dur="500"/>
                                        <p:tgtEl>
                                          <p:spTgt spid="28">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childTnLst>
                                </p:cTn>
                              </p:par>
                            </p:childTnLst>
                          </p:cTn>
                        </p:par>
                        <p:par>
                          <p:cTn id="72" fill="hold">
                            <p:stCondLst>
                              <p:cond delay="0"/>
                            </p:stCondLst>
                            <p:childTnLst>
                              <p:par>
                                <p:cTn id="73" presetID="1" presetClass="entr" presetSubtype="0" fill="hold" grpId="0" nodeType="afterEffect">
                                  <p:stCondLst>
                                    <p:cond delay="0"/>
                                  </p:stCondLst>
                                  <p:childTnLst>
                                    <p:set>
                                      <p:cBhvr>
                                        <p:cTn id="74" dur="1" fill="hold">
                                          <p:stCondLst>
                                            <p:cond delay="0"/>
                                          </p:stCondLst>
                                        </p:cTn>
                                        <p:tgtEl>
                                          <p:spTgt spid="28">
                                            <p:bg/>
                                          </p:spTgt>
                                        </p:tgtEl>
                                        <p:attrNameLst>
                                          <p:attrName>style.visibility</p:attrName>
                                        </p:attrNameLst>
                                      </p:cBhvr>
                                      <p:to>
                                        <p:strVal val="visible"/>
                                      </p:to>
                                    </p:set>
                                  </p:childTnLst>
                                </p:cTn>
                              </p:par>
                            </p:childTnLst>
                          </p:cTn>
                        </p:par>
                        <p:par>
                          <p:cTn id="75" fill="hold">
                            <p:stCondLst>
                              <p:cond delay="0"/>
                            </p:stCondLst>
                            <p:childTnLst>
                              <p:par>
                                <p:cTn id="76" presetID="1" presetClass="entr" presetSubtype="0" fill="hold" grpId="0" nodeType="afterEffect">
                                  <p:stCondLst>
                                    <p:cond delay="0"/>
                                  </p:stCondLst>
                                  <p:childTnLst>
                                    <p:set>
                                      <p:cBhvr>
                                        <p:cTn id="77"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blinds(horizontal)">
                                      <p:cBhvr>
                                        <p:cTn id="8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allAtOnce" animBg="1"/>
      <p:bldP spid="28" grpId="1" build="allAtOnce" animBg="1"/>
      <p:bldP spid="16" grpId="0"/>
      <p:bldP spid="17" grpId="0" animBg="1"/>
      <p:bldP spid="18" grpId="0" animBg="1"/>
      <p:bldP spid="19" grpId="0" animBg="1"/>
      <p:bldP spid="20" grpId="0" animBg="1"/>
      <p:bldP spid="21" grpId="0" animBg="1"/>
      <p:bldP spid="22" grpId="0"/>
      <p:bldP spid="23" grpId="0"/>
      <p:bldP spid="24" grpId="0"/>
      <p:bldP spid="25" grpId="0"/>
      <p:bldP spid="27" grpId="0" uiExpand="1" build="allAtOnce" animBg="1"/>
      <p:bldP spid="26"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62074"/>
          </a:xfrm>
        </p:spPr>
        <p:style>
          <a:lnRef idx="2">
            <a:schemeClr val="accent6"/>
          </a:lnRef>
          <a:fillRef idx="1">
            <a:schemeClr val="lt1"/>
          </a:fillRef>
          <a:effectRef idx="0">
            <a:schemeClr val="accent6"/>
          </a:effectRef>
          <a:fontRef idx="minor">
            <a:schemeClr val="dk1"/>
          </a:fontRef>
        </p:style>
        <p:txBody>
          <a:bodyPr>
            <a:normAutofit/>
          </a:bodyPr>
          <a:lstStyle/>
          <a:p>
            <a:r>
              <a:rPr lang="cs-CZ" sz="2800" dirty="0" smtClean="0"/>
              <a:t>Hysterezní smyčka</a:t>
            </a:r>
            <a:endParaRPr lang="cs-CZ" sz="2800" dirty="0"/>
          </a:p>
        </p:txBody>
      </p:sp>
      <p:cxnSp>
        <p:nvCxnSpPr>
          <p:cNvPr id="3" name="Přímá spojovací čára 2"/>
          <p:cNvCxnSpPr/>
          <p:nvPr/>
        </p:nvCxnSpPr>
        <p:spPr>
          <a:xfrm>
            <a:off x="3059832" y="1124744"/>
            <a:ext cx="0" cy="5328592"/>
          </a:xfrm>
          <a:prstGeom prst="line">
            <a:avLst/>
          </a:prstGeom>
          <a:ln>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TextovéPole 3"/>
          <p:cNvSpPr txBox="1"/>
          <p:nvPr/>
        </p:nvSpPr>
        <p:spPr>
          <a:xfrm>
            <a:off x="2339752" y="980728"/>
            <a:ext cx="562975" cy="369332"/>
          </a:xfrm>
          <a:prstGeom prst="rect">
            <a:avLst/>
          </a:prstGeom>
          <a:noFill/>
        </p:spPr>
        <p:txBody>
          <a:bodyPr wrap="none" rtlCol="0">
            <a:spAutoFit/>
          </a:bodyPr>
          <a:lstStyle/>
          <a:p>
            <a:r>
              <a:rPr lang="cs-CZ" dirty="0" smtClean="0"/>
              <a:t>B</a:t>
            </a:r>
            <a:r>
              <a:rPr lang="en-US" dirty="0" smtClean="0"/>
              <a:t>[T]</a:t>
            </a:r>
            <a:endParaRPr lang="cs-CZ" dirty="0"/>
          </a:p>
        </p:txBody>
      </p:sp>
      <p:cxnSp>
        <p:nvCxnSpPr>
          <p:cNvPr id="6" name="Přímá spojovací čára 5"/>
          <p:cNvCxnSpPr/>
          <p:nvPr/>
        </p:nvCxnSpPr>
        <p:spPr>
          <a:xfrm>
            <a:off x="467544" y="4077072"/>
            <a:ext cx="7273737" cy="7676"/>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6732240" y="4365104"/>
            <a:ext cx="1106393" cy="369332"/>
          </a:xfrm>
          <a:prstGeom prst="rect">
            <a:avLst/>
          </a:prstGeom>
          <a:noFill/>
        </p:spPr>
        <p:txBody>
          <a:bodyPr wrap="none" rtlCol="0">
            <a:spAutoFit/>
          </a:bodyPr>
          <a:lstStyle/>
          <a:p>
            <a:r>
              <a:rPr lang="en-US" dirty="0" smtClean="0"/>
              <a:t>H [ Am</a:t>
            </a:r>
            <a:r>
              <a:rPr lang="en-US" baseline="30000" dirty="0" smtClean="0"/>
              <a:t>-1 </a:t>
            </a:r>
            <a:r>
              <a:rPr lang="en-US" dirty="0" smtClean="0"/>
              <a:t> ]</a:t>
            </a:r>
            <a:endParaRPr lang="cs-CZ" dirty="0"/>
          </a:p>
        </p:txBody>
      </p:sp>
      <p:sp>
        <p:nvSpPr>
          <p:cNvPr id="8" name="Volný tvar 7"/>
          <p:cNvSpPr/>
          <p:nvPr/>
        </p:nvSpPr>
        <p:spPr>
          <a:xfrm>
            <a:off x="3059832" y="1916832"/>
            <a:ext cx="3672408" cy="2166178"/>
          </a:xfrm>
          <a:custGeom>
            <a:avLst/>
            <a:gdLst>
              <a:gd name="connsiteX0" fmla="*/ 0 w 5584874"/>
              <a:gd name="connsiteY0" fmla="*/ 3390314 h 3390314"/>
              <a:gd name="connsiteX1" fmla="*/ 450166 w 5584874"/>
              <a:gd name="connsiteY1" fmla="*/ 3348110 h 3390314"/>
              <a:gd name="connsiteX2" fmla="*/ 900332 w 5584874"/>
              <a:gd name="connsiteY2" fmla="*/ 3193366 h 3390314"/>
              <a:gd name="connsiteX3" fmla="*/ 1350498 w 5584874"/>
              <a:gd name="connsiteY3" fmla="*/ 2799470 h 3390314"/>
              <a:gd name="connsiteX4" fmla="*/ 1645920 w 5584874"/>
              <a:gd name="connsiteY4" fmla="*/ 2236763 h 3390314"/>
              <a:gd name="connsiteX5" fmla="*/ 1983544 w 5584874"/>
              <a:gd name="connsiteY5" fmla="*/ 1378634 h 3390314"/>
              <a:gd name="connsiteX6" fmla="*/ 2278966 w 5584874"/>
              <a:gd name="connsiteY6" fmla="*/ 590843 h 3390314"/>
              <a:gd name="connsiteX7" fmla="*/ 2518117 w 5584874"/>
              <a:gd name="connsiteY7" fmla="*/ 351692 h 3390314"/>
              <a:gd name="connsiteX8" fmla="*/ 2827606 w 5584874"/>
              <a:gd name="connsiteY8" fmla="*/ 253218 h 3390314"/>
              <a:gd name="connsiteX9" fmla="*/ 3418449 w 5584874"/>
              <a:gd name="connsiteY9" fmla="*/ 182880 h 3390314"/>
              <a:gd name="connsiteX10" fmla="*/ 5584874 w 5584874"/>
              <a:gd name="connsiteY10" fmla="*/ 0 h 3390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584874" h="3390314">
                <a:moveTo>
                  <a:pt x="0" y="3390314"/>
                </a:moveTo>
                <a:cubicBezTo>
                  <a:pt x="150055" y="3385624"/>
                  <a:pt x="300111" y="3380935"/>
                  <a:pt x="450166" y="3348110"/>
                </a:cubicBezTo>
                <a:cubicBezTo>
                  <a:pt x="600221" y="3315285"/>
                  <a:pt x="750277" y="3284806"/>
                  <a:pt x="900332" y="3193366"/>
                </a:cubicBezTo>
                <a:cubicBezTo>
                  <a:pt x="1050387" y="3101926"/>
                  <a:pt x="1226233" y="2958904"/>
                  <a:pt x="1350498" y="2799470"/>
                </a:cubicBezTo>
                <a:cubicBezTo>
                  <a:pt x="1474763" y="2640036"/>
                  <a:pt x="1540412" y="2473569"/>
                  <a:pt x="1645920" y="2236763"/>
                </a:cubicBezTo>
                <a:cubicBezTo>
                  <a:pt x="1751428" y="1999957"/>
                  <a:pt x="1878036" y="1652954"/>
                  <a:pt x="1983544" y="1378634"/>
                </a:cubicBezTo>
                <a:cubicBezTo>
                  <a:pt x="2089052" y="1104314"/>
                  <a:pt x="2189871" y="762000"/>
                  <a:pt x="2278966" y="590843"/>
                </a:cubicBezTo>
                <a:cubicBezTo>
                  <a:pt x="2368061" y="419686"/>
                  <a:pt x="2426677" y="407963"/>
                  <a:pt x="2518117" y="351692"/>
                </a:cubicBezTo>
                <a:cubicBezTo>
                  <a:pt x="2609557" y="295421"/>
                  <a:pt x="2677551" y="281353"/>
                  <a:pt x="2827606" y="253218"/>
                </a:cubicBezTo>
                <a:cubicBezTo>
                  <a:pt x="2977661" y="225083"/>
                  <a:pt x="3418449" y="182880"/>
                  <a:pt x="3418449" y="182880"/>
                </a:cubicBezTo>
                <a:lnTo>
                  <a:pt x="5584874" y="0"/>
                </a:lnTo>
              </a:path>
            </a:pathLst>
          </a:cu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9" name="Elipsa 8"/>
          <p:cNvSpPr/>
          <p:nvPr/>
        </p:nvSpPr>
        <p:spPr>
          <a:xfrm>
            <a:off x="4932040" y="1988840"/>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10" name="TextovéPole 9"/>
          <p:cNvSpPr txBox="1"/>
          <p:nvPr/>
        </p:nvSpPr>
        <p:spPr>
          <a:xfrm>
            <a:off x="4572000" y="1556792"/>
            <a:ext cx="327334" cy="369332"/>
          </a:xfrm>
          <a:prstGeom prst="rect">
            <a:avLst/>
          </a:prstGeom>
          <a:noFill/>
        </p:spPr>
        <p:txBody>
          <a:bodyPr wrap="none" rtlCol="0">
            <a:spAutoFit/>
          </a:bodyPr>
          <a:lstStyle/>
          <a:p>
            <a:r>
              <a:rPr lang="cs-CZ" dirty="0" smtClean="0"/>
              <a:t>D</a:t>
            </a:r>
            <a:endParaRPr lang="cs-CZ" dirty="0"/>
          </a:p>
        </p:txBody>
      </p:sp>
      <p:sp>
        <p:nvSpPr>
          <p:cNvPr id="16" name="Volný tvar 15"/>
          <p:cNvSpPr/>
          <p:nvPr/>
        </p:nvSpPr>
        <p:spPr>
          <a:xfrm>
            <a:off x="527549" y="1988840"/>
            <a:ext cx="4476499" cy="3900434"/>
          </a:xfrm>
          <a:custGeom>
            <a:avLst/>
            <a:gdLst>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1873348 w 4740812"/>
              <a:gd name="connsiteY11" fmla="*/ 3507545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85203 w 4740812"/>
              <a:gd name="connsiteY7" fmla="*/ 2808312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06189 w 4740812"/>
              <a:gd name="connsiteY7" fmla="*/ 2736304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717409 w 4836941"/>
              <a:gd name="connsiteY4" fmla="*/ 992448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97582 w 4836941"/>
              <a:gd name="connsiteY2" fmla="*/ 363060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8270"/>
              <a:gd name="connsiteY0" fmla="*/ 91665 h 3742906"/>
              <a:gd name="connsiteX1" fmla="*/ 3792650 w 4838270"/>
              <a:gd name="connsiteY1" fmla="*/ 163673 h 3742906"/>
              <a:gd name="connsiteX2" fmla="*/ 3397582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948162 w 4838270"/>
              <a:gd name="connsiteY7" fmla="*/ 2827969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56521 w 4853979"/>
              <a:gd name="connsiteY0" fmla="*/ 91665 h 3754056"/>
              <a:gd name="connsiteX1" fmla="*/ 3808359 w 4853979"/>
              <a:gd name="connsiteY1" fmla="*/ 163673 h 3754056"/>
              <a:gd name="connsiteX2" fmla="*/ 3334278 w 4853979"/>
              <a:gd name="connsiteY2" fmla="*/ 379697 h 3754056"/>
              <a:gd name="connsiteX3" fmla="*/ 3018223 w 4853979"/>
              <a:gd name="connsiteY3" fmla="*/ 595721 h 3754056"/>
              <a:gd name="connsiteX4" fmla="*/ 2702169 w 4853979"/>
              <a:gd name="connsiteY4" fmla="*/ 883753 h 3754056"/>
              <a:gd name="connsiteX5" fmla="*/ 2149074 w 4853979"/>
              <a:gd name="connsiteY5" fmla="*/ 1531825 h 3754056"/>
              <a:gd name="connsiteX6" fmla="*/ 1516966 w 4853979"/>
              <a:gd name="connsiteY6" fmla="*/ 2323913 h 3754056"/>
              <a:gd name="connsiteX7" fmla="*/ 963871 w 4853979"/>
              <a:gd name="connsiteY7" fmla="*/ 2827969 h 3754056"/>
              <a:gd name="connsiteX8" fmla="*/ 331763 w 4853979"/>
              <a:gd name="connsiteY8" fmla="*/ 3404033 h 3754056"/>
              <a:gd name="connsiteX9" fmla="*/ 102460 w 4853979"/>
              <a:gd name="connsiteY9" fmla="*/ 3710082 h 3754056"/>
              <a:gd name="connsiteX10" fmla="*/ 946521 w 4853979"/>
              <a:gd name="connsiteY10" fmla="*/ 3667879 h 3754056"/>
              <a:gd name="connsiteX11" fmla="*/ 2228088 w 4853979"/>
              <a:gd name="connsiteY11" fmla="*/ 3476041 h 3754056"/>
              <a:gd name="connsiteX12" fmla="*/ 3018223 w 4853979"/>
              <a:gd name="connsiteY12" fmla="*/ 3116001 h 3754056"/>
              <a:gd name="connsiteX13" fmla="*/ 3413291 w 4853979"/>
              <a:gd name="connsiteY13" fmla="*/ 2827969 h 3754056"/>
              <a:gd name="connsiteX14" fmla="*/ 3802263 w 4853979"/>
              <a:gd name="connsiteY14" fmla="*/ 2289245 h 3754056"/>
              <a:gd name="connsiteX15" fmla="*/ 3928872 w 4853979"/>
              <a:gd name="connsiteY15" fmla="*/ 2007892 h 3754056"/>
              <a:gd name="connsiteX16" fmla="*/ 4224294 w 4853979"/>
              <a:gd name="connsiteY16" fmla="*/ 1135695 h 3754056"/>
              <a:gd name="connsiteX17" fmla="*/ 4393106 w 4853979"/>
              <a:gd name="connsiteY17" fmla="*/ 713664 h 3754056"/>
              <a:gd name="connsiteX18" fmla="*/ 4756521 w 4853979"/>
              <a:gd name="connsiteY18" fmla="*/ 91665 h 3754056"/>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76041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1919771 w 4940730"/>
              <a:gd name="connsiteY11" fmla="*/ 3548050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3 w 4940731"/>
              <a:gd name="connsiteY0" fmla="*/ 91665 h 4024072"/>
              <a:gd name="connsiteX1" fmla="*/ 3895111 w 4940731"/>
              <a:gd name="connsiteY1" fmla="*/ 163673 h 4024072"/>
              <a:gd name="connsiteX2" fmla="*/ 3421030 w 4940731"/>
              <a:gd name="connsiteY2" fmla="*/ 379697 h 4024072"/>
              <a:gd name="connsiteX3" fmla="*/ 3104975 w 4940731"/>
              <a:gd name="connsiteY3" fmla="*/ 595721 h 4024072"/>
              <a:gd name="connsiteX4" fmla="*/ 2788921 w 4940731"/>
              <a:gd name="connsiteY4" fmla="*/ 883753 h 4024072"/>
              <a:gd name="connsiteX5" fmla="*/ 2235826 w 4940731"/>
              <a:gd name="connsiteY5" fmla="*/ 1531825 h 4024072"/>
              <a:gd name="connsiteX6" fmla="*/ 1524704 w 4940731"/>
              <a:gd name="connsiteY6" fmla="*/ 2323914 h 4024072"/>
              <a:gd name="connsiteX7" fmla="*/ 892596 w 4940731"/>
              <a:gd name="connsiteY7" fmla="*/ 3043994 h 4024072"/>
              <a:gd name="connsiteX8" fmla="*/ 418515 w 4940731"/>
              <a:gd name="connsiteY8" fmla="*/ 3404033 h 4024072"/>
              <a:gd name="connsiteX9" fmla="*/ 102460 w 4940731"/>
              <a:gd name="connsiteY9" fmla="*/ 3980098 h 4024072"/>
              <a:gd name="connsiteX10" fmla="*/ 1033273 w 4940731"/>
              <a:gd name="connsiteY10" fmla="*/ 3667879 h 4024072"/>
              <a:gd name="connsiteX11" fmla="*/ 2393853 w 4940731"/>
              <a:gd name="connsiteY11" fmla="*/ 3404034 h 4024072"/>
              <a:gd name="connsiteX12" fmla="*/ 3104975 w 4940731"/>
              <a:gd name="connsiteY12" fmla="*/ 3116001 h 4024072"/>
              <a:gd name="connsiteX13" fmla="*/ 3500043 w 4940731"/>
              <a:gd name="connsiteY13" fmla="*/ 2827969 h 4024072"/>
              <a:gd name="connsiteX14" fmla="*/ 3889015 w 4940731"/>
              <a:gd name="connsiteY14" fmla="*/ 2289245 h 4024072"/>
              <a:gd name="connsiteX15" fmla="*/ 4015624 w 4940731"/>
              <a:gd name="connsiteY15" fmla="*/ 2007892 h 4024072"/>
              <a:gd name="connsiteX16" fmla="*/ 4311046 w 4940731"/>
              <a:gd name="connsiteY16" fmla="*/ 1135695 h 4024072"/>
              <a:gd name="connsiteX17" fmla="*/ 4479858 w 4940731"/>
              <a:gd name="connsiteY17" fmla="*/ 713664 h 4024072"/>
              <a:gd name="connsiteX18" fmla="*/ 4843273 w 4940731"/>
              <a:gd name="connsiteY18" fmla="*/ 91665 h 4024072"/>
              <a:gd name="connsiteX0" fmla="*/ 4859333 w 4956791"/>
              <a:gd name="connsiteY0" fmla="*/ 91665 h 4064107"/>
              <a:gd name="connsiteX1" fmla="*/ 3911171 w 4956791"/>
              <a:gd name="connsiteY1" fmla="*/ 163673 h 4064107"/>
              <a:gd name="connsiteX2" fmla="*/ 3437090 w 4956791"/>
              <a:gd name="connsiteY2" fmla="*/ 379697 h 4064107"/>
              <a:gd name="connsiteX3" fmla="*/ 3121035 w 4956791"/>
              <a:gd name="connsiteY3" fmla="*/ 595721 h 4064107"/>
              <a:gd name="connsiteX4" fmla="*/ 2804981 w 4956791"/>
              <a:gd name="connsiteY4" fmla="*/ 883753 h 4064107"/>
              <a:gd name="connsiteX5" fmla="*/ 2251886 w 4956791"/>
              <a:gd name="connsiteY5" fmla="*/ 1531825 h 4064107"/>
              <a:gd name="connsiteX6" fmla="*/ 1540764 w 4956791"/>
              <a:gd name="connsiteY6" fmla="*/ 2323914 h 4064107"/>
              <a:gd name="connsiteX7" fmla="*/ 908656 w 4956791"/>
              <a:gd name="connsiteY7" fmla="*/ 3043994 h 4064107"/>
              <a:gd name="connsiteX8" fmla="*/ 434575 w 4956791"/>
              <a:gd name="connsiteY8" fmla="*/ 3404033 h 4064107"/>
              <a:gd name="connsiteX9" fmla="*/ 118520 w 4956791"/>
              <a:gd name="connsiteY9" fmla="*/ 3980098 h 4064107"/>
              <a:gd name="connsiteX10" fmla="*/ 1145698 w 4956791"/>
              <a:gd name="connsiteY10" fmla="*/ 3908089 h 4064107"/>
              <a:gd name="connsiteX11" fmla="*/ 2409913 w 4956791"/>
              <a:gd name="connsiteY11" fmla="*/ 3404034 h 4064107"/>
              <a:gd name="connsiteX12" fmla="*/ 3121035 w 4956791"/>
              <a:gd name="connsiteY12" fmla="*/ 3116001 h 4064107"/>
              <a:gd name="connsiteX13" fmla="*/ 3516103 w 4956791"/>
              <a:gd name="connsiteY13" fmla="*/ 2827969 h 4064107"/>
              <a:gd name="connsiteX14" fmla="*/ 3905075 w 4956791"/>
              <a:gd name="connsiteY14" fmla="*/ 2289245 h 4064107"/>
              <a:gd name="connsiteX15" fmla="*/ 4031684 w 4956791"/>
              <a:gd name="connsiteY15" fmla="*/ 2007892 h 4064107"/>
              <a:gd name="connsiteX16" fmla="*/ 4327106 w 4956791"/>
              <a:gd name="connsiteY16" fmla="*/ 1135695 h 4064107"/>
              <a:gd name="connsiteX17" fmla="*/ 4495918 w 4956791"/>
              <a:gd name="connsiteY17" fmla="*/ 713664 h 4064107"/>
              <a:gd name="connsiteX18" fmla="*/ 4859333 w 4956791"/>
              <a:gd name="connsiteY18" fmla="*/ 91665 h 4064107"/>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882318 w 4930453"/>
              <a:gd name="connsiteY7" fmla="*/ 3043994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961331 w 4930453"/>
              <a:gd name="connsiteY7" fmla="*/ 3188009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59334 w 4956792"/>
              <a:gd name="connsiteY0" fmla="*/ 91665 h 4004101"/>
              <a:gd name="connsiteX1" fmla="*/ 3911172 w 4956792"/>
              <a:gd name="connsiteY1" fmla="*/ 163673 h 4004101"/>
              <a:gd name="connsiteX2" fmla="*/ 3437091 w 4956792"/>
              <a:gd name="connsiteY2" fmla="*/ 379697 h 4004101"/>
              <a:gd name="connsiteX3" fmla="*/ 3121036 w 4956792"/>
              <a:gd name="connsiteY3" fmla="*/ 595721 h 4004101"/>
              <a:gd name="connsiteX4" fmla="*/ 2804982 w 4956792"/>
              <a:gd name="connsiteY4" fmla="*/ 883753 h 4004101"/>
              <a:gd name="connsiteX5" fmla="*/ 2251887 w 4956792"/>
              <a:gd name="connsiteY5" fmla="*/ 1531825 h 4004101"/>
              <a:gd name="connsiteX6" fmla="*/ 1540765 w 4956792"/>
              <a:gd name="connsiteY6" fmla="*/ 2323914 h 4004101"/>
              <a:gd name="connsiteX7" fmla="*/ 987670 w 4956792"/>
              <a:gd name="connsiteY7" fmla="*/ 3188009 h 4004101"/>
              <a:gd name="connsiteX8" fmla="*/ 434575 w 4956792"/>
              <a:gd name="connsiteY8" fmla="*/ 3764073 h 4004101"/>
              <a:gd name="connsiteX9" fmla="*/ 118521 w 4956792"/>
              <a:gd name="connsiteY9" fmla="*/ 3980098 h 4004101"/>
              <a:gd name="connsiteX10" fmla="*/ 1145699 w 4956792"/>
              <a:gd name="connsiteY10" fmla="*/ 3908089 h 4004101"/>
              <a:gd name="connsiteX11" fmla="*/ 2014846 w 4956792"/>
              <a:gd name="connsiteY11" fmla="*/ 3620057 h 4004101"/>
              <a:gd name="connsiteX12" fmla="*/ 3121036 w 4956792"/>
              <a:gd name="connsiteY12" fmla="*/ 3116001 h 4004101"/>
              <a:gd name="connsiteX13" fmla="*/ 3516104 w 4956792"/>
              <a:gd name="connsiteY13" fmla="*/ 2827969 h 4004101"/>
              <a:gd name="connsiteX14" fmla="*/ 3905076 w 4956792"/>
              <a:gd name="connsiteY14" fmla="*/ 2289245 h 4004101"/>
              <a:gd name="connsiteX15" fmla="*/ 4031685 w 4956792"/>
              <a:gd name="connsiteY15" fmla="*/ 2007892 h 4004101"/>
              <a:gd name="connsiteX16" fmla="*/ 4327107 w 4956792"/>
              <a:gd name="connsiteY16" fmla="*/ 1135695 h 4004101"/>
              <a:gd name="connsiteX17" fmla="*/ 4495919 w 4956792"/>
              <a:gd name="connsiteY17" fmla="*/ 713664 h 4004101"/>
              <a:gd name="connsiteX18" fmla="*/ 4859334 w 4956792"/>
              <a:gd name="connsiteY18" fmla="*/ 91665 h 4004101"/>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067521 w 5009467"/>
              <a:gd name="connsiteY11" fmla="*/ 3620057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383577 w 5009467"/>
              <a:gd name="connsiteY11" fmla="*/ 3548050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09467" h="3992100">
                <a:moveTo>
                  <a:pt x="4912009" y="91665"/>
                </a:moveTo>
                <a:cubicBezTo>
                  <a:pt x="4814551" y="0"/>
                  <a:pt x="4200888" y="115668"/>
                  <a:pt x="3963847" y="163673"/>
                </a:cubicBezTo>
                <a:cubicBezTo>
                  <a:pt x="3726807" y="211678"/>
                  <a:pt x="3621455" y="307689"/>
                  <a:pt x="3489766" y="379697"/>
                </a:cubicBezTo>
                <a:cubicBezTo>
                  <a:pt x="3358077" y="451705"/>
                  <a:pt x="3279063" y="511712"/>
                  <a:pt x="3173711" y="595721"/>
                </a:cubicBezTo>
                <a:cubicBezTo>
                  <a:pt x="3068359" y="679730"/>
                  <a:pt x="3002515" y="727736"/>
                  <a:pt x="2857657" y="883753"/>
                </a:cubicBezTo>
                <a:cubicBezTo>
                  <a:pt x="2712799" y="1039770"/>
                  <a:pt x="2515265" y="1291798"/>
                  <a:pt x="2304562" y="1531825"/>
                </a:cubicBezTo>
                <a:cubicBezTo>
                  <a:pt x="2093859" y="1771852"/>
                  <a:pt x="1804143" y="2047883"/>
                  <a:pt x="1593440" y="2323914"/>
                </a:cubicBezTo>
                <a:cubicBezTo>
                  <a:pt x="1382737" y="2599945"/>
                  <a:pt x="1237879" y="3007989"/>
                  <a:pt x="1040345" y="3188009"/>
                </a:cubicBezTo>
                <a:lnTo>
                  <a:pt x="487250" y="3764073"/>
                </a:lnTo>
                <a:cubicBezTo>
                  <a:pt x="329223" y="3908089"/>
                  <a:pt x="0" y="3968096"/>
                  <a:pt x="171196" y="3980098"/>
                </a:cubicBezTo>
                <a:cubicBezTo>
                  <a:pt x="342392" y="3992100"/>
                  <a:pt x="1145697" y="3908090"/>
                  <a:pt x="1514427" y="3836082"/>
                </a:cubicBezTo>
                <a:cubicBezTo>
                  <a:pt x="1883157" y="3764074"/>
                  <a:pt x="2107030" y="3668063"/>
                  <a:pt x="2383577" y="3548050"/>
                </a:cubicBezTo>
                <a:cubicBezTo>
                  <a:pt x="2660124" y="3428037"/>
                  <a:pt x="2976177" y="3236015"/>
                  <a:pt x="3173711" y="3116001"/>
                </a:cubicBezTo>
                <a:cubicBezTo>
                  <a:pt x="3371245" y="2995987"/>
                  <a:pt x="3438106" y="2965762"/>
                  <a:pt x="3568779" y="2827969"/>
                </a:cubicBezTo>
                <a:cubicBezTo>
                  <a:pt x="3699452" y="2690176"/>
                  <a:pt x="3871821" y="2425925"/>
                  <a:pt x="3957751" y="2289245"/>
                </a:cubicBezTo>
                <a:cubicBezTo>
                  <a:pt x="4043681" y="2152565"/>
                  <a:pt x="4014022" y="2200150"/>
                  <a:pt x="4084360" y="2007892"/>
                </a:cubicBezTo>
                <a:cubicBezTo>
                  <a:pt x="4154699" y="1815634"/>
                  <a:pt x="4302410" y="1351400"/>
                  <a:pt x="4379782" y="1135695"/>
                </a:cubicBezTo>
                <a:cubicBezTo>
                  <a:pt x="4457154" y="919990"/>
                  <a:pt x="4459890" y="887669"/>
                  <a:pt x="4548594" y="713664"/>
                </a:cubicBezTo>
                <a:cubicBezTo>
                  <a:pt x="4637298" y="539659"/>
                  <a:pt x="5009467" y="183330"/>
                  <a:pt x="4912009" y="91665"/>
                </a:cubicBezTo>
                <a:close/>
              </a:path>
            </a:pathLst>
          </a:cu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Elipsa 16"/>
          <p:cNvSpPr/>
          <p:nvPr/>
        </p:nvSpPr>
        <p:spPr>
          <a:xfrm>
            <a:off x="2987824" y="2780928"/>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TextovéPole 17"/>
          <p:cNvSpPr txBox="1"/>
          <p:nvPr/>
        </p:nvSpPr>
        <p:spPr>
          <a:xfrm>
            <a:off x="2555776" y="2492896"/>
            <a:ext cx="362600" cy="369332"/>
          </a:xfrm>
          <a:prstGeom prst="rect">
            <a:avLst/>
          </a:prstGeom>
          <a:noFill/>
        </p:spPr>
        <p:txBody>
          <a:bodyPr wrap="none" rtlCol="0">
            <a:spAutoFit/>
          </a:bodyPr>
          <a:lstStyle/>
          <a:p>
            <a:r>
              <a:rPr lang="cs-CZ" dirty="0" smtClean="0"/>
              <a:t>B</a:t>
            </a:r>
            <a:r>
              <a:rPr lang="cs-CZ" baseline="-25000" dirty="0" smtClean="0"/>
              <a:t>r</a:t>
            </a:r>
            <a:endParaRPr lang="cs-CZ" dirty="0"/>
          </a:p>
        </p:txBody>
      </p:sp>
      <p:sp>
        <p:nvSpPr>
          <p:cNvPr id="19" name="TextovéPole 18"/>
          <p:cNvSpPr txBox="1"/>
          <p:nvPr/>
        </p:nvSpPr>
        <p:spPr>
          <a:xfrm>
            <a:off x="4139952" y="4221088"/>
            <a:ext cx="399468" cy="369332"/>
          </a:xfrm>
          <a:prstGeom prst="rect">
            <a:avLst/>
          </a:prstGeom>
          <a:noFill/>
        </p:spPr>
        <p:txBody>
          <a:bodyPr wrap="none" rtlCol="0">
            <a:spAutoFit/>
          </a:bodyPr>
          <a:lstStyle/>
          <a:p>
            <a:r>
              <a:rPr lang="cs-CZ" dirty="0" err="1" smtClean="0"/>
              <a:t>H</a:t>
            </a:r>
            <a:r>
              <a:rPr lang="cs-CZ" baseline="-25000" dirty="0" err="1" smtClean="0"/>
              <a:t>k</a:t>
            </a:r>
            <a:endParaRPr lang="cs-CZ" dirty="0"/>
          </a:p>
        </p:txBody>
      </p:sp>
      <p:sp>
        <p:nvSpPr>
          <p:cNvPr id="20" name="Elipsa 19"/>
          <p:cNvSpPr/>
          <p:nvPr/>
        </p:nvSpPr>
        <p:spPr>
          <a:xfrm>
            <a:off x="4067944" y="4005064"/>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Elipsa 20"/>
          <p:cNvSpPr/>
          <p:nvPr/>
        </p:nvSpPr>
        <p:spPr>
          <a:xfrm>
            <a:off x="1979712" y="4005064"/>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TextovéPole 21"/>
          <p:cNvSpPr txBox="1"/>
          <p:nvPr/>
        </p:nvSpPr>
        <p:spPr>
          <a:xfrm>
            <a:off x="1403648" y="4149080"/>
            <a:ext cx="470000" cy="369332"/>
          </a:xfrm>
          <a:prstGeom prst="rect">
            <a:avLst/>
          </a:prstGeom>
          <a:noFill/>
        </p:spPr>
        <p:txBody>
          <a:bodyPr wrap="none" rtlCol="0">
            <a:spAutoFit/>
          </a:bodyPr>
          <a:lstStyle/>
          <a:p>
            <a:r>
              <a:rPr lang="cs-CZ" dirty="0" smtClean="0"/>
              <a:t>-</a:t>
            </a:r>
            <a:r>
              <a:rPr lang="cs-CZ" dirty="0" err="1" smtClean="0"/>
              <a:t>H</a:t>
            </a:r>
            <a:r>
              <a:rPr lang="cs-CZ" baseline="-25000" dirty="0" err="1" smtClean="0"/>
              <a:t>k</a:t>
            </a:r>
            <a:endParaRPr lang="cs-CZ" dirty="0"/>
          </a:p>
        </p:txBody>
      </p:sp>
      <p:sp>
        <p:nvSpPr>
          <p:cNvPr id="23" name="TextovéPole 22"/>
          <p:cNvSpPr txBox="1"/>
          <p:nvPr/>
        </p:nvSpPr>
        <p:spPr>
          <a:xfrm>
            <a:off x="3203848" y="5229200"/>
            <a:ext cx="433132" cy="369332"/>
          </a:xfrm>
          <a:prstGeom prst="rect">
            <a:avLst/>
          </a:prstGeom>
          <a:noFill/>
        </p:spPr>
        <p:txBody>
          <a:bodyPr wrap="none" rtlCol="0">
            <a:spAutoFit/>
          </a:bodyPr>
          <a:lstStyle/>
          <a:p>
            <a:r>
              <a:rPr lang="cs-CZ" dirty="0" smtClean="0"/>
              <a:t>-B</a:t>
            </a:r>
            <a:r>
              <a:rPr lang="cs-CZ" baseline="-25000" dirty="0" smtClean="0"/>
              <a:t>r</a:t>
            </a:r>
            <a:endParaRPr lang="cs-CZ" dirty="0"/>
          </a:p>
        </p:txBody>
      </p:sp>
      <p:sp>
        <p:nvSpPr>
          <p:cNvPr id="24" name="Elipsa 23"/>
          <p:cNvSpPr/>
          <p:nvPr/>
        </p:nvSpPr>
        <p:spPr>
          <a:xfrm>
            <a:off x="2987824" y="5157192"/>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5364088" y="980728"/>
            <a:ext cx="3456384" cy="561662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Pokud z bodu D začneme snižovat intenzitu magnetického pole, nevracíme se po stejné křivce, ale bod závislosti B = f(H) opisuje křivku, které říkáme hysterezní smyčka</a:t>
            </a:r>
          </a:p>
          <a:p>
            <a:pPr marL="342900" indent="-342900">
              <a:buFont typeface="+mj-lt"/>
              <a:buAutoNum type="arabicPeriod"/>
            </a:pPr>
            <a:r>
              <a:rPr lang="cs-CZ" dirty="0" smtClean="0"/>
              <a:t>Co je to hystereze?</a:t>
            </a:r>
          </a:p>
          <a:p>
            <a:pPr marL="342900" indent="-342900">
              <a:buFont typeface="+mj-lt"/>
              <a:buAutoNum type="arabicPeriod"/>
            </a:pPr>
            <a:r>
              <a:rPr lang="cs-CZ" dirty="0" smtClean="0"/>
              <a:t>Co se stane, když v bodu B</a:t>
            </a:r>
            <a:r>
              <a:rPr lang="cs-CZ" baseline="-25000" dirty="0" smtClean="0"/>
              <a:t>r </a:t>
            </a:r>
            <a:r>
              <a:rPr lang="cs-CZ" dirty="0" smtClean="0"/>
              <a:t> ukončíme změnu intenzity magnetického pole?</a:t>
            </a:r>
          </a:p>
          <a:p>
            <a:pPr marL="342900" indent="-342900">
              <a:buFont typeface="+mj-lt"/>
              <a:buAutoNum type="arabicPeriod"/>
            </a:pPr>
            <a:r>
              <a:rPr lang="cs-CZ" dirty="0" smtClean="0"/>
              <a:t>Bude mít při napájení vzorku střídavým proudem křivka obdobný tvar? </a:t>
            </a:r>
          </a:p>
          <a:p>
            <a:pPr marL="342900" indent="-342900">
              <a:buFont typeface="+mj-lt"/>
              <a:buAutoNum type="arabicPeriod"/>
            </a:pPr>
            <a:r>
              <a:rPr lang="cs-CZ" dirty="0" smtClean="0"/>
              <a:t>Bude se měnit tato křivka se změnou frekvence střídavého proudu?</a:t>
            </a:r>
            <a:endParaRPr lang="cs-CZ" dirty="0"/>
          </a:p>
        </p:txBody>
      </p:sp>
      <p:sp>
        <p:nvSpPr>
          <p:cNvPr id="26" name="Obdélník 25"/>
          <p:cNvSpPr/>
          <p:nvPr/>
        </p:nvSpPr>
        <p:spPr>
          <a:xfrm>
            <a:off x="539552" y="5877272"/>
            <a:ext cx="4680520" cy="738664"/>
          </a:xfrm>
          <a:prstGeom prst="rect">
            <a:avLst/>
          </a:prstGeom>
        </p:spPr>
        <p:txBody>
          <a:bodyPr wrap="square">
            <a:spAutoFit/>
          </a:bodyPr>
          <a:lstStyle/>
          <a:p>
            <a:r>
              <a:rPr lang="cs-CZ" sz="1400" dirty="0" smtClean="0"/>
              <a:t>Hysterezní smyčka, která vychází z pracovního bodu odpovídajícího magnetické indukci v magnetickém nasycení se nazývá hraniční (maximální) hysterezní smyčka.</a:t>
            </a:r>
            <a:endParaRPr lang="cs-CZ"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linds(horizont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100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par>
                          <p:cTn id="45" fill="hold">
                            <p:stCondLst>
                              <p:cond delay="0"/>
                            </p:stCondLst>
                            <p:childTnLst>
                              <p:par>
                                <p:cTn id="46" presetID="1" presetClass="entr" presetSubtype="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childTnLst>
                                </p:cTn>
                              </p:par>
                            </p:childTnLst>
                          </p:cTn>
                        </p:par>
                        <p:par>
                          <p:cTn id="48" fill="hold">
                            <p:stCondLst>
                              <p:cond delay="0"/>
                            </p:stCondLst>
                            <p:childTnLst>
                              <p:par>
                                <p:cTn id="49" presetID="1"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childTnLst>
                          </p:cTn>
                        </p:par>
                        <p:par>
                          <p:cTn id="51" fill="hold">
                            <p:stCondLst>
                              <p:cond delay="0"/>
                            </p:stCondLst>
                            <p:childTnLst>
                              <p:par>
                                <p:cTn id="52" presetID="0" presetClass="path" presetSubtype="0" repeatCount="indefinite" accel="50000" decel="50000" fill="hold" grpId="1" nodeType="afterEffect">
                                  <p:stCondLst>
                                    <p:cond delay="0"/>
                                  </p:stCondLst>
                                  <p:endCondLst>
                                    <p:cond evt="onNext" delay="0">
                                      <p:tgtEl>
                                        <p:sldTgt/>
                                      </p:tgtEl>
                                    </p:cond>
                                  </p:endCondLst>
                                  <p:childTnLst>
                                    <p:animMotion origin="layout" path="M -0.06302 -3.31175E-6 C -0.08542 0.00532 -0.10764 0.01064 -0.12604 0.02105 C -0.14445 0.03146 -0.15885 0.04718 -0.17326 0.06291 C -0.18767 0.07863 -0.20087 0.09621 -0.21267 0.11541 C -0.22448 0.1346 -0.23229 0.15727 -0.2441 0.17831 C -0.2559 0.19936 -0.27031 0.22202 -0.28351 0.24122 C -0.2967 0.26041 -0.30972 0.27105 -0.32292 0.29371 C -0.33611 0.31638 -0.34774 0.34806 -0.36215 0.37766 C -0.37656 0.40727 -0.39774 0.44936 -0.40955 0.47202 C -0.42135 0.49468 -0.42274 0.5 -0.43316 0.51411 C -0.44358 0.52822 -0.47639 0.55065 -0.4724 0.55597 C -0.4684 0.56129 -0.42917 0.54903 -0.40955 0.54556 C -0.38993 0.54209 -0.37396 0.54048 -0.35434 0.53516 C -0.33472 0.52984 -0.31094 0.5229 -0.29132 0.51411 C -0.2717 0.50532 -0.25469 0.49492 -0.23629 0.48266 C -0.21788 0.4704 -0.19688 0.45629 -0.18108 0.44057 C -0.16528 0.42484 -0.15486 0.40727 -0.14167 0.38807 C -0.12847 0.36887 -0.11163 0.34783 -0.10243 0.32517 C -0.09323 0.3025 -0.09184 0.27799 -0.08663 0.25185 C -0.08142 0.22572 -0.07743 0.19057 -0.07083 0.1679 C -0.06424 0.14524 -0.05382 0.13275 -0.04722 0.11541 C -0.04063 0.09806 -0.03663 0.07863 -0.03142 0.06291 C -0.02622 0.04718 -0.02101 0.03146 -0.0158 0.02105 C -0.01059 0.01064 -0.00538 0.00532 8.33333E-7 -3.31175E-6 " pathEditMode="relative" rAng="0" ptsTypes="aaaaaaaaaaaaaaaaaaaaaaaA">
                                      <p:cBhvr>
                                        <p:cTn id="53" dur="3000" fill="hold"/>
                                        <p:tgtEl>
                                          <p:spTgt spid="9"/>
                                        </p:tgtEl>
                                        <p:attrNameLst>
                                          <p:attrName>ppt_x</p:attrName>
                                          <p:attrName>ppt_y</p:attrName>
                                        </p:attrNameLst>
                                      </p:cBhvr>
                                      <p:rCtr x="-175" y="281"/>
                                    </p:animMotion>
                                  </p:childTnLst>
                                </p:cTn>
                              </p:par>
                            </p:childTnLst>
                          </p:cTn>
                        </p:par>
                      </p:childTnLst>
                    </p:cTn>
                  </p:par>
                  <p:par>
                    <p:cTn id="54" fill="hold">
                      <p:stCondLst>
                        <p:cond delay="indefinite"/>
                      </p:stCondLst>
                      <p:childTnLst>
                        <p:par>
                          <p:cTn id="55" fill="hold">
                            <p:stCondLst>
                              <p:cond delay="0"/>
                            </p:stCondLst>
                            <p:childTnLst>
                              <p:par>
                                <p:cTn id="56" presetID="8" presetClass="entr" presetSubtype="16" fill="hold" grpId="0"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diamond(in)">
                                      <p:cBhvr>
                                        <p:cTn id="58"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P spid="10" grpId="0"/>
      <p:bldP spid="16" grpId="0" animBg="1"/>
      <p:bldP spid="17" grpId="0" animBg="1"/>
      <p:bldP spid="18" grpId="0"/>
      <p:bldP spid="19" grpId="0"/>
      <p:bldP spid="20" grpId="0" animBg="1"/>
      <p:bldP spid="21" grpId="0" animBg="1"/>
      <p:bldP spid="22" grpId="0"/>
      <p:bldP spid="23" grpId="0"/>
      <p:bldP spid="24" grpId="0" animBg="1"/>
      <p:bldP spid="25" grpId="0" animBg="1"/>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style>
          <a:lnRef idx="2">
            <a:schemeClr val="accent6"/>
          </a:lnRef>
          <a:fillRef idx="1">
            <a:schemeClr val="lt1"/>
          </a:fillRef>
          <a:effectRef idx="0">
            <a:schemeClr val="accent6"/>
          </a:effectRef>
          <a:fontRef idx="minor">
            <a:schemeClr val="dk1"/>
          </a:fontRef>
        </p:style>
        <p:txBody>
          <a:bodyPr>
            <a:normAutofit/>
          </a:bodyPr>
          <a:lstStyle/>
          <a:p>
            <a:r>
              <a:rPr lang="cs-CZ" sz="2800" dirty="0" smtClean="0"/>
              <a:t>Různé tvary hysterezních smyček</a:t>
            </a:r>
            <a:endParaRPr lang="cs-CZ" sz="2800" dirty="0"/>
          </a:p>
        </p:txBody>
      </p:sp>
      <p:cxnSp>
        <p:nvCxnSpPr>
          <p:cNvPr id="3" name="Přímá spojovací čára 2"/>
          <p:cNvCxnSpPr/>
          <p:nvPr/>
        </p:nvCxnSpPr>
        <p:spPr>
          <a:xfrm>
            <a:off x="3059832" y="1412776"/>
            <a:ext cx="0" cy="5040560"/>
          </a:xfrm>
          <a:prstGeom prst="line">
            <a:avLst/>
          </a:prstGeom>
          <a:ln>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TextovéPole 3"/>
          <p:cNvSpPr txBox="1"/>
          <p:nvPr/>
        </p:nvSpPr>
        <p:spPr>
          <a:xfrm>
            <a:off x="2411760" y="1340768"/>
            <a:ext cx="562975" cy="369332"/>
          </a:xfrm>
          <a:prstGeom prst="rect">
            <a:avLst/>
          </a:prstGeom>
          <a:noFill/>
        </p:spPr>
        <p:txBody>
          <a:bodyPr wrap="none" rtlCol="0">
            <a:spAutoFit/>
          </a:bodyPr>
          <a:lstStyle/>
          <a:p>
            <a:r>
              <a:rPr lang="cs-CZ" dirty="0" smtClean="0"/>
              <a:t>B</a:t>
            </a:r>
            <a:r>
              <a:rPr lang="en-US" dirty="0" smtClean="0"/>
              <a:t>[T]</a:t>
            </a:r>
            <a:endParaRPr lang="cs-CZ" dirty="0"/>
          </a:p>
        </p:txBody>
      </p:sp>
      <p:sp>
        <p:nvSpPr>
          <p:cNvPr id="7" name="Volný tvar 6"/>
          <p:cNvSpPr/>
          <p:nvPr/>
        </p:nvSpPr>
        <p:spPr>
          <a:xfrm>
            <a:off x="467544" y="2852936"/>
            <a:ext cx="4752528" cy="2376264"/>
          </a:xfrm>
          <a:custGeom>
            <a:avLst/>
            <a:gdLst>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1873348 w 4740812"/>
              <a:gd name="connsiteY11" fmla="*/ 3507545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85203 w 4740812"/>
              <a:gd name="connsiteY7" fmla="*/ 2808312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06189 w 4740812"/>
              <a:gd name="connsiteY7" fmla="*/ 2736304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717409 w 4836941"/>
              <a:gd name="connsiteY4" fmla="*/ 992448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97582 w 4836941"/>
              <a:gd name="connsiteY2" fmla="*/ 363060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8270"/>
              <a:gd name="connsiteY0" fmla="*/ 91665 h 3742906"/>
              <a:gd name="connsiteX1" fmla="*/ 3792650 w 4838270"/>
              <a:gd name="connsiteY1" fmla="*/ 163673 h 3742906"/>
              <a:gd name="connsiteX2" fmla="*/ 3397582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948162 w 4838270"/>
              <a:gd name="connsiteY7" fmla="*/ 2827969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56521 w 4853979"/>
              <a:gd name="connsiteY0" fmla="*/ 91665 h 3754056"/>
              <a:gd name="connsiteX1" fmla="*/ 3808359 w 4853979"/>
              <a:gd name="connsiteY1" fmla="*/ 163673 h 3754056"/>
              <a:gd name="connsiteX2" fmla="*/ 3334278 w 4853979"/>
              <a:gd name="connsiteY2" fmla="*/ 379697 h 3754056"/>
              <a:gd name="connsiteX3" fmla="*/ 3018223 w 4853979"/>
              <a:gd name="connsiteY3" fmla="*/ 595721 h 3754056"/>
              <a:gd name="connsiteX4" fmla="*/ 2702169 w 4853979"/>
              <a:gd name="connsiteY4" fmla="*/ 883753 h 3754056"/>
              <a:gd name="connsiteX5" fmla="*/ 2149074 w 4853979"/>
              <a:gd name="connsiteY5" fmla="*/ 1531825 h 3754056"/>
              <a:gd name="connsiteX6" fmla="*/ 1516966 w 4853979"/>
              <a:gd name="connsiteY6" fmla="*/ 2323913 h 3754056"/>
              <a:gd name="connsiteX7" fmla="*/ 963871 w 4853979"/>
              <a:gd name="connsiteY7" fmla="*/ 2827969 h 3754056"/>
              <a:gd name="connsiteX8" fmla="*/ 331763 w 4853979"/>
              <a:gd name="connsiteY8" fmla="*/ 3404033 h 3754056"/>
              <a:gd name="connsiteX9" fmla="*/ 102460 w 4853979"/>
              <a:gd name="connsiteY9" fmla="*/ 3710082 h 3754056"/>
              <a:gd name="connsiteX10" fmla="*/ 946521 w 4853979"/>
              <a:gd name="connsiteY10" fmla="*/ 3667879 h 3754056"/>
              <a:gd name="connsiteX11" fmla="*/ 2228088 w 4853979"/>
              <a:gd name="connsiteY11" fmla="*/ 3476041 h 3754056"/>
              <a:gd name="connsiteX12" fmla="*/ 3018223 w 4853979"/>
              <a:gd name="connsiteY12" fmla="*/ 3116001 h 3754056"/>
              <a:gd name="connsiteX13" fmla="*/ 3413291 w 4853979"/>
              <a:gd name="connsiteY13" fmla="*/ 2827969 h 3754056"/>
              <a:gd name="connsiteX14" fmla="*/ 3802263 w 4853979"/>
              <a:gd name="connsiteY14" fmla="*/ 2289245 h 3754056"/>
              <a:gd name="connsiteX15" fmla="*/ 3928872 w 4853979"/>
              <a:gd name="connsiteY15" fmla="*/ 2007892 h 3754056"/>
              <a:gd name="connsiteX16" fmla="*/ 4224294 w 4853979"/>
              <a:gd name="connsiteY16" fmla="*/ 1135695 h 3754056"/>
              <a:gd name="connsiteX17" fmla="*/ 4393106 w 4853979"/>
              <a:gd name="connsiteY17" fmla="*/ 713664 h 3754056"/>
              <a:gd name="connsiteX18" fmla="*/ 4756521 w 4853979"/>
              <a:gd name="connsiteY18" fmla="*/ 91665 h 3754056"/>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76041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1919771 w 4940730"/>
              <a:gd name="connsiteY11" fmla="*/ 3548050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3 w 4940731"/>
              <a:gd name="connsiteY0" fmla="*/ 91665 h 4024072"/>
              <a:gd name="connsiteX1" fmla="*/ 3895111 w 4940731"/>
              <a:gd name="connsiteY1" fmla="*/ 163673 h 4024072"/>
              <a:gd name="connsiteX2" fmla="*/ 3421030 w 4940731"/>
              <a:gd name="connsiteY2" fmla="*/ 379697 h 4024072"/>
              <a:gd name="connsiteX3" fmla="*/ 3104975 w 4940731"/>
              <a:gd name="connsiteY3" fmla="*/ 595721 h 4024072"/>
              <a:gd name="connsiteX4" fmla="*/ 2788921 w 4940731"/>
              <a:gd name="connsiteY4" fmla="*/ 883753 h 4024072"/>
              <a:gd name="connsiteX5" fmla="*/ 2235826 w 4940731"/>
              <a:gd name="connsiteY5" fmla="*/ 1531825 h 4024072"/>
              <a:gd name="connsiteX6" fmla="*/ 1524704 w 4940731"/>
              <a:gd name="connsiteY6" fmla="*/ 2323914 h 4024072"/>
              <a:gd name="connsiteX7" fmla="*/ 892596 w 4940731"/>
              <a:gd name="connsiteY7" fmla="*/ 3043994 h 4024072"/>
              <a:gd name="connsiteX8" fmla="*/ 418515 w 4940731"/>
              <a:gd name="connsiteY8" fmla="*/ 3404033 h 4024072"/>
              <a:gd name="connsiteX9" fmla="*/ 102460 w 4940731"/>
              <a:gd name="connsiteY9" fmla="*/ 3980098 h 4024072"/>
              <a:gd name="connsiteX10" fmla="*/ 1033273 w 4940731"/>
              <a:gd name="connsiteY10" fmla="*/ 3667879 h 4024072"/>
              <a:gd name="connsiteX11" fmla="*/ 2393853 w 4940731"/>
              <a:gd name="connsiteY11" fmla="*/ 3404034 h 4024072"/>
              <a:gd name="connsiteX12" fmla="*/ 3104975 w 4940731"/>
              <a:gd name="connsiteY12" fmla="*/ 3116001 h 4024072"/>
              <a:gd name="connsiteX13" fmla="*/ 3500043 w 4940731"/>
              <a:gd name="connsiteY13" fmla="*/ 2827969 h 4024072"/>
              <a:gd name="connsiteX14" fmla="*/ 3889015 w 4940731"/>
              <a:gd name="connsiteY14" fmla="*/ 2289245 h 4024072"/>
              <a:gd name="connsiteX15" fmla="*/ 4015624 w 4940731"/>
              <a:gd name="connsiteY15" fmla="*/ 2007892 h 4024072"/>
              <a:gd name="connsiteX16" fmla="*/ 4311046 w 4940731"/>
              <a:gd name="connsiteY16" fmla="*/ 1135695 h 4024072"/>
              <a:gd name="connsiteX17" fmla="*/ 4479858 w 4940731"/>
              <a:gd name="connsiteY17" fmla="*/ 713664 h 4024072"/>
              <a:gd name="connsiteX18" fmla="*/ 4843273 w 4940731"/>
              <a:gd name="connsiteY18" fmla="*/ 91665 h 4024072"/>
              <a:gd name="connsiteX0" fmla="*/ 4859333 w 4956791"/>
              <a:gd name="connsiteY0" fmla="*/ 91665 h 4064107"/>
              <a:gd name="connsiteX1" fmla="*/ 3911171 w 4956791"/>
              <a:gd name="connsiteY1" fmla="*/ 163673 h 4064107"/>
              <a:gd name="connsiteX2" fmla="*/ 3437090 w 4956791"/>
              <a:gd name="connsiteY2" fmla="*/ 379697 h 4064107"/>
              <a:gd name="connsiteX3" fmla="*/ 3121035 w 4956791"/>
              <a:gd name="connsiteY3" fmla="*/ 595721 h 4064107"/>
              <a:gd name="connsiteX4" fmla="*/ 2804981 w 4956791"/>
              <a:gd name="connsiteY4" fmla="*/ 883753 h 4064107"/>
              <a:gd name="connsiteX5" fmla="*/ 2251886 w 4956791"/>
              <a:gd name="connsiteY5" fmla="*/ 1531825 h 4064107"/>
              <a:gd name="connsiteX6" fmla="*/ 1540764 w 4956791"/>
              <a:gd name="connsiteY6" fmla="*/ 2323914 h 4064107"/>
              <a:gd name="connsiteX7" fmla="*/ 908656 w 4956791"/>
              <a:gd name="connsiteY7" fmla="*/ 3043994 h 4064107"/>
              <a:gd name="connsiteX8" fmla="*/ 434575 w 4956791"/>
              <a:gd name="connsiteY8" fmla="*/ 3404033 h 4064107"/>
              <a:gd name="connsiteX9" fmla="*/ 118520 w 4956791"/>
              <a:gd name="connsiteY9" fmla="*/ 3980098 h 4064107"/>
              <a:gd name="connsiteX10" fmla="*/ 1145698 w 4956791"/>
              <a:gd name="connsiteY10" fmla="*/ 3908089 h 4064107"/>
              <a:gd name="connsiteX11" fmla="*/ 2409913 w 4956791"/>
              <a:gd name="connsiteY11" fmla="*/ 3404034 h 4064107"/>
              <a:gd name="connsiteX12" fmla="*/ 3121035 w 4956791"/>
              <a:gd name="connsiteY12" fmla="*/ 3116001 h 4064107"/>
              <a:gd name="connsiteX13" fmla="*/ 3516103 w 4956791"/>
              <a:gd name="connsiteY13" fmla="*/ 2827969 h 4064107"/>
              <a:gd name="connsiteX14" fmla="*/ 3905075 w 4956791"/>
              <a:gd name="connsiteY14" fmla="*/ 2289245 h 4064107"/>
              <a:gd name="connsiteX15" fmla="*/ 4031684 w 4956791"/>
              <a:gd name="connsiteY15" fmla="*/ 2007892 h 4064107"/>
              <a:gd name="connsiteX16" fmla="*/ 4327106 w 4956791"/>
              <a:gd name="connsiteY16" fmla="*/ 1135695 h 4064107"/>
              <a:gd name="connsiteX17" fmla="*/ 4495918 w 4956791"/>
              <a:gd name="connsiteY17" fmla="*/ 713664 h 4064107"/>
              <a:gd name="connsiteX18" fmla="*/ 4859333 w 4956791"/>
              <a:gd name="connsiteY18" fmla="*/ 91665 h 4064107"/>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882318 w 4930453"/>
              <a:gd name="connsiteY7" fmla="*/ 3043994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961331 w 4930453"/>
              <a:gd name="connsiteY7" fmla="*/ 3188009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59334 w 4956792"/>
              <a:gd name="connsiteY0" fmla="*/ 91665 h 4004101"/>
              <a:gd name="connsiteX1" fmla="*/ 3911172 w 4956792"/>
              <a:gd name="connsiteY1" fmla="*/ 163673 h 4004101"/>
              <a:gd name="connsiteX2" fmla="*/ 3437091 w 4956792"/>
              <a:gd name="connsiteY2" fmla="*/ 379697 h 4004101"/>
              <a:gd name="connsiteX3" fmla="*/ 3121036 w 4956792"/>
              <a:gd name="connsiteY3" fmla="*/ 595721 h 4004101"/>
              <a:gd name="connsiteX4" fmla="*/ 2804982 w 4956792"/>
              <a:gd name="connsiteY4" fmla="*/ 883753 h 4004101"/>
              <a:gd name="connsiteX5" fmla="*/ 2251887 w 4956792"/>
              <a:gd name="connsiteY5" fmla="*/ 1531825 h 4004101"/>
              <a:gd name="connsiteX6" fmla="*/ 1540765 w 4956792"/>
              <a:gd name="connsiteY6" fmla="*/ 2323914 h 4004101"/>
              <a:gd name="connsiteX7" fmla="*/ 987670 w 4956792"/>
              <a:gd name="connsiteY7" fmla="*/ 3188009 h 4004101"/>
              <a:gd name="connsiteX8" fmla="*/ 434575 w 4956792"/>
              <a:gd name="connsiteY8" fmla="*/ 3764073 h 4004101"/>
              <a:gd name="connsiteX9" fmla="*/ 118521 w 4956792"/>
              <a:gd name="connsiteY9" fmla="*/ 3980098 h 4004101"/>
              <a:gd name="connsiteX10" fmla="*/ 1145699 w 4956792"/>
              <a:gd name="connsiteY10" fmla="*/ 3908089 h 4004101"/>
              <a:gd name="connsiteX11" fmla="*/ 2014846 w 4956792"/>
              <a:gd name="connsiteY11" fmla="*/ 3620057 h 4004101"/>
              <a:gd name="connsiteX12" fmla="*/ 3121036 w 4956792"/>
              <a:gd name="connsiteY12" fmla="*/ 3116001 h 4004101"/>
              <a:gd name="connsiteX13" fmla="*/ 3516104 w 4956792"/>
              <a:gd name="connsiteY13" fmla="*/ 2827969 h 4004101"/>
              <a:gd name="connsiteX14" fmla="*/ 3905076 w 4956792"/>
              <a:gd name="connsiteY14" fmla="*/ 2289245 h 4004101"/>
              <a:gd name="connsiteX15" fmla="*/ 4031685 w 4956792"/>
              <a:gd name="connsiteY15" fmla="*/ 2007892 h 4004101"/>
              <a:gd name="connsiteX16" fmla="*/ 4327107 w 4956792"/>
              <a:gd name="connsiteY16" fmla="*/ 1135695 h 4004101"/>
              <a:gd name="connsiteX17" fmla="*/ 4495919 w 4956792"/>
              <a:gd name="connsiteY17" fmla="*/ 713664 h 4004101"/>
              <a:gd name="connsiteX18" fmla="*/ 4859334 w 4956792"/>
              <a:gd name="connsiteY18" fmla="*/ 91665 h 4004101"/>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067521 w 5009467"/>
              <a:gd name="connsiteY11" fmla="*/ 3620057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383577 w 5009467"/>
              <a:gd name="connsiteY11" fmla="*/ 3548050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5090048 w 5187506"/>
              <a:gd name="connsiteY0" fmla="*/ 91664 h 4010064"/>
              <a:gd name="connsiteX1" fmla="*/ 3963847 w 5187506"/>
              <a:gd name="connsiteY1" fmla="*/ 181637 h 4010064"/>
              <a:gd name="connsiteX2" fmla="*/ 3489766 w 5187506"/>
              <a:gd name="connsiteY2" fmla="*/ 397661 h 4010064"/>
              <a:gd name="connsiteX3" fmla="*/ 3173711 w 5187506"/>
              <a:gd name="connsiteY3" fmla="*/ 613685 h 4010064"/>
              <a:gd name="connsiteX4" fmla="*/ 2857657 w 5187506"/>
              <a:gd name="connsiteY4" fmla="*/ 901717 h 4010064"/>
              <a:gd name="connsiteX5" fmla="*/ 2304562 w 5187506"/>
              <a:gd name="connsiteY5" fmla="*/ 1549789 h 4010064"/>
              <a:gd name="connsiteX6" fmla="*/ 1593440 w 5187506"/>
              <a:gd name="connsiteY6" fmla="*/ 2341878 h 4010064"/>
              <a:gd name="connsiteX7" fmla="*/ 1040345 w 5187506"/>
              <a:gd name="connsiteY7" fmla="*/ 3205973 h 4010064"/>
              <a:gd name="connsiteX8" fmla="*/ 487250 w 5187506"/>
              <a:gd name="connsiteY8" fmla="*/ 3782037 h 4010064"/>
              <a:gd name="connsiteX9" fmla="*/ 171196 w 5187506"/>
              <a:gd name="connsiteY9" fmla="*/ 3998062 h 4010064"/>
              <a:gd name="connsiteX10" fmla="*/ 1514427 w 5187506"/>
              <a:gd name="connsiteY10" fmla="*/ 3854046 h 4010064"/>
              <a:gd name="connsiteX11" fmla="*/ 2383577 w 5187506"/>
              <a:gd name="connsiteY11" fmla="*/ 3566014 h 4010064"/>
              <a:gd name="connsiteX12" fmla="*/ 3173711 w 5187506"/>
              <a:gd name="connsiteY12" fmla="*/ 3133965 h 4010064"/>
              <a:gd name="connsiteX13" fmla="*/ 3568779 w 5187506"/>
              <a:gd name="connsiteY13" fmla="*/ 2845933 h 4010064"/>
              <a:gd name="connsiteX14" fmla="*/ 3957751 w 5187506"/>
              <a:gd name="connsiteY14" fmla="*/ 2307209 h 4010064"/>
              <a:gd name="connsiteX15" fmla="*/ 4084360 w 5187506"/>
              <a:gd name="connsiteY15" fmla="*/ 2025856 h 4010064"/>
              <a:gd name="connsiteX16" fmla="*/ 4379782 w 5187506"/>
              <a:gd name="connsiteY16" fmla="*/ 1153659 h 4010064"/>
              <a:gd name="connsiteX17" fmla="*/ 4548594 w 5187506"/>
              <a:gd name="connsiteY17" fmla="*/ 731628 h 4010064"/>
              <a:gd name="connsiteX18" fmla="*/ 5090048 w 5187506"/>
              <a:gd name="connsiteY18" fmla="*/ 91664 h 4010064"/>
              <a:gd name="connsiteX0" fmla="*/ 5090048 w 5187506"/>
              <a:gd name="connsiteY0" fmla="*/ 91665 h 4010065"/>
              <a:gd name="connsiteX1" fmla="*/ 3963847 w 5187506"/>
              <a:gd name="connsiteY1" fmla="*/ 181638 h 4010065"/>
              <a:gd name="connsiteX2" fmla="*/ 3489766 w 5187506"/>
              <a:gd name="connsiteY2" fmla="*/ 397662 h 4010065"/>
              <a:gd name="connsiteX3" fmla="*/ 3173711 w 5187506"/>
              <a:gd name="connsiteY3" fmla="*/ 613686 h 4010065"/>
              <a:gd name="connsiteX4" fmla="*/ 2857657 w 5187506"/>
              <a:gd name="connsiteY4" fmla="*/ 901718 h 4010065"/>
              <a:gd name="connsiteX5" fmla="*/ 2304562 w 5187506"/>
              <a:gd name="connsiteY5" fmla="*/ 1549790 h 4010065"/>
              <a:gd name="connsiteX6" fmla="*/ 1593440 w 5187506"/>
              <a:gd name="connsiteY6" fmla="*/ 2341879 h 4010065"/>
              <a:gd name="connsiteX7" fmla="*/ 1040345 w 5187506"/>
              <a:gd name="connsiteY7" fmla="*/ 3205974 h 4010065"/>
              <a:gd name="connsiteX8" fmla="*/ 487250 w 5187506"/>
              <a:gd name="connsiteY8" fmla="*/ 3782038 h 4010065"/>
              <a:gd name="connsiteX9" fmla="*/ 171196 w 5187506"/>
              <a:gd name="connsiteY9" fmla="*/ 3998063 h 4010065"/>
              <a:gd name="connsiteX10" fmla="*/ 1514427 w 5187506"/>
              <a:gd name="connsiteY10" fmla="*/ 3854047 h 4010065"/>
              <a:gd name="connsiteX11" fmla="*/ 2383577 w 5187506"/>
              <a:gd name="connsiteY11" fmla="*/ 3566015 h 4010065"/>
              <a:gd name="connsiteX12" fmla="*/ 3173711 w 5187506"/>
              <a:gd name="connsiteY12" fmla="*/ 3133966 h 4010065"/>
              <a:gd name="connsiteX13" fmla="*/ 3568779 w 5187506"/>
              <a:gd name="connsiteY13" fmla="*/ 2845934 h 4010065"/>
              <a:gd name="connsiteX14" fmla="*/ 3957751 w 5187506"/>
              <a:gd name="connsiteY14" fmla="*/ 2307210 h 4010065"/>
              <a:gd name="connsiteX15" fmla="*/ 4084360 w 5187506"/>
              <a:gd name="connsiteY15" fmla="*/ 2025857 h 4010065"/>
              <a:gd name="connsiteX16" fmla="*/ 4379782 w 5187506"/>
              <a:gd name="connsiteY16" fmla="*/ 1153660 h 4010065"/>
              <a:gd name="connsiteX17" fmla="*/ 4548594 w 5187506"/>
              <a:gd name="connsiteY17" fmla="*/ 731629 h 4010065"/>
              <a:gd name="connsiteX18" fmla="*/ 5090048 w 5187506"/>
              <a:gd name="connsiteY18" fmla="*/ 91665 h 4010065"/>
              <a:gd name="connsiteX0" fmla="*/ 5090048 w 5120678"/>
              <a:gd name="connsiteY0" fmla="*/ 106660 h 4025060"/>
              <a:gd name="connsiteX1" fmla="*/ 4364816 w 5120678"/>
              <a:gd name="connsiteY1" fmla="*/ 106662 h 4025060"/>
              <a:gd name="connsiteX2" fmla="*/ 3489766 w 5120678"/>
              <a:gd name="connsiteY2" fmla="*/ 412657 h 4025060"/>
              <a:gd name="connsiteX3" fmla="*/ 3173711 w 5120678"/>
              <a:gd name="connsiteY3" fmla="*/ 628681 h 4025060"/>
              <a:gd name="connsiteX4" fmla="*/ 2857657 w 5120678"/>
              <a:gd name="connsiteY4" fmla="*/ 916713 h 4025060"/>
              <a:gd name="connsiteX5" fmla="*/ 2304562 w 5120678"/>
              <a:gd name="connsiteY5" fmla="*/ 1564785 h 4025060"/>
              <a:gd name="connsiteX6" fmla="*/ 1593440 w 5120678"/>
              <a:gd name="connsiteY6" fmla="*/ 2356874 h 4025060"/>
              <a:gd name="connsiteX7" fmla="*/ 1040345 w 5120678"/>
              <a:gd name="connsiteY7" fmla="*/ 3220969 h 4025060"/>
              <a:gd name="connsiteX8" fmla="*/ 487250 w 5120678"/>
              <a:gd name="connsiteY8" fmla="*/ 3797033 h 4025060"/>
              <a:gd name="connsiteX9" fmla="*/ 171196 w 5120678"/>
              <a:gd name="connsiteY9" fmla="*/ 4013058 h 4025060"/>
              <a:gd name="connsiteX10" fmla="*/ 1514427 w 5120678"/>
              <a:gd name="connsiteY10" fmla="*/ 3869042 h 4025060"/>
              <a:gd name="connsiteX11" fmla="*/ 2383577 w 5120678"/>
              <a:gd name="connsiteY11" fmla="*/ 3581010 h 4025060"/>
              <a:gd name="connsiteX12" fmla="*/ 3173711 w 5120678"/>
              <a:gd name="connsiteY12" fmla="*/ 3148961 h 4025060"/>
              <a:gd name="connsiteX13" fmla="*/ 3568779 w 5120678"/>
              <a:gd name="connsiteY13" fmla="*/ 2860929 h 4025060"/>
              <a:gd name="connsiteX14" fmla="*/ 3957751 w 5120678"/>
              <a:gd name="connsiteY14" fmla="*/ 2322205 h 4025060"/>
              <a:gd name="connsiteX15" fmla="*/ 4084360 w 5120678"/>
              <a:gd name="connsiteY15" fmla="*/ 2040852 h 4025060"/>
              <a:gd name="connsiteX16" fmla="*/ 4379782 w 5120678"/>
              <a:gd name="connsiteY16" fmla="*/ 1168655 h 4025060"/>
              <a:gd name="connsiteX17" fmla="*/ 4548594 w 5120678"/>
              <a:gd name="connsiteY17" fmla="*/ 746624 h 4025060"/>
              <a:gd name="connsiteX18" fmla="*/ 5090048 w 5120678"/>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99180" h="4025060">
                <a:moveTo>
                  <a:pt x="5090048" y="106660"/>
                </a:moveTo>
                <a:cubicBezTo>
                  <a:pt x="5059418" y="0"/>
                  <a:pt x="5399180" y="107836"/>
                  <a:pt x="4364816" y="106662"/>
                </a:cubicBezTo>
                <a:cubicBezTo>
                  <a:pt x="3619424" y="278410"/>
                  <a:pt x="3688283" y="325654"/>
                  <a:pt x="3489766" y="412657"/>
                </a:cubicBezTo>
                <a:cubicBezTo>
                  <a:pt x="3291249" y="499660"/>
                  <a:pt x="3279063" y="544672"/>
                  <a:pt x="3173711" y="628681"/>
                </a:cubicBezTo>
                <a:cubicBezTo>
                  <a:pt x="3068359" y="712690"/>
                  <a:pt x="3002515" y="760696"/>
                  <a:pt x="2857657" y="916713"/>
                </a:cubicBezTo>
                <a:cubicBezTo>
                  <a:pt x="2712799" y="1072730"/>
                  <a:pt x="2515265" y="1324758"/>
                  <a:pt x="2304562" y="1564785"/>
                </a:cubicBezTo>
                <a:cubicBezTo>
                  <a:pt x="2093859" y="1804812"/>
                  <a:pt x="1804143" y="2080843"/>
                  <a:pt x="1593440" y="2356874"/>
                </a:cubicBezTo>
                <a:cubicBezTo>
                  <a:pt x="1382737" y="2632905"/>
                  <a:pt x="1237879" y="3040949"/>
                  <a:pt x="1040345" y="3220969"/>
                </a:cubicBezTo>
                <a:lnTo>
                  <a:pt x="487250" y="3797033"/>
                </a:lnTo>
                <a:cubicBezTo>
                  <a:pt x="329223" y="3941049"/>
                  <a:pt x="0" y="4001056"/>
                  <a:pt x="171196" y="4013058"/>
                </a:cubicBezTo>
                <a:cubicBezTo>
                  <a:pt x="342392" y="4025060"/>
                  <a:pt x="1145697" y="3941050"/>
                  <a:pt x="1514427" y="3869042"/>
                </a:cubicBezTo>
                <a:cubicBezTo>
                  <a:pt x="1883157" y="3797034"/>
                  <a:pt x="2107030" y="3701023"/>
                  <a:pt x="2383577" y="3581010"/>
                </a:cubicBezTo>
                <a:cubicBezTo>
                  <a:pt x="2660124" y="3460997"/>
                  <a:pt x="2976177" y="3268975"/>
                  <a:pt x="3173711" y="3148961"/>
                </a:cubicBezTo>
                <a:cubicBezTo>
                  <a:pt x="3371245" y="3028947"/>
                  <a:pt x="3438106" y="2998722"/>
                  <a:pt x="3568779" y="2860929"/>
                </a:cubicBezTo>
                <a:cubicBezTo>
                  <a:pt x="3699452" y="2723136"/>
                  <a:pt x="3871821" y="2458885"/>
                  <a:pt x="3957751" y="2322205"/>
                </a:cubicBezTo>
                <a:cubicBezTo>
                  <a:pt x="4043681" y="2185525"/>
                  <a:pt x="4014022" y="2233110"/>
                  <a:pt x="4084360" y="2040852"/>
                </a:cubicBezTo>
                <a:cubicBezTo>
                  <a:pt x="4154699" y="1848594"/>
                  <a:pt x="4302410" y="1384360"/>
                  <a:pt x="4379782" y="1168655"/>
                </a:cubicBezTo>
                <a:cubicBezTo>
                  <a:pt x="4457154" y="952950"/>
                  <a:pt x="4430216" y="923623"/>
                  <a:pt x="4548594" y="746624"/>
                </a:cubicBezTo>
                <a:cubicBezTo>
                  <a:pt x="4584522" y="465854"/>
                  <a:pt x="5120678" y="213320"/>
                  <a:pt x="5090048" y="106660"/>
                </a:cubicBezTo>
                <a:close/>
              </a:path>
            </a:pathLst>
          </a:cu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p:cNvSpPr txBox="1"/>
          <p:nvPr/>
        </p:nvSpPr>
        <p:spPr>
          <a:xfrm>
            <a:off x="2555776" y="2492896"/>
            <a:ext cx="362600" cy="369332"/>
          </a:xfrm>
          <a:prstGeom prst="rect">
            <a:avLst/>
          </a:prstGeom>
          <a:noFill/>
        </p:spPr>
        <p:txBody>
          <a:bodyPr wrap="none" rtlCol="0">
            <a:spAutoFit/>
          </a:bodyPr>
          <a:lstStyle/>
          <a:p>
            <a:r>
              <a:rPr lang="cs-CZ" dirty="0" smtClean="0"/>
              <a:t>B</a:t>
            </a:r>
            <a:r>
              <a:rPr lang="cs-CZ" baseline="-25000" dirty="0" smtClean="0"/>
              <a:t>r</a:t>
            </a:r>
            <a:endParaRPr lang="cs-CZ" dirty="0"/>
          </a:p>
        </p:txBody>
      </p:sp>
      <p:sp>
        <p:nvSpPr>
          <p:cNvPr id="10" name="TextovéPole 9"/>
          <p:cNvSpPr txBox="1"/>
          <p:nvPr/>
        </p:nvSpPr>
        <p:spPr>
          <a:xfrm>
            <a:off x="4139952" y="4221088"/>
            <a:ext cx="399468" cy="369332"/>
          </a:xfrm>
          <a:prstGeom prst="rect">
            <a:avLst/>
          </a:prstGeom>
          <a:noFill/>
        </p:spPr>
        <p:txBody>
          <a:bodyPr wrap="none" rtlCol="0">
            <a:spAutoFit/>
          </a:bodyPr>
          <a:lstStyle/>
          <a:p>
            <a:r>
              <a:rPr lang="cs-CZ" dirty="0" err="1" smtClean="0"/>
              <a:t>H</a:t>
            </a:r>
            <a:r>
              <a:rPr lang="cs-CZ" baseline="-25000" dirty="0" err="1" smtClean="0"/>
              <a:t>k</a:t>
            </a:r>
            <a:endParaRPr lang="cs-CZ" dirty="0"/>
          </a:p>
        </p:txBody>
      </p:sp>
      <p:sp>
        <p:nvSpPr>
          <p:cNvPr id="13" name="TextovéPole 12"/>
          <p:cNvSpPr txBox="1"/>
          <p:nvPr/>
        </p:nvSpPr>
        <p:spPr>
          <a:xfrm>
            <a:off x="1403648" y="4149080"/>
            <a:ext cx="470000" cy="369332"/>
          </a:xfrm>
          <a:prstGeom prst="rect">
            <a:avLst/>
          </a:prstGeom>
          <a:noFill/>
        </p:spPr>
        <p:txBody>
          <a:bodyPr wrap="none" rtlCol="0">
            <a:spAutoFit/>
          </a:bodyPr>
          <a:lstStyle/>
          <a:p>
            <a:r>
              <a:rPr lang="cs-CZ" dirty="0" smtClean="0"/>
              <a:t>-</a:t>
            </a:r>
            <a:r>
              <a:rPr lang="cs-CZ" dirty="0" err="1" smtClean="0"/>
              <a:t>H</a:t>
            </a:r>
            <a:r>
              <a:rPr lang="cs-CZ" baseline="-25000" dirty="0" err="1" smtClean="0"/>
              <a:t>k</a:t>
            </a:r>
            <a:endParaRPr lang="cs-CZ" dirty="0"/>
          </a:p>
        </p:txBody>
      </p:sp>
      <p:sp>
        <p:nvSpPr>
          <p:cNvPr id="14" name="TextovéPole 13"/>
          <p:cNvSpPr txBox="1"/>
          <p:nvPr/>
        </p:nvSpPr>
        <p:spPr>
          <a:xfrm>
            <a:off x="3203848" y="5229200"/>
            <a:ext cx="433132" cy="369332"/>
          </a:xfrm>
          <a:prstGeom prst="rect">
            <a:avLst/>
          </a:prstGeom>
          <a:noFill/>
        </p:spPr>
        <p:txBody>
          <a:bodyPr wrap="none" rtlCol="0">
            <a:spAutoFit/>
          </a:bodyPr>
          <a:lstStyle/>
          <a:p>
            <a:r>
              <a:rPr lang="cs-CZ" dirty="0" smtClean="0"/>
              <a:t>-B</a:t>
            </a:r>
            <a:r>
              <a:rPr lang="cs-CZ" baseline="-25000" dirty="0" smtClean="0"/>
              <a:t>r</a:t>
            </a:r>
            <a:endParaRPr lang="cs-CZ" dirty="0"/>
          </a:p>
        </p:txBody>
      </p:sp>
      <p:cxnSp>
        <p:nvCxnSpPr>
          <p:cNvPr id="16" name="Přímá spojovací čára 15"/>
          <p:cNvCxnSpPr/>
          <p:nvPr/>
        </p:nvCxnSpPr>
        <p:spPr>
          <a:xfrm>
            <a:off x="683568" y="4077072"/>
            <a:ext cx="4896544" cy="0"/>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 name="Volný tvar 19"/>
          <p:cNvSpPr/>
          <p:nvPr/>
        </p:nvSpPr>
        <p:spPr>
          <a:xfrm>
            <a:off x="1907704" y="2420888"/>
            <a:ext cx="2007840" cy="3240361"/>
          </a:xfrm>
          <a:custGeom>
            <a:avLst/>
            <a:gdLst>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1873348 w 4740812"/>
              <a:gd name="connsiteY11" fmla="*/ 3507545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85203 w 4740812"/>
              <a:gd name="connsiteY7" fmla="*/ 2808312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06189 w 4740812"/>
              <a:gd name="connsiteY7" fmla="*/ 2736304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717409 w 4836941"/>
              <a:gd name="connsiteY4" fmla="*/ 992448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97582 w 4836941"/>
              <a:gd name="connsiteY2" fmla="*/ 363060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8270"/>
              <a:gd name="connsiteY0" fmla="*/ 91665 h 3742906"/>
              <a:gd name="connsiteX1" fmla="*/ 3792650 w 4838270"/>
              <a:gd name="connsiteY1" fmla="*/ 163673 h 3742906"/>
              <a:gd name="connsiteX2" fmla="*/ 3397582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948162 w 4838270"/>
              <a:gd name="connsiteY7" fmla="*/ 2827969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56521 w 4853979"/>
              <a:gd name="connsiteY0" fmla="*/ 91665 h 3754056"/>
              <a:gd name="connsiteX1" fmla="*/ 3808359 w 4853979"/>
              <a:gd name="connsiteY1" fmla="*/ 163673 h 3754056"/>
              <a:gd name="connsiteX2" fmla="*/ 3334278 w 4853979"/>
              <a:gd name="connsiteY2" fmla="*/ 379697 h 3754056"/>
              <a:gd name="connsiteX3" fmla="*/ 3018223 w 4853979"/>
              <a:gd name="connsiteY3" fmla="*/ 595721 h 3754056"/>
              <a:gd name="connsiteX4" fmla="*/ 2702169 w 4853979"/>
              <a:gd name="connsiteY4" fmla="*/ 883753 h 3754056"/>
              <a:gd name="connsiteX5" fmla="*/ 2149074 w 4853979"/>
              <a:gd name="connsiteY5" fmla="*/ 1531825 h 3754056"/>
              <a:gd name="connsiteX6" fmla="*/ 1516966 w 4853979"/>
              <a:gd name="connsiteY6" fmla="*/ 2323913 h 3754056"/>
              <a:gd name="connsiteX7" fmla="*/ 963871 w 4853979"/>
              <a:gd name="connsiteY7" fmla="*/ 2827969 h 3754056"/>
              <a:gd name="connsiteX8" fmla="*/ 331763 w 4853979"/>
              <a:gd name="connsiteY8" fmla="*/ 3404033 h 3754056"/>
              <a:gd name="connsiteX9" fmla="*/ 102460 w 4853979"/>
              <a:gd name="connsiteY9" fmla="*/ 3710082 h 3754056"/>
              <a:gd name="connsiteX10" fmla="*/ 946521 w 4853979"/>
              <a:gd name="connsiteY10" fmla="*/ 3667879 h 3754056"/>
              <a:gd name="connsiteX11" fmla="*/ 2228088 w 4853979"/>
              <a:gd name="connsiteY11" fmla="*/ 3476041 h 3754056"/>
              <a:gd name="connsiteX12" fmla="*/ 3018223 w 4853979"/>
              <a:gd name="connsiteY12" fmla="*/ 3116001 h 3754056"/>
              <a:gd name="connsiteX13" fmla="*/ 3413291 w 4853979"/>
              <a:gd name="connsiteY13" fmla="*/ 2827969 h 3754056"/>
              <a:gd name="connsiteX14" fmla="*/ 3802263 w 4853979"/>
              <a:gd name="connsiteY14" fmla="*/ 2289245 h 3754056"/>
              <a:gd name="connsiteX15" fmla="*/ 3928872 w 4853979"/>
              <a:gd name="connsiteY15" fmla="*/ 2007892 h 3754056"/>
              <a:gd name="connsiteX16" fmla="*/ 4224294 w 4853979"/>
              <a:gd name="connsiteY16" fmla="*/ 1135695 h 3754056"/>
              <a:gd name="connsiteX17" fmla="*/ 4393106 w 4853979"/>
              <a:gd name="connsiteY17" fmla="*/ 713664 h 3754056"/>
              <a:gd name="connsiteX18" fmla="*/ 4756521 w 4853979"/>
              <a:gd name="connsiteY18" fmla="*/ 91665 h 3754056"/>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76041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1919771 w 4940730"/>
              <a:gd name="connsiteY11" fmla="*/ 3548050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3 w 4940731"/>
              <a:gd name="connsiteY0" fmla="*/ 91665 h 4024072"/>
              <a:gd name="connsiteX1" fmla="*/ 3895111 w 4940731"/>
              <a:gd name="connsiteY1" fmla="*/ 163673 h 4024072"/>
              <a:gd name="connsiteX2" fmla="*/ 3421030 w 4940731"/>
              <a:gd name="connsiteY2" fmla="*/ 379697 h 4024072"/>
              <a:gd name="connsiteX3" fmla="*/ 3104975 w 4940731"/>
              <a:gd name="connsiteY3" fmla="*/ 595721 h 4024072"/>
              <a:gd name="connsiteX4" fmla="*/ 2788921 w 4940731"/>
              <a:gd name="connsiteY4" fmla="*/ 883753 h 4024072"/>
              <a:gd name="connsiteX5" fmla="*/ 2235826 w 4940731"/>
              <a:gd name="connsiteY5" fmla="*/ 1531825 h 4024072"/>
              <a:gd name="connsiteX6" fmla="*/ 1524704 w 4940731"/>
              <a:gd name="connsiteY6" fmla="*/ 2323914 h 4024072"/>
              <a:gd name="connsiteX7" fmla="*/ 892596 w 4940731"/>
              <a:gd name="connsiteY7" fmla="*/ 3043994 h 4024072"/>
              <a:gd name="connsiteX8" fmla="*/ 418515 w 4940731"/>
              <a:gd name="connsiteY8" fmla="*/ 3404033 h 4024072"/>
              <a:gd name="connsiteX9" fmla="*/ 102460 w 4940731"/>
              <a:gd name="connsiteY9" fmla="*/ 3980098 h 4024072"/>
              <a:gd name="connsiteX10" fmla="*/ 1033273 w 4940731"/>
              <a:gd name="connsiteY10" fmla="*/ 3667879 h 4024072"/>
              <a:gd name="connsiteX11" fmla="*/ 2393853 w 4940731"/>
              <a:gd name="connsiteY11" fmla="*/ 3404034 h 4024072"/>
              <a:gd name="connsiteX12" fmla="*/ 3104975 w 4940731"/>
              <a:gd name="connsiteY12" fmla="*/ 3116001 h 4024072"/>
              <a:gd name="connsiteX13" fmla="*/ 3500043 w 4940731"/>
              <a:gd name="connsiteY13" fmla="*/ 2827969 h 4024072"/>
              <a:gd name="connsiteX14" fmla="*/ 3889015 w 4940731"/>
              <a:gd name="connsiteY14" fmla="*/ 2289245 h 4024072"/>
              <a:gd name="connsiteX15" fmla="*/ 4015624 w 4940731"/>
              <a:gd name="connsiteY15" fmla="*/ 2007892 h 4024072"/>
              <a:gd name="connsiteX16" fmla="*/ 4311046 w 4940731"/>
              <a:gd name="connsiteY16" fmla="*/ 1135695 h 4024072"/>
              <a:gd name="connsiteX17" fmla="*/ 4479858 w 4940731"/>
              <a:gd name="connsiteY17" fmla="*/ 713664 h 4024072"/>
              <a:gd name="connsiteX18" fmla="*/ 4843273 w 4940731"/>
              <a:gd name="connsiteY18" fmla="*/ 91665 h 4024072"/>
              <a:gd name="connsiteX0" fmla="*/ 4859333 w 4956791"/>
              <a:gd name="connsiteY0" fmla="*/ 91665 h 4064107"/>
              <a:gd name="connsiteX1" fmla="*/ 3911171 w 4956791"/>
              <a:gd name="connsiteY1" fmla="*/ 163673 h 4064107"/>
              <a:gd name="connsiteX2" fmla="*/ 3437090 w 4956791"/>
              <a:gd name="connsiteY2" fmla="*/ 379697 h 4064107"/>
              <a:gd name="connsiteX3" fmla="*/ 3121035 w 4956791"/>
              <a:gd name="connsiteY3" fmla="*/ 595721 h 4064107"/>
              <a:gd name="connsiteX4" fmla="*/ 2804981 w 4956791"/>
              <a:gd name="connsiteY4" fmla="*/ 883753 h 4064107"/>
              <a:gd name="connsiteX5" fmla="*/ 2251886 w 4956791"/>
              <a:gd name="connsiteY5" fmla="*/ 1531825 h 4064107"/>
              <a:gd name="connsiteX6" fmla="*/ 1540764 w 4956791"/>
              <a:gd name="connsiteY6" fmla="*/ 2323914 h 4064107"/>
              <a:gd name="connsiteX7" fmla="*/ 908656 w 4956791"/>
              <a:gd name="connsiteY7" fmla="*/ 3043994 h 4064107"/>
              <a:gd name="connsiteX8" fmla="*/ 434575 w 4956791"/>
              <a:gd name="connsiteY8" fmla="*/ 3404033 h 4064107"/>
              <a:gd name="connsiteX9" fmla="*/ 118520 w 4956791"/>
              <a:gd name="connsiteY9" fmla="*/ 3980098 h 4064107"/>
              <a:gd name="connsiteX10" fmla="*/ 1145698 w 4956791"/>
              <a:gd name="connsiteY10" fmla="*/ 3908089 h 4064107"/>
              <a:gd name="connsiteX11" fmla="*/ 2409913 w 4956791"/>
              <a:gd name="connsiteY11" fmla="*/ 3404034 h 4064107"/>
              <a:gd name="connsiteX12" fmla="*/ 3121035 w 4956791"/>
              <a:gd name="connsiteY12" fmla="*/ 3116001 h 4064107"/>
              <a:gd name="connsiteX13" fmla="*/ 3516103 w 4956791"/>
              <a:gd name="connsiteY13" fmla="*/ 2827969 h 4064107"/>
              <a:gd name="connsiteX14" fmla="*/ 3905075 w 4956791"/>
              <a:gd name="connsiteY14" fmla="*/ 2289245 h 4064107"/>
              <a:gd name="connsiteX15" fmla="*/ 4031684 w 4956791"/>
              <a:gd name="connsiteY15" fmla="*/ 2007892 h 4064107"/>
              <a:gd name="connsiteX16" fmla="*/ 4327106 w 4956791"/>
              <a:gd name="connsiteY16" fmla="*/ 1135695 h 4064107"/>
              <a:gd name="connsiteX17" fmla="*/ 4495918 w 4956791"/>
              <a:gd name="connsiteY17" fmla="*/ 713664 h 4064107"/>
              <a:gd name="connsiteX18" fmla="*/ 4859333 w 4956791"/>
              <a:gd name="connsiteY18" fmla="*/ 91665 h 4064107"/>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882318 w 4930453"/>
              <a:gd name="connsiteY7" fmla="*/ 3043994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961331 w 4930453"/>
              <a:gd name="connsiteY7" fmla="*/ 3188009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59334 w 4956792"/>
              <a:gd name="connsiteY0" fmla="*/ 91665 h 4004101"/>
              <a:gd name="connsiteX1" fmla="*/ 3911172 w 4956792"/>
              <a:gd name="connsiteY1" fmla="*/ 163673 h 4004101"/>
              <a:gd name="connsiteX2" fmla="*/ 3437091 w 4956792"/>
              <a:gd name="connsiteY2" fmla="*/ 379697 h 4004101"/>
              <a:gd name="connsiteX3" fmla="*/ 3121036 w 4956792"/>
              <a:gd name="connsiteY3" fmla="*/ 595721 h 4004101"/>
              <a:gd name="connsiteX4" fmla="*/ 2804982 w 4956792"/>
              <a:gd name="connsiteY4" fmla="*/ 883753 h 4004101"/>
              <a:gd name="connsiteX5" fmla="*/ 2251887 w 4956792"/>
              <a:gd name="connsiteY5" fmla="*/ 1531825 h 4004101"/>
              <a:gd name="connsiteX6" fmla="*/ 1540765 w 4956792"/>
              <a:gd name="connsiteY6" fmla="*/ 2323914 h 4004101"/>
              <a:gd name="connsiteX7" fmla="*/ 987670 w 4956792"/>
              <a:gd name="connsiteY7" fmla="*/ 3188009 h 4004101"/>
              <a:gd name="connsiteX8" fmla="*/ 434575 w 4956792"/>
              <a:gd name="connsiteY8" fmla="*/ 3764073 h 4004101"/>
              <a:gd name="connsiteX9" fmla="*/ 118521 w 4956792"/>
              <a:gd name="connsiteY9" fmla="*/ 3980098 h 4004101"/>
              <a:gd name="connsiteX10" fmla="*/ 1145699 w 4956792"/>
              <a:gd name="connsiteY10" fmla="*/ 3908089 h 4004101"/>
              <a:gd name="connsiteX11" fmla="*/ 2014846 w 4956792"/>
              <a:gd name="connsiteY11" fmla="*/ 3620057 h 4004101"/>
              <a:gd name="connsiteX12" fmla="*/ 3121036 w 4956792"/>
              <a:gd name="connsiteY12" fmla="*/ 3116001 h 4004101"/>
              <a:gd name="connsiteX13" fmla="*/ 3516104 w 4956792"/>
              <a:gd name="connsiteY13" fmla="*/ 2827969 h 4004101"/>
              <a:gd name="connsiteX14" fmla="*/ 3905076 w 4956792"/>
              <a:gd name="connsiteY14" fmla="*/ 2289245 h 4004101"/>
              <a:gd name="connsiteX15" fmla="*/ 4031685 w 4956792"/>
              <a:gd name="connsiteY15" fmla="*/ 2007892 h 4004101"/>
              <a:gd name="connsiteX16" fmla="*/ 4327107 w 4956792"/>
              <a:gd name="connsiteY16" fmla="*/ 1135695 h 4004101"/>
              <a:gd name="connsiteX17" fmla="*/ 4495919 w 4956792"/>
              <a:gd name="connsiteY17" fmla="*/ 713664 h 4004101"/>
              <a:gd name="connsiteX18" fmla="*/ 4859334 w 4956792"/>
              <a:gd name="connsiteY18" fmla="*/ 91665 h 4004101"/>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067521 w 5009467"/>
              <a:gd name="connsiteY11" fmla="*/ 3620057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383577 w 5009467"/>
              <a:gd name="connsiteY11" fmla="*/ 3548050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5090048 w 5187506"/>
              <a:gd name="connsiteY0" fmla="*/ 91664 h 4010064"/>
              <a:gd name="connsiteX1" fmla="*/ 3963847 w 5187506"/>
              <a:gd name="connsiteY1" fmla="*/ 181637 h 4010064"/>
              <a:gd name="connsiteX2" fmla="*/ 3489766 w 5187506"/>
              <a:gd name="connsiteY2" fmla="*/ 397661 h 4010064"/>
              <a:gd name="connsiteX3" fmla="*/ 3173711 w 5187506"/>
              <a:gd name="connsiteY3" fmla="*/ 613685 h 4010064"/>
              <a:gd name="connsiteX4" fmla="*/ 2857657 w 5187506"/>
              <a:gd name="connsiteY4" fmla="*/ 901717 h 4010064"/>
              <a:gd name="connsiteX5" fmla="*/ 2304562 w 5187506"/>
              <a:gd name="connsiteY5" fmla="*/ 1549789 h 4010064"/>
              <a:gd name="connsiteX6" fmla="*/ 1593440 w 5187506"/>
              <a:gd name="connsiteY6" fmla="*/ 2341878 h 4010064"/>
              <a:gd name="connsiteX7" fmla="*/ 1040345 w 5187506"/>
              <a:gd name="connsiteY7" fmla="*/ 3205973 h 4010064"/>
              <a:gd name="connsiteX8" fmla="*/ 487250 w 5187506"/>
              <a:gd name="connsiteY8" fmla="*/ 3782037 h 4010064"/>
              <a:gd name="connsiteX9" fmla="*/ 171196 w 5187506"/>
              <a:gd name="connsiteY9" fmla="*/ 3998062 h 4010064"/>
              <a:gd name="connsiteX10" fmla="*/ 1514427 w 5187506"/>
              <a:gd name="connsiteY10" fmla="*/ 3854046 h 4010064"/>
              <a:gd name="connsiteX11" fmla="*/ 2383577 w 5187506"/>
              <a:gd name="connsiteY11" fmla="*/ 3566014 h 4010064"/>
              <a:gd name="connsiteX12" fmla="*/ 3173711 w 5187506"/>
              <a:gd name="connsiteY12" fmla="*/ 3133965 h 4010064"/>
              <a:gd name="connsiteX13" fmla="*/ 3568779 w 5187506"/>
              <a:gd name="connsiteY13" fmla="*/ 2845933 h 4010064"/>
              <a:gd name="connsiteX14" fmla="*/ 3957751 w 5187506"/>
              <a:gd name="connsiteY14" fmla="*/ 2307209 h 4010064"/>
              <a:gd name="connsiteX15" fmla="*/ 4084360 w 5187506"/>
              <a:gd name="connsiteY15" fmla="*/ 2025856 h 4010064"/>
              <a:gd name="connsiteX16" fmla="*/ 4379782 w 5187506"/>
              <a:gd name="connsiteY16" fmla="*/ 1153659 h 4010064"/>
              <a:gd name="connsiteX17" fmla="*/ 4548594 w 5187506"/>
              <a:gd name="connsiteY17" fmla="*/ 731628 h 4010064"/>
              <a:gd name="connsiteX18" fmla="*/ 5090048 w 5187506"/>
              <a:gd name="connsiteY18" fmla="*/ 91664 h 4010064"/>
              <a:gd name="connsiteX0" fmla="*/ 5090048 w 5187506"/>
              <a:gd name="connsiteY0" fmla="*/ 91665 h 4010065"/>
              <a:gd name="connsiteX1" fmla="*/ 3963847 w 5187506"/>
              <a:gd name="connsiteY1" fmla="*/ 181638 h 4010065"/>
              <a:gd name="connsiteX2" fmla="*/ 3489766 w 5187506"/>
              <a:gd name="connsiteY2" fmla="*/ 397662 h 4010065"/>
              <a:gd name="connsiteX3" fmla="*/ 3173711 w 5187506"/>
              <a:gd name="connsiteY3" fmla="*/ 613686 h 4010065"/>
              <a:gd name="connsiteX4" fmla="*/ 2857657 w 5187506"/>
              <a:gd name="connsiteY4" fmla="*/ 901718 h 4010065"/>
              <a:gd name="connsiteX5" fmla="*/ 2304562 w 5187506"/>
              <a:gd name="connsiteY5" fmla="*/ 1549790 h 4010065"/>
              <a:gd name="connsiteX6" fmla="*/ 1593440 w 5187506"/>
              <a:gd name="connsiteY6" fmla="*/ 2341879 h 4010065"/>
              <a:gd name="connsiteX7" fmla="*/ 1040345 w 5187506"/>
              <a:gd name="connsiteY7" fmla="*/ 3205974 h 4010065"/>
              <a:gd name="connsiteX8" fmla="*/ 487250 w 5187506"/>
              <a:gd name="connsiteY8" fmla="*/ 3782038 h 4010065"/>
              <a:gd name="connsiteX9" fmla="*/ 171196 w 5187506"/>
              <a:gd name="connsiteY9" fmla="*/ 3998063 h 4010065"/>
              <a:gd name="connsiteX10" fmla="*/ 1514427 w 5187506"/>
              <a:gd name="connsiteY10" fmla="*/ 3854047 h 4010065"/>
              <a:gd name="connsiteX11" fmla="*/ 2383577 w 5187506"/>
              <a:gd name="connsiteY11" fmla="*/ 3566015 h 4010065"/>
              <a:gd name="connsiteX12" fmla="*/ 3173711 w 5187506"/>
              <a:gd name="connsiteY12" fmla="*/ 3133966 h 4010065"/>
              <a:gd name="connsiteX13" fmla="*/ 3568779 w 5187506"/>
              <a:gd name="connsiteY13" fmla="*/ 2845934 h 4010065"/>
              <a:gd name="connsiteX14" fmla="*/ 3957751 w 5187506"/>
              <a:gd name="connsiteY14" fmla="*/ 2307210 h 4010065"/>
              <a:gd name="connsiteX15" fmla="*/ 4084360 w 5187506"/>
              <a:gd name="connsiteY15" fmla="*/ 2025857 h 4010065"/>
              <a:gd name="connsiteX16" fmla="*/ 4379782 w 5187506"/>
              <a:gd name="connsiteY16" fmla="*/ 1153660 h 4010065"/>
              <a:gd name="connsiteX17" fmla="*/ 4548594 w 5187506"/>
              <a:gd name="connsiteY17" fmla="*/ 731629 h 4010065"/>
              <a:gd name="connsiteX18" fmla="*/ 5090048 w 5187506"/>
              <a:gd name="connsiteY18" fmla="*/ 91665 h 4010065"/>
              <a:gd name="connsiteX0" fmla="*/ 5090048 w 5120678"/>
              <a:gd name="connsiteY0" fmla="*/ 106660 h 4025060"/>
              <a:gd name="connsiteX1" fmla="*/ 4364816 w 5120678"/>
              <a:gd name="connsiteY1" fmla="*/ 106662 h 4025060"/>
              <a:gd name="connsiteX2" fmla="*/ 3489766 w 5120678"/>
              <a:gd name="connsiteY2" fmla="*/ 412657 h 4025060"/>
              <a:gd name="connsiteX3" fmla="*/ 3173711 w 5120678"/>
              <a:gd name="connsiteY3" fmla="*/ 628681 h 4025060"/>
              <a:gd name="connsiteX4" fmla="*/ 2857657 w 5120678"/>
              <a:gd name="connsiteY4" fmla="*/ 916713 h 4025060"/>
              <a:gd name="connsiteX5" fmla="*/ 2304562 w 5120678"/>
              <a:gd name="connsiteY5" fmla="*/ 1564785 h 4025060"/>
              <a:gd name="connsiteX6" fmla="*/ 1593440 w 5120678"/>
              <a:gd name="connsiteY6" fmla="*/ 2356874 h 4025060"/>
              <a:gd name="connsiteX7" fmla="*/ 1040345 w 5120678"/>
              <a:gd name="connsiteY7" fmla="*/ 3220969 h 4025060"/>
              <a:gd name="connsiteX8" fmla="*/ 487250 w 5120678"/>
              <a:gd name="connsiteY8" fmla="*/ 3797033 h 4025060"/>
              <a:gd name="connsiteX9" fmla="*/ 171196 w 5120678"/>
              <a:gd name="connsiteY9" fmla="*/ 4013058 h 4025060"/>
              <a:gd name="connsiteX10" fmla="*/ 1514427 w 5120678"/>
              <a:gd name="connsiteY10" fmla="*/ 3869042 h 4025060"/>
              <a:gd name="connsiteX11" fmla="*/ 2383577 w 5120678"/>
              <a:gd name="connsiteY11" fmla="*/ 3581010 h 4025060"/>
              <a:gd name="connsiteX12" fmla="*/ 3173711 w 5120678"/>
              <a:gd name="connsiteY12" fmla="*/ 3148961 h 4025060"/>
              <a:gd name="connsiteX13" fmla="*/ 3568779 w 5120678"/>
              <a:gd name="connsiteY13" fmla="*/ 2860929 h 4025060"/>
              <a:gd name="connsiteX14" fmla="*/ 3957751 w 5120678"/>
              <a:gd name="connsiteY14" fmla="*/ 2322205 h 4025060"/>
              <a:gd name="connsiteX15" fmla="*/ 4084360 w 5120678"/>
              <a:gd name="connsiteY15" fmla="*/ 2040852 h 4025060"/>
              <a:gd name="connsiteX16" fmla="*/ 4379782 w 5120678"/>
              <a:gd name="connsiteY16" fmla="*/ 1168655 h 4025060"/>
              <a:gd name="connsiteX17" fmla="*/ 4548594 w 5120678"/>
              <a:gd name="connsiteY17" fmla="*/ 746624 h 4025060"/>
              <a:gd name="connsiteX18" fmla="*/ 5090048 w 5120678"/>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99180" h="4025060">
                <a:moveTo>
                  <a:pt x="5090048" y="106660"/>
                </a:moveTo>
                <a:cubicBezTo>
                  <a:pt x="5059418" y="0"/>
                  <a:pt x="5399180" y="107836"/>
                  <a:pt x="4364816" y="106662"/>
                </a:cubicBezTo>
                <a:cubicBezTo>
                  <a:pt x="3619424" y="278410"/>
                  <a:pt x="3688283" y="325654"/>
                  <a:pt x="3489766" y="412657"/>
                </a:cubicBezTo>
                <a:cubicBezTo>
                  <a:pt x="3291249" y="499660"/>
                  <a:pt x="3279063" y="544672"/>
                  <a:pt x="3173711" y="628681"/>
                </a:cubicBezTo>
                <a:cubicBezTo>
                  <a:pt x="3068359" y="712690"/>
                  <a:pt x="3002515" y="760696"/>
                  <a:pt x="2857657" y="916713"/>
                </a:cubicBezTo>
                <a:cubicBezTo>
                  <a:pt x="2712799" y="1072730"/>
                  <a:pt x="2515265" y="1324758"/>
                  <a:pt x="2304562" y="1564785"/>
                </a:cubicBezTo>
                <a:cubicBezTo>
                  <a:pt x="2093859" y="1804812"/>
                  <a:pt x="1804143" y="2080843"/>
                  <a:pt x="1593440" y="2356874"/>
                </a:cubicBezTo>
                <a:cubicBezTo>
                  <a:pt x="1382737" y="2632905"/>
                  <a:pt x="1237879" y="3040949"/>
                  <a:pt x="1040345" y="3220969"/>
                </a:cubicBezTo>
                <a:lnTo>
                  <a:pt x="487250" y="3797033"/>
                </a:lnTo>
                <a:cubicBezTo>
                  <a:pt x="329223" y="3941049"/>
                  <a:pt x="0" y="4001056"/>
                  <a:pt x="171196" y="4013058"/>
                </a:cubicBezTo>
                <a:cubicBezTo>
                  <a:pt x="342392" y="4025060"/>
                  <a:pt x="1145697" y="3941050"/>
                  <a:pt x="1514427" y="3869042"/>
                </a:cubicBezTo>
                <a:cubicBezTo>
                  <a:pt x="1883157" y="3797034"/>
                  <a:pt x="2107030" y="3701023"/>
                  <a:pt x="2383577" y="3581010"/>
                </a:cubicBezTo>
                <a:cubicBezTo>
                  <a:pt x="2660124" y="3460997"/>
                  <a:pt x="2976177" y="3268975"/>
                  <a:pt x="3173711" y="3148961"/>
                </a:cubicBezTo>
                <a:cubicBezTo>
                  <a:pt x="3371245" y="3028947"/>
                  <a:pt x="3438106" y="2998722"/>
                  <a:pt x="3568779" y="2860929"/>
                </a:cubicBezTo>
                <a:cubicBezTo>
                  <a:pt x="3699452" y="2723136"/>
                  <a:pt x="3871821" y="2458885"/>
                  <a:pt x="3957751" y="2322205"/>
                </a:cubicBezTo>
                <a:cubicBezTo>
                  <a:pt x="4043681" y="2185525"/>
                  <a:pt x="4014022" y="2233110"/>
                  <a:pt x="4084360" y="2040852"/>
                </a:cubicBezTo>
                <a:cubicBezTo>
                  <a:pt x="4154699" y="1848594"/>
                  <a:pt x="4302410" y="1384360"/>
                  <a:pt x="4379782" y="1168655"/>
                </a:cubicBezTo>
                <a:cubicBezTo>
                  <a:pt x="4457154" y="952950"/>
                  <a:pt x="4430216" y="923623"/>
                  <a:pt x="4548594" y="746624"/>
                </a:cubicBezTo>
                <a:cubicBezTo>
                  <a:pt x="4584522" y="465854"/>
                  <a:pt x="5120678" y="213320"/>
                  <a:pt x="5090048" y="106660"/>
                </a:cubicBezTo>
                <a:close/>
              </a:path>
            </a:pathLst>
          </a:cu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Volný tvar 20"/>
          <p:cNvSpPr/>
          <p:nvPr/>
        </p:nvSpPr>
        <p:spPr>
          <a:xfrm>
            <a:off x="1043608" y="1844823"/>
            <a:ext cx="3960440" cy="4356485"/>
          </a:xfrm>
          <a:custGeom>
            <a:avLst/>
            <a:gdLst>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1873348 w 4740812"/>
              <a:gd name="connsiteY11" fmla="*/ 3507545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2801815 w 4740812"/>
              <a:gd name="connsiteY12" fmla="*/ 3169921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2658 w 4740812"/>
              <a:gd name="connsiteY13" fmla="*/ 2705687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776068 w 4740812"/>
              <a:gd name="connsiteY7" fmla="*/ 3141785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85203 w 4740812"/>
              <a:gd name="connsiteY7" fmla="*/ 2808312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644683 w 4740812"/>
              <a:gd name="connsiteY0" fmla="*/ 75028 h 3723249"/>
              <a:gd name="connsiteX1" fmla="*/ 3800622 w 4740812"/>
              <a:gd name="connsiteY1" fmla="*/ 243841 h 3723249"/>
              <a:gd name="connsiteX2" fmla="*/ 3308252 w 4740812"/>
              <a:gd name="connsiteY2" fmla="*/ 482991 h 3723249"/>
              <a:gd name="connsiteX3" fmla="*/ 2928425 w 4740812"/>
              <a:gd name="connsiteY3" fmla="*/ 792481 h 3723249"/>
              <a:gd name="connsiteX4" fmla="*/ 2717409 w 4740812"/>
              <a:gd name="connsiteY4" fmla="*/ 989428 h 3723249"/>
              <a:gd name="connsiteX5" fmla="*/ 2070295 w 4740812"/>
              <a:gd name="connsiteY5" fmla="*/ 1763151 h 3723249"/>
              <a:gd name="connsiteX6" fmla="*/ 1648265 w 4740812"/>
              <a:gd name="connsiteY6" fmla="*/ 2171115 h 3723249"/>
              <a:gd name="connsiteX7" fmla="*/ 1106189 w 4740812"/>
              <a:gd name="connsiteY7" fmla="*/ 2736304 h 3723249"/>
              <a:gd name="connsiteX8" fmla="*/ 410308 w 4740812"/>
              <a:gd name="connsiteY8" fmla="*/ 3451275 h 3723249"/>
              <a:gd name="connsiteX9" fmla="*/ 86751 w 4740812"/>
              <a:gd name="connsiteY9" fmla="*/ 3690425 h 3723249"/>
              <a:gd name="connsiteX10" fmla="*/ 930812 w 4740812"/>
              <a:gd name="connsiteY10" fmla="*/ 3648222 h 3723249"/>
              <a:gd name="connsiteX11" fmla="*/ 2212379 w 4740812"/>
              <a:gd name="connsiteY11" fmla="*/ 3456384 h 3723249"/>
              <a:gd name="connsiteX12" fmla="*/ 3002514 w 4740812"/>
              <a:gd name="connsiteY12" fmla="*/ 3096344 h 3723249"/>
              <a:gd name="connsiteX13" fmla="*/ 3397582 w 4740812"/>
              <a:gd name="connsiteY13" fmla="*/ 2808312 h 3723249"/>
              <a:gd name="connsiteX14" fmla="*/ 3786554 w 4740812"/>
              <a:gd name="connsiteY14" fmla="*/ 2269588 h 3723249"/>
              <a:gd name="connsiteX15" fmla="*/ 3913163 w 4740812"/>
              <a:gd name="connsiteY15" fmla="*/ 1988235 h 3723249"/>
              <a:gd name="connsiteX16" fmla="*/ 4208585 w 4740812"/>
              <a:gd name="connsiteY16" fmla="*/ 1116038 h 3723249"/>
              <a:gd name="connsiteX17" fmla="*/ 4377397 w 4740812"/>
              <a:gd name="connsiteY17" fmla="*/ 694007 h 3723249"/>
              <a:gd name="connsiteX18" fmla="*/ 4644683 w 4740812"/>
              <a:gd name="connsiteY18" fmla="*/ 75028 h 372324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717409 w 4836941"/>
              <a:gd name="connsiteY4" fmla="*/ 992448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2928425 w 4836941"/>
              <a:gd name="connsiteY3" fmla="*/ 795501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08252 w 4836941"/>
              <a:gd name="connsiteY2" fmla="*/ 486011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6941"/>
              <a:gd name="connsiteY0" fmla="*/ 75028 h 3726269"/>
              <a:gd name="connsiteX1" fmla="*/ 3800622 w 4836941"/>
              <a:gd name="connsiteY1" fmla="*/ 246861 h 3726269"/>
              <a:gd name="connsiteX2" fmla="*/ 3397582 w 4836941"/>
              <a:gd name="connsiteY2" fmla="*/ 363060 h 3726269"/>
              <a:gd name="connsiteX3" fmla="*/ 3002514 w 4836941"/>
              <a:gd name="connsiteY3" fmla="*/ 579084 h 3726269"/>
              <a:gd name="connsiteX4" fmla="*/ 2686460 w 4836941"/>
              <a:gd name="connsiteY4" fmla="*/ 867116 h 3726269"/>
              <a:gd name="connsiteX5" fmla="*/ 2070295 w 4836941"/>
              <a:gd name="connsiteY5" fmla="*/ 1766171 h 3726269"/>
              <a:gd name="connsiteX6" fmla="*/ 1648265 w 4836941"/>
              <a:gd name="connsiteY6" fmla="*/ 2174135 h 3726269"/>
              <a:gd name="connsiteX7" fmla="*/ 1106189 w 4836941"/>
              <a:gd name="connsiteY7" fmla="*/ 2739324 h 3726269"/>
              <a:gd name="connsiteX8" fmla="*/ 410308 w 4836941"/>
              <a:gd name="connsiteY8" fmla="*/ 3454295 h 3726269"/>
              <a:gd name="connsiteX9" fmla="*/ 86751 w 4836941"/>
              <a:gd name="connsiteY9" fmla="*/ 3693445 h 3726269"/>
              <a:gd name="connsiteX10" fmla="*/ 930812 w 4836941"/>
              <a:gd name="connsiteY10" fmla="*/ 3651242 h 3726269"/>
              <a:gd name="connsiteX11" fmla="*/ 2212379 w 4836941"/>
              <a:gd name="connsiteY11" fmla="*/ 3459404 h 3726269"/>
              <a:gd name="connsiteX12" fmla="*/ 3002514 w 4836941"/>
              <a:gd name="connsiteY12" fmla="*/ 3099364 h 3726269"/>
              <a:gd name="connsiteX13" fmla="*/ 3397582 w 4836941"/>
              <a:gd name="connsiteY13" fmla="*/ 2811332 h 3726269"/>
              <a:gd name="connsiteX14" fmla="*/ 3786554 w 4836941"/>
              <a:gd name="connsiteY14" fmla="*/ 2272608 h 3726269"/>
              <a:gd name="connsiteX15" fmla="*/ 3913163 w 4836941"/>
              <a:gd name="connsiteY15" fmla="*/ 1991255 h 3726269"/>
              <a:gd name="connsiteX16" fmla="*/ 4208585 w 4836941"/>
              <a:gd name="connsiteY16" fmla="*/ 1119058 h 3726269"/>
              <a:gd name="connsiteX17" fmla="*/ 4377397 w 4836941"/>
              <a:gd name="connsiteY17" fmla="*/ 697027 h 3726269"/>
              <a:gd name="connsiteX18" fmla="*/ 4740812 w 4836941"/>
              <a:gd name="connsiteY18" fmla="*/ 75028 h 3726269"/>
              <a:gd name="connsiteX0" fmla="*/ 4740812 w 4838270"/>
              <a:gd name="connsiteY0" fmla="*/ 91665 h 3742906"/>
              <a:gd name="connsiteX1" fmla="*/ 3792650 w 4838270"/>
              <a:gd name="connsiteY1" fmla="*/ 163673 h 3742906"/>
              <a:gd name="connsiteX2" fmla="*/ 3397582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070295 w 4838270"/>
              <a:gd name="connsiteY5" fmla="*/ 1782808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648265 w 4838270"/>
              <a:gd name="connsiteY6" fmla="*/ 2190772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1106189 w 4838270"/>
              <a:gd name="connsiteY7" fmla="*/ 2755961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40812 w 4838270"/>
              <a:gd name="connsiteY0" fmla="*/ 91665 h 3742906"/>
              <a:gd name="connsiteX1" fmla="*/ 3792650 w 4838270"/>
              <a:gd name="connsiteY1" fmla="*/ 163673 h 3742906"/>
              <a:gd name="connsiteX2" fmla="*/ 3318569 w 4838270"/>
              <a:gd name="connsiteY2" fmla="*/ 379697 h 3742906"/>
              <a:gd name="connsiteX3" fmla="*/ 3002514 w 4838270"/>
              <a:gd name="connsiteY3" fmla="*/ 595721 h 3742906"/>
              <a:gd name="connsiteX4" fmla="*/ 2686460 w 4838270"/>
              <a:gd name="connsiteY4" fmla="*/ 883753 h 3742906"/>
              <a:gd name="connsiteX5" fmla="*/ 2133365 w 4838270"/>
              <a:gd name="connsiteY5" fmla="*/ 1531825 h 3742906"/>
              <a:gd name="connsiteX6" fmla="*/ 1501257 w 4838270"/>
              <a:gd name="connsiteY6" fmla="*/ 2323913 h 3742906"/>
              <a:gd name="connsiteX7" fmla="*/ 948162 w 4838270"/>
              <a:gd name="connsiteY7" fmla="*/ 2827969 h 3742906"/>
              <a:gd name="connsiteX8" fmla="*/ 410308 w 4838270"/>
              <a:gd name="connsiteY8" fmla="*/ 3470932 h 3742906"/>
              <a:gd name="connsiteX9" fmla="*/ 86751 w 4838270"/>
              <a:gd name="connsiteY9" fmla="*/ 3710082 h 3742906"/>
              <a:gd name="connsiteX10" fmla="*/ 930812 w 4838270"/>
              <a:gd name="connsiteY10" fmla="*/ 3667879 h 3742906"/>
              <a:gd name="connsiteX11" fmla="*/ 2212379 w 4838270"/>
              <a:gd name="connsiteY11" fmla="*/ 3476041 h 3742906"/>
              <a:gd name="connsiteX12" fmla="*/ 3002514 w 4838270"/>
              <a:gd name="connsiteY12" fmla="*/ 3116001 h 3742906"/>
              <a:gd name="connsiteX13" fmla="*/ 3397582 w 4838270"/>
              <a:gd name="connsiteY13" fmla="*/ 2827969 h 3742906"/>
              <a:gd name="connsiteX14" fmla="*/ 3786554 w 4838270"/>
              <a:gd name="connsiteY14" fmla="*/ 2289245 h 3742906"/>
              <a:gd name="connsiteX15" fmla="*/ 3913163 w 4838270"/>
              <a:gd name="connsiteY15" fmla="*/ 2007892 h 3742906"/>
              <a:gd name="connsiteX16" fmla="*/ 4208585 w 4838270"/>
              <a:gd name="connsiteY16" fmla="*/ 1135695 h 3742906"/>
              <a:gd name="connsiteX17" fmla="*/ 4377397 w 4838270"/>
              <a:gd name="connsiteY17" fmla="*/ 713664 h 3742906"/>
              <a:gd name="connsiteX18" fmla="*/ 4740812 w 4838270"/>
              <a:gd name="connsiteY18" fmla="*/ 91665 h 3742906"/>
              <a:gd name="connsiteX0" fmla="*/ 4756521 w 4853979"/>
              <a:gd name="connsiteY0" fmla="*/ 91665 h 3754056"/>
              <a:gd name="connsiteX1" fmla="*/ 3808359 w 4853979"/>
              <a:gd name="connsiteY1" fmla="*/ 163673 h 3754056"/>
              <a:gd name="connsiteX2" fmla="*/ 3334278 w 4853979"/>
              <a:gd name="connsiteY2" fmla="*/ 379697 h 3754056"/>
              <a:gd name="connsiteX3" fmla="*/ 3018223 w 4853979"/>
              <a:gd name="connsiteY3" fmla="*/ 595721 h 3754056"/>
              <a:gd name="connsiteX4" fmla="*/ 2702169 w 4853979"/>
              <a:gd name="connsiteY4" fmla="*/ 883753 h 3754056"/>
              <a:gd name="connsiteX5" fmla="*/ 2149074 w 4853979"/>
              <a:gd name="connsiteY5" fmla="*/ 1531825 h 3754056"/>
              <a:gd name="connsiteX6" fmla="*/ 1516966 w 4853979"/>
              <a:gd name="connsiteY6" fmla="*/ 2323913 h 3754056"/>
              <a:gd name="connsiteX7" fmla="*/ 963871 w 4853979"/>
              <a:gd name="connsiteY7" fmla="*/ 2827969 h 3754056"/>
              <a:gd name="connsiteX8" fmla="*/ 331763 w 4853979"/>
              <a:gd name="connsiteY8" fmla="*/ 3404033 h 3754056"/>
              <a:gd name="connsiteX9" fmla="*/ 102460 w 4853979"/>
              <a:gd name="connsiteY9" fmla="*/ 3710082 h 3754056"/>
              <a:gd name="connsiteX10" fmla="*/ 946521 w 4853979"/>
              <a:gd name="connsiteY10" fmla="*/ 3667879 h 3754056"/>
              <a:gd name="connsiteX11" fmla="*/ 2228088 w 4853979"/>
              <a:gd name="connsiteY11" fmla="*/ 3476041 h 3754056"/>
              <a:gd name="connsiteX12" fmla="*/ 3018223 w 4853979"/>
              <a:gd name="connsiteY12" fmla="*/ 3116001 h 3754056"/>
              <a:gd name="connsiteX13" fmla="*/ 3413291 w 4853979"/>
              <a:gd name="connsiteY13" fmla="*/ 2827969 h 3754056"/>
              <a:gd name="connsiteX14" fmla="*/ 3802263 w 4853979"/>
              <a:gd name="connsiteY14" fmla="*/ 2289245 h 3754056"/>
              <a:gd name="connsiteX15" fmla="*/ 3928872 w 4853979"/>
              <a:gd name="connsiteY15" fmla="*/ 2007892 h 3754056"/>
              <a:gd name="connsiteX16" fmla="*/ 4224294 w 4853979"/>
              <a:gd name="connsiteY16" fmla="*/ 1135695 h 3754056"/>
              <a:gd name="connsiteX17" fmla="*/ 4393106 w 4853979"/>
              <a:gd name="connsiteY17" fmla="*/ 713664 h 3754056"/>
              <a:gd name="connsiteX18" fmla="*/ 4756521 w 4853979"/>
              <a:gd name="connsiteY18" fmla="*/ 91665 h 3754056"/>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76041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14839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603717 w 4940730"/>
              <a:gd name="connsiteY6" fmla="*/ 2323913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1050622 w 4940730"/>
              <a:gd name="connsiteY7" fmla="*/ 2827969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76042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1919771 w 4940730"/>
              <a:gd name="connsiteY11" fmla="*/ 3548050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2 w 4940730"/>
              <a:gd name="connsiteY0" fmla="*/ 91665 h 3736039"/>
              <a:gd name="connsiteX1" fmla="*/ 3895110 w 4940730"/>
              <a:gd name="connsiteY1" fmla="*/ 163673 h 3736039"/>
              <a:gd name="connsiteX2" fmla="*/ 3421029 w 4940730"/>
              <a:gd name="connsiteY2" fmla="*/ 379697 h 3736039"/>
              <a:gd name="connsiteX3" fmla="*/ 3104974 w 4940730"/>
              <a:gd name="connsiteY3" fmla="*/ 595721 h 3736039"/>
              <a:gd name="connsiteX4" fmla="*/ 2788920 w 4940730"/>
              <a:gd name="connsiteY4" fmla="*/ 883753 h 3736039"/>
              <a:gd name="connsiteX5" fmla="*/ 2235825 w 4940730"/>
              <a:gd name="connsiteY5" fmla="*/ 1531825 h 3736039"/>
              <a:gd name="connsiteX6" fmla="*/ 1524703 w 4940730"/>
              <a:gd name="connsiteY6" fmla="*/ 2323914 h 3736039"/>
              <a:gd name="connsiteX7" fmla="*/ 892595 w 4940730"/>
              <a:gd name="connsiteY7" fmla="*/ 3043994 h 3736039"/>
              <a:gd name="connsiteX8" fmla="*/ 418514 w 4940730"/>
              <a:gd name="connsiteY8" fmla="*/ 3404033 h 3736039"/>
              <a:gd name="connsiteX9" fmla="*/ 102460 w 4940730"/>
              <a:gd name="connsiteY9" fmla="*/ 3692065 h 3736039"/>
              <a:gd name="connsiteX10" fmla="*/ 1033272 w 4940730"/>
              <a:gd name="connsiteY10" fmla="*/ 3667879 h 3736039"/>
              <a:gd name="connsiteX11" fmla="*/ 2393852 w 4940730"/>
              <a:gd name="connsiteY11" fmla="*/ 3404034 h 3736039"/>
              <a:gd name="connsiteX12" fmla="*/ 3104974 w 4940730"/>
              <a:gd name="connsiteY12" fmla="*/ 3116001 h 3736039"/>
              <a:gd name="connsiteX13" fmla="*/ 3500042 w 4940730"/>
              <a:gd name="connsiteY13" fmla="*/ 2827969 h 3736039"/>
              <a:gd name="connsiteX14" fmla="*/ 3889014 w 4940730"/>
              <a:gd name="connsiteY14" fmla="*/ 2289245 h 3736039"/>
              <a:gd name="connsiteX15" fmla="*/ 4015623 w 4940730"/>
              <a:gd name="connsiteY15" fmla="*/ 2007892 h 3736039"/>
              <a:gd name="connsiteX16" fmla="*/ 4311045 w 4940730"/>
              <a:gd name="connsiteY16" fmla="*/ 1135695 h 3736039"/>
              <a:gd name="connsiteX17" fmla="*/ 4479857 w 4940730"/>
              <a:gd name="connsiteY17" fmla="*/ 713664 h 3736039"/>
              <a:gd name="connsiteX18" fmla="*/ 4843272 w 4940730"/>
              <a:gd name="connsiteY18" fmla="*/ 91665 h 3736039"/>
              <a:gd name="connsiteX0" fmla="*/ 4843273 w 4940731"/>
              <a:gd name="connsiteY0" fmla="*/ 91665 h 4024072"/>
              <a:gd name="connsiteX1" fmla="*/ 3895111 w 4940731"/>
              <a:gd name="connsiteY1" fmla="*/ 163673 h 4024072"/>
              <a:gd name="connsiteX2" fmla="*/ 3421030 w 4940731"/>
              <a:gd name="connsiteY2" fmla="*/ 379697 h 4024072"/>
              <a:gd name="connsiteX3" fmla="*/ 3104975 w 4940731"/>
              <a:gd name="connsiteY3" fmla="*/ 595721 h 4024072"/>
              <a:gd name="connsiteX4" fmla="*/ 2788921 w 4940731"/>
              <a:gd name="connsiteY4" fmla="*/ 883753 h 4024072"/>
              <a:gd name="connsiteX5" fmla="*/ 2235826 w 4940731"/>
              <a:gd name="connsiteY5" fmla="*/ 1531825 h 4024072"/>
              <a:gd name="connsiteX6" fmla="*/ 1524704 w 4940731"/>
              <a:gd name="connsiteY6" fmla="*/ 2323914 h 4024072"/>
              <a:gd name="connsiteX7" fmla="*/ 892596 w 4940731"/>
              <a:gd name="connsiteY7" fmla="*/ 3043994 h 4024072"/>
              <a:gd name="connsiteX8" fmla="*/ 418515 w 4940731"/>
              <a:gd name="connsiteY8" fmla="*/ 3404033 h 4024072"/>
              <a:gd name="connsiteX9" fmla="*/ 102460 w 4940731"/>
              <a:gd name="connsiteY9" fmla="*/ 3980098 h 4024072"/>
              <a:gd name="connsiteX10" fmla="*/ 1033273 w 4940731"/>
              <a:gd name="connsiteY10" fmla="*/ 3667879 h 4024072"/>
              <a:gd name="connsiteX11" fmla="*/ 2393853 w 4940731"/>
              <a:gd name="connsiteY11" fmla="*/ 3404034 h 4024072"/>
              <a:gd name="connsiteX12" fmla="*/ 3104975 w 4940731"/>
              <a:gd name="connsiteY12" fmla="*/ 3116001 h 4024072"/>
              <a:gd name="connsiteX13" fmla="*/ 3500043 w 4940731"/>
              <a:gd name="connsiteY13" fmla="*/ 2827969 h 4024072"/>
              <a:gd name="connsiteX14" fmla="*/ 3889015 w 4940731"/>
              <a:gd name="connsiteY14" fmla="*/ 2289245 h 4024072"/>
              <a:gd name="connsiteX15" fmla="*/ 4015624 w 4940731"/>
              <a:gd name="connsiteY15" fmla="*/ 2007892 h 4024072"/>
              <a:gd name="connsiteX16" fmla="*/ 4311046 w 4940731"/>
              <a:gd name="connsiteY16" fmla="*/ 1135695 h 4024072"/>
              <a:gd name="connsiteX17" fmla="*/ 4479858 w 4940731"/>
              <a:gd name="connsiteY17" fmla="*/ 713664 h 4024072"/>
              <a:gd name="connsiteX18" fmla="*/ 4843273 w 4940731"/>
              <a:gd name="connsiteY18" fmla="*/ 91665 h 4024072"/>
              <a:gd name="connsiteX0" fmla="*/ 4859333 w 4956791"/>
              <a:gd name="connsiteY0" fmla="*/ 91665 h 4064107"/>
              <a:gd name="connsiteX1" fmla="*/ 3911171 w 4956791"/>
              <a:gd name="connsiteY1" fmla="*/ 163673 h 4064107"/>
              <a:gd name="connsiteX2" fmla="*/ 3437090 w 4956791"/>
              <a:gd name="connsiteY2" fmla="*/ 379697 h 4064107"/>
              <a:gd name="connsiteX3" fmla="*/ 3121035 w 4956791"/>
              <a:gd name="connsiteY3" fmla="*/ 595721 h 4064107"/>
              <a:gd name="connsiteX4" fmla="*/ 2804981 w 4956791"/>
              <a:gd name="connsiteY4" fmla="*/ 883753 h 4064107"/>
              <a:gd name="connsiteX5" fmla="*/ 2251886 w 4956791"/>
              <a:gd name="connsiteY5" fmla="*/ 1531825 h 4064107"/>
              <a:gd name="connsiteX6" fmla="*/ 1540764 w 4956791"/>
              <a:gd name="connsiteY6" fmla="*/ 2323914 h 4064107"/>
              <a:gd name="connsiteX7" fmla="*/ 908656 w 4956791"/>
              <a:gd name="connsiteY7" fmla="*/ 3043994 h 4064107"/>
              <a:gd name="connsiteX8" fmla="*/ 434575 w 4956791"/>
              <a:gd name="connsiteY8" fmla="*/ 3404033 h 4064107"/>
              <a:gd name="connsiteX9" fmla="*/ 118520 w 4956791"/>
              <a:gd name="connsiteY9" fmla="*/ 3980098 h 4064107"/>
              <a:gd name="connsiteX10" fmla="*/ 1145698 w 4956791"/>
              <a:gd name="connsiteY10" fmla="*/ 3908089 h 4064107"/>
              <a:gd name="connsiteX11" fmla="*/ 2409913 w 4956791"/>
              <a:gd name="connsiteY11" fmla="*/ 3404034 h 4064107"/>
              <a:gd name="connsiteX12" fmla="*/ 3121035 w 4956791"/>
              <a:gd name="connsiteY12" fmla="*/ 3116001 h 4064107"/>
              <a:gd name="connsiteX13" fmla="*/ 3516103 w 4956791"/>
              <a:gd name="connsiteY13" fmla="*/ 2827969 h 4064107"/>
              <a:gd name="connsiteX14" fmla="*/ 3905075 w 4956791"/>
              <a:gd name="connsiteY14" fmla="*/ 2289245 h 4064107"/>
              <a:gd name="connsiteX15" fmla="*/ 4031684 w 4956791"/>
              <a:gd name="connsiteY15" fmla="*/ 2007892 h 4064107"/>
              <a:gd name="connsiteX16" fmla="*/ 4327106 w 4956791"/>
              <a:gd name="connsiteY16" fmla="*/ 1135695 h 4064107"/>
              <a:gd name="connsiteX17" fmla="*/ 4495918 w 4956791"/>
              <a:gd name="connsiteY17" fmla="*/ 713664 h 4064107"/>
              <a:gd name="connsiteX18" fmla="*/ 4859333 w 4956791"/>
              <a:gd name="connsiteY18" fmla="*/ 91665 h 4064107"/>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882318 w 4930453"/>
              <a:gd name="connsiteY7" fmla="*/ 3043994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2383575 w 4930453"/>
              <a:gd name="connsiteY11" fmla="*/ 3404034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1040345 w 4930453"/>
              <a:gd name="connsiteY7" fmla="*/ 2971985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32995 w 4930453"/>
              <a:gd name="connsiteY0" fmla="*/ 91665 h 4052106"/>
              <a:gd name="connsiteX1" fmla="*/ 3884833 w 4930453"/>
              <a:gd name="connsiteY1" fmla="*/ 163673 h 4052106"/>
              <a:gd name="connsiteX2" fmla="*/ 3410752 w 4930453"/>
              <a:gd name="connsiteY2" fmla="*/ 379697 h 4052106"/>
              <a:gd name="connsiteX3" fmla="*/ 3094697 w 4930453"/>
              <a:gd name="connsiteY3" fmla="*/ 595721 h 4052106"/>
              <a:gd name="connsiteX4" fmla="*/ 2778643 w 4930453"/>
              <a:gd name="connsiteY4" fmla="*/ 883753 h 4052106"/>
              <a:gd name="connsiteX5" fmla="*/ 2225548 w 4930453"/>
              <a:gd name="connsiteY5" fmla="*/ 1531825 h 4052106"/>
              <a:gd name="connsiteX6" fmla="*/ 1514426 w 4930453"/>
              <a:gd name="connsiteY6" fmla="*/ 2323914 h 4052106"/>
              <a:gd name="connsiteX7" fmla="*/ 961331 w 4930453"/>
              <a:gd name="connsiteY7" fmla="*/ 3188009 h 4052106"/>
              <a:gd name="connsiteX8" fmla="*/ 566265 w 4930453"/>
              <a:gd name="connsiteY8" fmla="*/ 3476041 h 4052106"/>
              <a:gd name="connsiteX9" fmla="*/ 92182 w 4930453"/>
              <a:gd name="connsiteY9" fmla="*/ 3980098 h 4052106"/>
              <a:gd name="connsiteX10" fmla="*/ 1119360 w 4930453"/>
              <a:gd name="connsiteY10" fmla="*/ 3908089 h 4052106"/>
              <a:gd name="connsiteX11" fmla="*/ 1988507 w 4930453"/>
              <a:gd name="connsiteY11" fmla="*/ 3620057 h 4052106"/>
              <a:gd name="connsiteX12" fmla="*/ 3094697 w 4930453"/>
              <a:gd name="connsiteY12" fmla="*/ 3116001 h 4052106"/>
              <a:gd name="connsiteX13" fmla="*/ 3489765 w 4930453"/>
              <a:gd name="connsiteY13" fmla="*/ 2827969 h 4052106"/>
              <a:gd name="connsiteX14" fmla="*/ 3878737 w 4930453"/>
              <a:gd name="connsiteY14" fmla="*/ 2289245 h 4052106"/>
              <a:gd name="connsiteX15" fmla="*/ 4005346 w 4930453"/>
              <a:gd name="connsiteY15" fmla="*/ 2007892 h 4052106"/>
              <a:gd name="connsiteX16" fmla="*/ 4300768 w 4930453"/>
              <a:gd name="connsiteY16" fmla="*/ 1135695 h 4052106"/>
              <a:gd name="connsiteX17" fmla="*/ 4469580 w 4930453"/>
              <a:gd name="connsiteY17" fmla="*/ 713664 h 4052106"/>
              <a:gd name="connsiteX18" fmla="*/ 4832995 w 4930453"/>
              <a:gd name="connsiteY18" fmla="*/ 91665 h 4052106"/>
              <a:gd name="connsiteX0" fmla="*/ 4859334 w 4956792"/>
              <a:gd name="connsiteY0" fmla="*/ 91665 h 4004101"/>
              <a:gd name="connsiteX1" fmla="*/ 3911172 w 4956792"/>
              <a:gd name="connsiteY1" fmla="*/ 163673 h 4004101"/>
              <a:gd name="connsiteX2" fmla="*/ 3437091 w 4956792"/>
              <a:gd name="connsiteY2" fmla="*/ 379697 h 4004101"/>
              <a:gd name="connsiteX3" fmla="*/ 3121036 w 4956792"/>
              <a:gd name="connsiteY3" fmla="*/ 595721 h 4004101"/>
              <a:gd name="connsiteX4" fmla="*/ 2804982 w 4956792"/>
              <a:gd name="connsiteY4" fmla="*/ 883753 h 4004101"/>
              <a:gd name="connsiteX5" fmla="*/ 2251887 w 4956792"/>
              <a:gd name="connsiteY5" fmla="*/ 1531825 h 4004101"/>
              <a:gd name="connsiteX6" fmla="*/ 1540765 w 4956792"/>
              <a:gd name="connsiteY6" fmla="*/ 2323914 h 4004101"/>
              <a:gd name="connsiteX7" fmla="*/ 987670 w 4956792"/>
              <a:gd name="connsiteY7" fmla="*/ 3188009 h 4004101"/>
              <a:gd name="connsiteX8" fmla="*/ 434575 w 4956792"/>
              <a:gd name="connsiteY8" fmla="*/ 3764073 h 4004101"/>
              <a:gd name="connsiteX9" fmla="*/ 118521 w 4956792"/>
              <a:gd name="connsiteY9" fmla="*/ 3980098 h 4004101"/>
              <a:gd name="connsiteX10" fmla="*/ 1145699 w 4956792"/>
              <a:gd name="connsiteY10" fmla="*/ 3908089 h 4004101"/>
              <a:gd name="connsiteX11" fmla="*/ 2014846 w 4956792"/>
              <a:gd name="connsiteY11" fmla="*/ 3620057 h 4004101"/>
              <a:gd name="connsiteX12" fmla="*/ 3121036 w 4956792"/>
              <a:gd name="connsiteY12" fmla="*/ 3116001 h 4004101"/>
              <a:gd name="connsiteX13" fmla="*/ 3516104 w 4956792"/>
              <a:gd name="connsiteY13" fmla="*/ 2827969 h 4004101"/>
              <a:gd name="connsiteX14" fmla="*/ 3905076 w 4956792"/>
              <a:gd name="connsiteY14" fmla="*/ 2289245 h 4004101"/>
              <a:gd name="connsiteX15" fmla="*/ 4031685 w 4956792"/>
              <a:gd name="connsiteY15" fmla="*/ 2007892 h 4004101"/>
              <a:gd name="connsiteX16" fmla="*/ 4327107 w 4956792"/>
              <a:gd name="connsiteY16" fmla="*/ 1135695 h 4004101"/>
              <a:gd name="connsiteX17" fmla="*/ 4495919 w 4956792"/>
              <a:gd name="connsiteY17" fmla="*/ 713664 h 4004101"/>
              <a:gd name="connsiteX18" fmla="*/ 4859334 w 4956792"/>
              <a:gd name="connsiteY18" fmla="*/ 91665 h 4004101"/>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067521 w 5009467"/>
              <a:gd name="connsiteY11" fmla="*/ 3620057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4912009 w 5009467"/>
              <a:gd name="connsiteY0" fmla="*/ 91665 h 3992100"/>
              <a:gd name="connsiteX1" fmla="*/ 3963847 w 5009467"/>
              <a:gd name="connsiteY1" fmla="*/ 163673 h 3992100"/>
              <a:gd name="connsiteX2" fmla="*/ 3489766 w 5009467"/>
              <a:gd name="connsiteY2" fmla="*/ 379697 h 3992100"/>
              <a:gd name="connsiteX3" fmla="*/ 3173711 w 5009467"/>
              <a:gd name="connsiteY3" fmla="*/ 595721 h 3992100"/>
              <a:gd name="connsiteX4" fmla="*/ 2857657 w 5009467"/>
              <a:gd name="connsiteY4" fmla="*/ 883753 h 3992100"/>
              <a:gd name="connsiteX5" fmla="*/ 2304562 w 5009467"/>
              <a:gd name="connsiteY5" fmla="*/ 1531825 h 3992100"/>
              <a:gd name="connsiteX6" fmla="*/ 1593440 w 5009467"/>
              <a:gd name="connsiteY6" fmla="*/ 2323914 h 3992100"/>
              <a:gd name="connsiteX7" fmla="*/ 1040345 w 5009467"/>
              <a:gd name="connsiteY7" fmla="*/ 3188009 h 3992100"/>
              <a:gd name="connsiteX8" fmla="*/ 487250 w 5009467"/>
              <a:gd name="connsiteY8" fmla="*/ 3764073 h 3992100"/>
              <a:gd name="connsiteX9" fmla="*/ 171196 w 5009467"/>
              <a:gd name="connsiteY9" fmla="*/ 3980098 h 3992100"/>
              <a:gd name="connsiteX10" fmla="*/ 1514427 w 5009467"/>
              <a:gd name="connsiteY10" fmla="*/ 3836082 h 3992100"/>
              <a:gd name="connsiteX11" fmla="*/ 2383577 w 5009467"/>
              <a:gd name="connsiteY11" fmla="*/ 3548050 h 3992100"/>
              <a:gd name="connsiteX12" fmla="*/ 3173711 w 5009467"/>
              <a:gd name="connsiteY12" fmla="*/ 3116001 h 3992100"/>
              <a:gd name="connsiteX13" fmla="*/ 3568779 w 5009467"/>
              <a:gd name="connsiteY13" fmla="*/ 2827969 h 3992100"/>
              <a:gd name="connsiteX14" fmla="*/ 3957751 w 5009467"/>
              <a:gd name="connsiteY14" fmla="*/ 2289245 h 3992100"/>
              <a:gd name="connsiteX15" fmla="*/ 4084360 w 5009467"/>
              <a:gd name="connsiteY15" fmla="*/ 2007892 h 3992100"/>
              <a:gd name="connsiteX16" fmla="*/ 4379782 w 5009467"/>
              <a:gd name="connsiteY16" fmla="*/ 1135695 h 3992100"/>
              <a:gd name="connsiteX17" fmla="*/ 4548594 w 5009467"/>
              <a:gd name="connsiteY17" fmla="*/ 713664 h 3992100"/>
              <a:gd name="connsiteX18" fmla="*/ 4912009 w 5009467"/>
              <a:gd name="connsiteY18" fmla="*/ 91665 h 3992100"/>
              <a:gd name="connsiteX0" fmla="*/ 5090048 w 5187506"/>
              <a:gd name="connsiteY0" fmla="*/ 91664 h 4010064"/>
              <a:gd name="connsiteX1" fmla="*/ 3963847 w 5187506"/>
              <a:gd name="connsiteY1" fmla="*/ 181637 h 4010064"/>
              <a:gd name="connsiteX2" fmla="*/ 3489766 w 5187506"/>
              <a:gd name="connsiteY2" fmla="*/ 397661 h 4010064"/>
              <a:gd name="connsiteX3" fmla="*/ 3173711 w 5187506"/>
              <a:gd name="connsiteY3" fmla="*/ 613685 h 4010064"/>
              <a:gd name="connsiteX4" fmla="*/ 2857657 w 5187506"/>
              <a:gd name="connsiteY4" fmla="*/ 901717 h 4010064"/>
              <a:gd name="connsiteX5" fmla="*/ 2304562 w 5187506"/>
              <a:gd name="connsiteY5" fmla="*/ 1549789 h 4010064"/>
              <a:gd name="connsiteX6" fmla="*/ 1593440 w 5187506"/>
              <a:gd name="connsiteY6" fmla="*/ 2341878 h 4010064"/>
              <a:gd name="connsiteX7" fmla="*/ 1040345 w 5187506"/>
              <a:gd name="connsiteY7" fmla="*/ 3205973 h 4010064"/>
              <a:gd name="connsiteX8" fmla="*/ 487250 w 5187506"/>
              <a:gd name="connsiteY8" fmla="*/ 3782037 h 4010064"/>
              <a:gd name="connsiteX9" fmla="*/ 171196 w 5187506"/>
              <a:gd name="connsiteY9" fmla="*/ 3998062 h 4010064"/>
              <a:gd name="connsiteX10" fmla="*/ 1514427 w 5187506"/>
              <a:gd name="connsiteY10" fmla="*/ 3854046 h 4010064"/>
              <a:gd name="connsiteX11" fmla="*/ 2383577 w 5187506"/>
              <a:gd name="connsiteY11" fmla="*/ 3566014 h 4010064"/>
              <a:gd name="connsiteX12" fmla="*/ 3173711 w 5187506"/>
              <a:gd name="connsiteY12" fmla="*/ 3133965 h 4010064"/>
              <a:gd name="connsiteX13" fmla="*/ 3568779 w 5187506"/>
              <a:gd name="connsiteY13" fmla="*/ 2845933 h 4010064"/>
              <a:gd name="connsiteX14" fmla="*/ 3957751 w 5187506"/>
              <a:gd name="connsiteY14" fmla="*/ 2307209 h 4010064"/>
              <a:gd name="connsiteX15" fmla="*/ 4084360 w 5187506"/>
              <a:gd name="connsiteY15" fmla="*/ 2025856 h 4010064"/>
              <a:gd name="connsiteX16" fmla="*/ 4379782 w 5187506"/>
              <a:gd name="connsiteY16" fmla="*/ 1153659 h 4010064"/>
              <a:gd name="connsiteX17" fmla="*/ 4548594 w 5187506"/>
              <a:gd name="connsiteY17" fmla="*/ 731628 h 4010064"/>
              <a:gd name="connsiteX18" fmla="*/ 5090048 w 5187506"/>
              <a:gd name="connsiteY18" fmla="*/ 91664 h 4010064"/>
              <a:gd name="connsiteX0" fmla="*/ 5090048 w 5187506"/>
              <a:gd name="connsiteY0" fmla="*/ 91665 h 4010065"/>
              <a:gd name="connsiteX1" fmla="*/ 3963847 w 5187506"/>
              <a:gd name="connsiteY1" fmla="*/ 181638 h 4010065"/>
              <a:gd name="connsiteX2" fmla="*/ 3489766 w 5187506"/>
              <a:gd name="connsiteY2" fmla="*/ 397662 h 4010065"/>
              <a:gd name="connsiteX3" fmla="*/ 3173711 w 5187506"/>
              <a:gd name="connsiteY3" fmla="*/ 613686 h 4010065"/>
              <a:gd name="connsiteX4" fmla="*/ 2857657 w 5187506"/>
              <a:gd name="connsiteY4" fmla="*/ 901718 h 4010065"/>
              <a:gd name="connsiteX5" fmla="*/ 2304562 w 5187506"/>
              <a:gd name="connsiteY5" fmla="*/ 1549790 h 4010065"/>
              <a:gd name="connsiteX6" fmla="*/ 1593440 w 5187506"/>
              <a:gd name="connsiteY6" fmla="*/ 2341879 h 4010065"/>
              <a:gd name="connsiteX7" fmla="*/ 1040345 w 5187506"/>
              <a:gd name="connsiteY7" fmla="*/ 3205974 h 4010065"/>
              <a:gd name="connsiteX8" fmla="*/ 487250 w 5187506"/>
              <a:gd name="connsiteY8" fmla="*/ 3782038 h 4010065"/>
              <a:gd name="connsiteX9" fmla="*/ 171196 w 5187506"/>
              <a:gd name="connsiteY9" fmla="*/ 3998063 h 4010065"/>
              <a:gd name="connsiteX10" fmla="*/ 1514427 w 5187506"/>
              <a:gd name="connsiteY10" fmla="*/ 3854047 h 4010065"/>
              <a:gd name="connsiteX11" fmla="*/ 2383577 w 5187506"/>
              <a:gd name="connsiteY11" fmla="*/ 3566015 h 4010065"/>
              <a:gd name="connsiteX12" fmla="*/ 3173711 w 5187506"/>
              <a:gd name="connsiteY12" fmla="*/ 3133966 h 4010065"/>
              <a:gd name="connsiteX13" fmla="*/ 3568779 w 5187506"/>
              <a:gd name="connsiteY13" fmla="*/ 2845934 h 4010065"/>
              <a:gd name="connsiteX14" fmla="*/ 3957751 w 5187506"/>
              <a:gd name="connsiteY14" fmla="*/ 2307210 h 4010065"/>
              <a:gd name="connsiteX15" fmla="*/ 4084360 w 5187506"/>
              <a:gd name="connsiteY15" fmla="*/ 2025857 h 4010065"/>
              <a:gd name="connsiteX16" fmla="*/ 4379782 w 5187506"/>
              <a:gd name="connsiteY16" fmla="*/ 1153660 h 4010065"/>
              <a:gd name="connsiteX17" fmla="*/ 4548594 w 5187506"/>
              <a:gd name="connsiteY17" fmla="*/ 731629 h 4010065"/>
              <a:gd name="connsiteX18" fmla="*/ 5090048 w 5187506"/>
              <a:gd name="connsiteY18" fmla="*/ 91665 h 4010065"/>
              <a:gd name="connsiteX0" fmla="*/ 5090048 w 5120678"/>
              <a:gd name="connsiteY0" fmla="*/ 106660 h 4025060"/>
              <a:gd name="connsiteX1" fmla="*/ 4364816 w 5120678"/>
              <a:gd name="connsiteY1" fmla="*/ 106662 h 4025060"/>
              <a:gd name="connsiteX2" fmla="*/ 3489766 w 5120678"/>
              <a:gd name="connsiteY2" fmla="*/ 412657 h 4025060"/>
              <a:gd name="connsiteX3" fmla="*/ 3173711 w 5120678"/>
              <a:gd name="connsiteY3" fmla="*/ 628681 h 4025060"/>
              <a:gd name="connsiteX4" fmla="*/ 2857657 w 5120678"/>
              <a:gd name="connsiteY4" fmla="*/ 916713 h 4025060"/>
              <a:gd name="connsiteX5" fmla="*/ 2304562 w 5120678"/>
              <a:gd name="connsiteY5" fmla="*/ 1564785 h 4025060"/>
              <a:gd name="connsiteX6" fmla="*/ 1593440 w 5120678"/>
              <a:gd name="connsiteY6" fmla="*/ 2356874 h 4025060"/>
              <a:gd name="connsiteX7" fmla="*/ 1040345 w 5120678"/>
              <a:gd name="connsiteY7" fmla="*/ 3220969 h 4025060"/>
              <a:gd name="connsiteX8" fmla="*/ 487250 w 5120678"/>
              <a:gd name="connsiteY8" fmla="*/ 3797033 h 4025060"/>
              <a:gd name="connsiteX9" fmla="*/ 171196 w 5120678"/>
              <a:gd name="connsiteY9" fmla="*/ 4013058 h 4025060"/>
              <a:gd name="connsiteX10" fmla="*/ 1514427 w 5120678"/>
              <a:gd name="connsiteY10" fmla="*/ 3869042 h 4025060"/>
              <a:gd name="connsiteX11" fmla="*/ 2383577 w 5120678"/>
              <a:gd name="connsiteY11" fmla="*/ 3581010 h 4025060"/>
              <a:gd name="connsiteX12" fmla="*/ 3173711 w 5120678"/>
              <a:gd name="connsiteY12" fmla="*/ 3148961 h 4025060"/>
              <a:gd name="connsiteX13" fmla="*/ 3568779 w 5120678"/>
              <a:gd name="connsiteY13" fmla="*/ 2860929 h 4025060"/>
              <a:gd name="connsiteX14" fmla="*/ 3957751 w 5120678"/>
              <a:gd name="connsiteY14" fmla="*/ 2322205 h 4025060"/>
              <a:gd name="connsiteX15" fmla="*/ 4084360 w 5120678"/>
              <a:gd name="connsiteY15" fmla="*/ 2040852 h 4025060"/>
              <a:gd name="connsiteX16" fmla="*/ 4379782 w 5120678"/>
              <a:gd name="connsiteY16" fmla="*/ 1168655 h 4025060"/>
              <a:gd name="connsiteX17" fmla="*/ 4548594 w 5120678"/>
              <a:gd name="connsiteY17" fmla="*/ 746624 h 4025060"/>
              <a:gd name="connsiteX18" fmla="*/ 5090048 w 5120678"/>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 name="connsiteX0" fmla="*/ 5090048 w 5399180"/>
              <a:gd name="connsiteY0" fmla="*/ 106660 h 4025060"/>
              <a:gd name="connsiteX1" fmla="*/ 4364816 w 5399180"/>
              <a:gd name="connsiteY1" fmla="*/ 106662 h 4025060"/>
              <a:gd name="connsiteX2" fmla="*/ 3489766 w 5399180"/>
              <a:gd name="connsiteY2" fmla="*/ 412657 h 4025060"/>
              <a:gd name="connsiteX3" fmla="*/ 3173711 w 5399180"/>
              <a:gd name="connsiteY3" fmla="*/ 628681 h 4025060"/>
              <a:gd name="connsiteX4" fmla="*/ 2857657 w 5399180"/>
              <a:gd name="connsiteY4" fmla="*/ 916713 h 4025060"/>
              <a:gd name="connsiteX5" fmla="*/ 2304562 w 5399180"/>
              <a:gd name="connsiteY5" fmla="*/ 1564785 h 4025060"/>
              <a:gd name="connsiteX6" fmla="*/ 1593440 w 5399180"/>
              <a:gd name="connsiteY6" fmla="*/ 2356874 h 4025060"/>
              <a:gd name="connsiteX7" fmla="*/ 1040345 w 5399180"/>
              <a:gd name="connsiteY7" fmla="*/ 3220969 h 4025060"/>
              <a:gd name="connsiteX8" fmla="*/ 487250 w 5399180"/>
              <a:gd name="connsiteY8" fmla="*/ 3797033 h 4025060"/>
              <a:gd name="connsiteX9" fmla="*/ 171196 w 5399180"/>
              <a:gd name="connsiteY9" fmla="*/ 4013058 h 4025060"/>
              <a:gd name="connsiteX10" fmla="*/ 1514427 w 5399180"/>
              <a:gd name="connsiteY10" fmla="*/ 3869042 h 4025060"/>
              <a:gd name="connsiteX11" fmla="*/ 2383577 w 5399180"/>
              <a:gd name="connsiteY11" fmla="*/ 3581010 h 4025060"/>
              <a:gd name="connsiteX12" fmla="*/ 3173711 w 5399180"/>
              <a:gd name="connsiteY12" fmla="*/ 3148961 h 4025060"/>
              <a:gd name="connsiteX13" fmla="*/ 3568779 w 5399180"/>
              <a:gd name="connsiteY13" fmla="*/ 2860929 h 4025060"/>
              <a:gd name="connsiteX14" fmla="*/ 3957751 w 5399180"/>
              <a:gd name="connsiteY14" fmla="*/ 2322205 h 4025060"/>
              <a:gd name="connsiteX15" fmla="*/ 4084360 w 5399180"/>
              <a:gd name="connsiteY15" fmla="*/ 2040852 h 4025060"/>
              <a:gd name="connsiteX16" fmla="*/ 4379782 w 5399180"/>
              <a:gd name="connsiteY16" fmla="*/ 1168655 h 4025060"/>
              <a:gd name="connsiteX17" fmla="*/ 4548594 w 5399180"/>
              <a:gd name="connsiteY17" fmla="*/ 746624 h 4025060"/>
              <a:gd name="connsiteX18" fmla="*/ 5090048 w 5399180"/>
              <a:gd name="connsiteY18" fmla="*/ 106660 h 4025060"/>
              <a:gd name="connsiteX0" fmla="*/ 6109598 w 6140228"/>
              <a:gd name="connsiteY0" fmla="*/ 106660 h 3999751"/>
              <a:gd name="connsiteX1" fmla="*/ 4364816 w 6140228"/>
              <a:gd name="connsiteY1" fmla="*/ 81353 h 3999751"/>
              <a:gd name="connsiteX2" fmla="*/ 3489766 w 6140228"/>
              <a:gd name="connsiteY2" fmla="*/ 387348 h 3999751"/>
              <a:gd name="connsiteX3" fmla="*/ 3173711 w 6140228"/>
              <a:gd name="connsiteY3" fmla="*/ 603372 h 3999751"/>
              <a:gd name="connsiteX4" fmla="*/ 2857657 w 6140228"/>
              <a:gd name="connsiteY4" fmla="*/ 891404 h 3999751"/>
              <a:gd name="connsiteX5" fmla="*/ 2304562 w 6140228"/>
              <a:gd name="connsiteY5" fmla="*/ 1539476 h 3999751"/>
              <a:gd name="connsiteX6" fmla="*/ 1593440 w 6140228"/>
              <a:gd name="connsiteY6" fmla="*/ 2331565 h 3999751"/>
              <a:gd name="connsiteX7" fmla="*/ 1040345 w 6140228"/>
              <a:gd name="connsiteY7" fmla="*/ 3195660 h 3999751"/>
              <a:gd name="connsiteX8" fmla="*/ 487250 w 6140228"/>
              <a:gd name="connsiteY8" fmla="*/ 3771724 h 3999751"/>
              <a:gd name="connsiteX9" fmla="*/ 171196 w 6140228"/>
              <a:gd name="connsiteY9" fmla="*/ 3987749 h 3999751"/>
              <a:gd name="connsiteX10" fmla="*/ 1514427 w 6140228"/>
              <a:gd name="connsiteY10" fmla="*/ 3843733 h 3999751"/>
              <a:gd name="connsiteX11" fmla="*/ 2383577 w 6140228"/>
              <a:gd name="connsiteY11" fmla="*/ 3555701 h 3999751"/>
              <a:gd name="connsiteX12" fmla="*/ 3173711 w 6140228"/>
              <a:gd name="connsiteY12" fmla="*/ 3123652 h 3999751"/>
              <a:gd name="connsiteX13" fmla="*/ 3568779 w 6140228"/>
              <a:gd name="connsiteY13" fmla="*/ 2835620 h 3999751"/>
              <a:gd name="connsiteX14" fmla="*/ 3957751 w 6140228"/>
              <a:gd name="connsiteY14" fmla="*/ 2296896 h 3999751"/>
              <a:gd name="connsiteX15" fmla="*/ 4084360 w 6140228"/>
              <a:gd name="connsiteY15" fmla="*/ 2015543 h 3999751"/>
              <a:gd name="connsiteX16" fmla="*/ 4379782 w 6140228"/>
              <a:gd name="connsiteY16" fmla="*/ 1143346 h 3999751"/>
              <a:gd name="connsiteX17" fmla="*/ 4548594 w 6140228"/>
              <a:gd name="connsiteY17" fmla="*/ 721315 h 3999751"/>
              <a:gd name="connsiteX18" fmla="*/ 6109598 w 6140228"/>
              <a:gd name="connsiteY18" fmla="*/ 106660 h 3999751"/>
              <a:gd name="connsiteX0" fmla="*/ 6109598 w 6187270"/>
              <a:gd name="connsiteY0" fmla="*/ 92197 h 3985288"/>
              <a:gd name="connsiteX1" fmla="*/ 4364816 w 6187270"/>
              <a:gd name="connsiteY1" fmla="*/ 66890 h 3985288"/>
              <a:gd name="connsiteX2" fmla="*/ 3489766 w 6187270"/>
              <a:gd name="connsiteY2" fmla="*/ 372885 h 3985288"/>
              <a:gd name="connsiteX3" fmla="*/ 3173711 w 6187270"/>
              <a:gd name="connsiteY3" fmla="*/ 588909 h 3985288"/>
              <a:gd name="connsiteX4" fmla="*/ 2857657 w 6187270"/>
              <a:gd name="connsiteY4" fmla="*/ 876941 h 3985288"/>
              <a:gd name="connsiteX5" fmla="*/ 2304562 w 6187270"/>
              <a:gd name="connsiteY5" fmla="*/ 1525013 h 3985288"/>
              <a:gd name="connsiteX6" fmla="*/ 1593440 w 6187270"/>
              <a:gd name="connsiteY6" fmla="*/ 2317102 h 3985288"/>
              <a:gd name="connsiteX7" fmla="*/ 1040345 w 6187270"/>
              <a:gd name="connsiteY7" fmla="*/ 3181197 h 3985288"/>
              <a:gd name="connsiteX8" fmla="*/ 487250 w 6187270"/>
              <a:gd name="connsiteY8" fmla="*/ 3757261 h 3985288"/>
              <a:gd name="connsiteX9" fmla="*/ 171196 w 6187270"/>
              <a:gd name="connsiteY9" fmla="*/ 3973286 h 3985288"/>
              <a:gd name="connsiteX10" fmla="*/ 1514427 w 6187270"/>
              <a:gd name="connsiteY10" fmla="*/ 3829270 h 3985288"/>
              <a:gd name="connsiteX11" fmla="*/ 2383577 w 6187270"/>
              <a:gd name="connsiteY11" fmla="*/ 3541238 h 3985288"/>
              <a:gd name="connsiteX12" fmla="*/ 3173711 w 6187270"/>
              <a:gd name="connsiteY12" fmla="*/ 3109189 h 3985288"/>
              <a:gd name="connsiteX13" fmla="*/ 3568779 w 6187270"/>
              <a:gd name="connsiteY13" fmla="*/ 2821157 h 3985288"/>
              <a:gd name="connsiteX14" fmla="*/ 3957751 w 6187270"/>
              <a:gd name="connsiteY14" fmla="*/ 2282433 h 3985288"/>
              <a:gd name="connsiteX15" fmla="*/ 4084360 w 6187270"/>
              <a:gd name="connsiteY15" fmla="*/ 2001080 h 3985288"/>
              <a:gd name="connsiteX16" fmla="*/ 4379782 w 6187270"/>
              <a:gd name="connsiteY16" fmla="*/ 1128883 h 3985288"/>
              <a:gd name="connsiteX17" fmla="*/ 4830845 w 6187270"/>
              <a:gd name="connsiteY17" fmla="*/ 620074 h 3985288"/>
              <a:gd name="connsiteX18" fmla="*/ 6109598 w 6187270"/>
              <a:gd name="connsiteY18" fmla="*/ 92197 h 3985288"/>
              <a:gd name="connsiteX0" fmla="*/ 6109598 w 6187270"/>
              <a:gd name="connsiteY0" fmla="*/ 97499 h 3990590"/>
              <a:gd name="connsiteX1" fmla="*/ 4364816 w 6187270"/>
              <a:gd name="connsiteY1" fmla="*/ 72192 h 3990590"/>
              <a:gd name="connsiteX2" fmla="*/ 3489766 w 6187270"/>
              <a:gd name="connsiteY2" fmla="*/ 378187 h 3990590"/>
              <a:gd name="connsiteX3" fmla="*/ 3173711 w 6187270"/>
              <a:gd name="connsiteY3" fmla="*/ 594211 h 3990590"/>
              <a:gd name="connsiteX4" fmla="*/ 2857657 w 6187270"/>
              <a:gd name="connsiteY4" fmla="*/ 882243 h 3990590"/>
              <a:gd name="connsiteX5" fmla="*/ 2304562 w 6187270"/>
              <a:gd name="connsiteY5" fmla="*/ 1530315 h 3990590"/>
              <a:gd name="connsiteX6" fmla="*/ 1593440 w 6187270"/>
              <a:gd name="connsiteY6" fmla="*/ 2322404 h 3990590"/>
              <a:gd name="connsiteX7" fmla="*/ 1040345 w 6187270"/>
              <a:gd name="connsiteY7" fmla="*/ 3186499 h 3990590"/>
              <a:gd name="connsiteX8" fmla="*/ 487250 w 6187270"/>
              <a:gd name="connsiteY8" fmla="*/ 3762563 h 3990590"/>
              <a:gd name="connsiteX9" fmla="*/ 171196 w 6187270"/>
              <a:gd name="connsiteY9" fmla="*/ 3978588 h 3990590"/>
              <a:gd name="connsiteX10" fmla="*/ 1514427 w 6187270"/>
              <a:gd name="connsiteY10" fmla="*/ 3834572 h 3990590"/>
              <a:gd name="connsiteX11" fmla="*/ 2383577 w 6187270"/>
              <a:gd name="connsiteY11" fmla="*/ 3546540 h 3990590"/>
              <a:gd name="connsiteX12" fmla="*/ 3173711 w 6187270"/>
              <a:gd name="connsiteY12" fmla="*/ 3114491 h 3990590"/>
              <a:gd name="connsiteX13" fmla="*/ 3568779 w 6187270"/>
              <a:gd name="connsiteY13" fmla="*/ 2826459 h 3990590"/>
              <a:gd name="connsiteX14" fmla="*/ 3957751 w 6187270"/>
              <a:gd name="connsiteY14" fmla="*/ 2287735 h 3990590"/>
              <a:gd name="connsiteX15" fmla="*/ 4084360 w 6187270"/>
              <a:gd name="connsiteY15" fmla="*/ 2006382 h 3990590"/>
              <a:gd name="connsiteX16" fmla="*/ 4379782 w 6187270"/>
              <a:gd name="connsiteY16" fmla="*/ 1134185 h 3990590"/>
              <a:gd name="connsiteX17" fmla="*/ 4830845 w 6187270"/>
              <a:gd name="connsiteY17" fmla="*/ 625376 h 3990590"/>
              <a:gd name="connsiteX18" fmla="*/ 6109598 w 6187270"/>
              <a:gd name="connsiteY18" fmla="*/ 97499 h 3990590"/>
              <a:gd name="connsiteX0" fmla="*/ 6109598 w 6187270"/>
              <a:gd name="connsiteY0" fmla="*/ 97499 h 3990590"/>
              <a:gd name="connsiteX1" fmla="*/ 4364816 w 6187270"/>
              <a:gd name="connsiteY1" fmla="*/ 72192 h 3990590"/>
              <a:gd name="connsiteX2" fmla="*/ 3489766 w 6187270"/>
              <a:gd name="connsiteY2" fmla="*/ 378187 h 3990590"/>
              <a:gd name="connsiteX3" fmla="*/ 3173711 w 6187270"/>
              <a:gd name="connsiteY3" fmla="*/ 594211 h 3990590"/>
              <a:gd name="connsiteX4" fmla="*/ 2857657 w 6187270"/>
              <a:gd name="connsiteY4" fmla="*/ 882243 h 3990590"/>
              <a:gd name="connsiteX5" fmla="*/ 2304562 w 6187270"/>
              <a:gd name="connsiteY5" fmla="*/ 1530315 h 3990590"/>
              <a:gd name="connsiteX6" fmla="*/ 1593440 w 6187270"/>
              <a:gd name="connsiteY6" fmla="*/ 2322404 h 3990590"/>
              <a:gd name="connsiteX7" fmla="*/ 1040345 w 6187270"/>
              <a:gd name="connsiteY7" fmla="*/ 3186499 h 3990590"/>
              <a:gd name="connsiteX8" fmla="*/ 487250 w 6187270"/>
              <a:gd name="connsiteY8" fmla="*/ 3762563 h 3990590"/>
              <a:gd name="connsiteX9" fmla="*/ 171196 w 6187270"/>
              <a:gd name="connsiteY9" fmla="*/ 3978588 h 3990590"/>
              <a:gd name="connsiteX10" fmla="*/ 1514427 w 6187270"/>
              <a:gd name="connsiteY10" fmla="*/ 3834572 h 3990590"/>
              <a:gd name="connsiteX11" fmla="*/ 2383577 w 6187270"/>
              <a:gd name="connsiteY11" fmla="*/ 3546540 h 3990590"/>
              <a:gd name="connsiteX12" fmla="*/ 3173711 w 6187270"/>
              <a:gd name="connsiteY12" fmla="*/ 3114491 h 3990590"/>
              <a:gd name="connsiteX13" fmla="*/ 3568779 w 6187270"/>
              <a:gd name="connsiteY13" fmla="*/ 2826459 h 3990590"/>
              <a:gd name="connsiteX14" fmla="*/ 3957751 w 6187270"/>
              <a:gd name="connsiteY14" fmla="*/ 2287735 h 3990590"/>
              <a:gd name="connsiteX15" fmla="*/ 4084360 w 6187270"/>
              <a:gd name="connsiteY15" fmla="*/ 2006382 h 3990590"/>
              <a:gd name="connsiteX16" fmla="*/ 4688760 w 6187270"/>
              <a:gd name="connsiteY16" fmla="*/ 1153252 h 3990590"/>
              <a:gd name="connsiteX17" fmla="*/ 4830845 w 6187270"/>
              <a:gd name="connsiteY17" fmla="*/ 625376 h 3990590"/>
              <a:gd name="connsiteX18" fmla="*/ 6109598 w 6187270"/>
              <a:gd name="connsiteY18" fmla="*/ 97499 h 3990590"/>
              <a:gd name="connsiteX0" fmla="*/ 6109598 w 6258312"/>
              <a:gd name="connsiteY0" fmla="*/ 97500 h 3990591"/>
              <a:gd name="connsiteX1" fmla="*/ 4364816 w 6258312"/>
              <a:gd name="connsiteY1" fmla="*/ 72193 h 3990591"/>
              <a:gd name="connsiteX2" fmla="*/ 3489766 w 6258312"/>
              <a:gd name="connsiteY2" fmla="*/ 378188 h 3990591"/>
              <a:gd name="connsiteX3" fmla="*/ 3173711 w 6258312"/>
              <a:gd name="connsiteY3" fmla="*/ 594212 h 3990591"/>
              <a:gd name="connsiteX4" fmla="*/ 2857657 w 6258312"/>
              <a:gd name="connsiteY4" fmla="*/ 882244 h 3990591"/>
              <a:gd name="connsiteX5" fmla="*/ 2304562 w 6258312"/>
              <a:gd name="connsiteY5" fmla="*/ 1530316 h 3990591"/>
              <a:gd name="connsiteX6" fmla="*/ 1593440 w 6258312"/>
              <a:gd name="connsiteY6" fmla="*/ 2322405 h 3990591"/>
              <a:gd name="connsiteX7" fmla="*/ 1040345 w 6258312"/>
              <a:gd name="connsiteY7" fmla="*/ 3186500 h 3990591"/>
              <a:gd name="connsiteX8" fmla="*/ 487250 w 6258312"/>
              <a:gd name="connsiteY8" fmla="*/ 3762564 h 3990591"/>
              <a:gd name="connsiteX9" fmla="*/ 171196 w 6258312"/>
              <a:gd name="connsiteY9" fmla="*/ 3978589 h 3990591"/>
              <a:gd name="connsiteX10" fmla="*/ 1514427 w 6258312"/>
              <a:gd name="connsiteY10" fmla="*/ 3834573 h 3990591"/>
              <a:gd name="connsiteX11" fmla="*/ 2383577 w 6258312"/>
              <a:gd name="connsiteY11" fmla="*/ 3546541 h 3990591"/>
              <a:gd name="connsiteX12" fmla="*/ 3173711 w 6258312"/>
              <a:gd name="connsiteY12" fmla="*/ 3114492 h 3990591"/>
              <a:gd name="connsiteX13" fmla="*/ 3568779 w 6258312"/>
              <a:gd name="connsiteY13" fmla="*/ 2826460 h 3990591"/>
              <a:gd name="connsiteX14" fmla="*/ 3957751 w 6258312"/>
              <a:gd name="connsiteY14" fmla="*/ 2287736 h 3990591"/>
              <a:gd name="connsiteX15" fmla="*/ 4084360 w 6258312"/>
              <a:gd name="connsiteY15" fmla="*/ 2006383 h 3990591"/>
              <a:gd name="connsiteX16" fmla="*/ 4688760 w 6258312"/>
              <a:gd name="connsiteY16" fmla="*/ 1153253 h 3990591"/>
              <a:gd name="connsiteX17" fmla="*/ 5257094 w 6258312"/>
              <a:gd name="connsiteY17" fmla="*/ 625376 h 3990591"/>
              <a:gd name="connsiteX18" fmla="*/ 6109598 w 6258312"/>
              <a:gd name="connsiteY18" fmla="*/ 97500 h 3990591"/>
              <a:gd name="connsiteX0" fmla="*/ 6109598 w 6258310"/>
              <a:gd name="connsiteY0" fmla="*/ 97500 h 3990591"/>
              <a:gd name="connsiteX1" fmla="*/ 4364816 w 6258310"/>
              <a:gd name="connsiteY1" fmla="*/ 72193 h 3990591"/>
              <a:gd name="connsiteX2" fmla="*/ 3489766 w 6258310"/>
              <a:gd name="connsiteY2" fmla="*/ 378188 h 3990591"/>
              <a:gd name="connsiteX3" fmla="*/ 3173711 w 6258310"/>
              <a:gd name="connsiteY3" fmla="*/ 594212 h 3990591"/>
              <a:gd name="connsiteX4" fmla="*/ 2857657 w 6258310"/>
              <a:gd name="connsiteY4" fmla="*/ 882244 h 3990591"/>
              <a:gd name="connsiteX5" fmla="*/ 2304562 w 6258310"/>
              <a:gd name="connsiteY5" fmla="*/ 1530316 h 3990591"/>
              <a:gd name="connsiteX6" fmla="*/ 1593440 w 6258310"/>
              <a:gd name="connsiteY6" fmla="*/ 2322405 h 3990591"/>
              <a:gd name="connsiteX7" fmla="*/ 1040345 w 6258310"/>
              <a:gd name="connsiteY7" fmla="*/ 3186500 h 3990591"/>
              <a:gd name="connsiteX8" fmla="*/ 487250 w 6258310"/>
              <a:gd name="connsiteY8" fmla="*/ 3762564 h 3990591"/>
              <a:gd name="connsiteX9" fmla="*/ 171196 w 6258310"/>
              <a:gd name="connsiteY9" fmla="*/ 3978589 h 3990591"/>
              <a:gd name="connsiteX10" fmla="*/ 1514427 w 6258310"/>
              <a:gd name="connsiteY10" fmla="*/ 3834573 h 3990591"/>
              <a:gd name="connsiteX11" fmla="*/ 2383577 w 6258310"/>
              <a:gd name="connsiteY11" fmla="*/ 3546541 h 3990591"/>
              <a:gd name="connsiteX12" fmla="*/ 3173711 w 6258310"/>
              <a:gd name="connsiteY12" fmla="*/ 3114492 h 3990591"/>
              <a:gd name="connsiteX13" fmla="*/ 3568779 w 6258310"/>
              <a:gd name="connsiteY13" fmla="*/ 2826460 h 3990591"/>
              <a:gd name="connsiteX14" fmla="*/ 3957751 w 6258310"/>
              <a:gd name="connsiteY14" fmla="*/ 2287736 h 3990591"/>
              <a:gd name="connsiteX15" fmla="*/ 4546676 w 6258310"/>
              <a:gd name="connsiteY15" fmla="*/ 1747115 h 3990591"/>
              <a:gd name="connsiteX16" fmla="*/ 4688760 w 6258310"/>
              <a:gd name="connsiteY16" fmla="*/ 1153253 h 3990591"/>
              <a:gd name="connsiteX17" fmla="*/ 5257094 w 6258310"/>
              <a:gd name="connsiteY17" fmla="*/ 625376 h 3990591"/>
              <a:gd name="connsiteX18" fmla="*/ 6109598 w 6258310"/>
              <a:gd name="connsiteY18" fmla="*/ 97500 h 3990591"/>
              <a:gd name="connsiteX0" fmla="*/ 6109598 w 6258312"/>
              <a:gd name="connsiteY0" fmla="*/ 97500 h 3990591"/>
              <a:gd name="connsiteX1" fmla="*/ 4364816 w 6258312"/>
              <a:gd name="connsiteY1" fmla="*/ 72193 h 3990591"/>
              <a:gd name="connsiteX2" fmla="*/ 3489766 w 6258312"/>
              <a:gd name="connsiteY2" fmla="*/ 378188 h 3990591"/>
              <a:gd name="connsiteX3" fmla="*/ 3173711 w 6258312"/>
              <a:gd name="connsiteY3" fmla="*/ 594212 h 3990591"/>
              <a:gd name="connsiteX4" fmla="*/ 2857657 w 6258312"/>
              <a:gd name="connsiteY4" fmla="*/ 882244 h 3990591"/>
              <a:gd name="connsiteX5" fmla="*/ 2304562 w 6258312"/>
              <a:gd name="connsiteY5" fmla="*/ 1530316 h 3990591"/>
              <a:gd name="connsiteX6" fmla="*/ 1593440 w 6258312"/>
              <a:gd name="connsiteY6" fmla="*/ 2322405 h 3990591"/>
              <a:gd name="connsiteX7" fmla="*/ 1040345 w 6258312"/>
              <a:gd name="connsiteY7" fmla="*/ 3186500 h 3990591"/>
              <a:gd name="connsiteX8" fmla="*/ 487250 w 6258312"/>
              <a:gd name="connsiteY8" fmla="*/ 3762564 h 3990591"/>
              <a:gd name="connsiteX9" fmla="*/ 171196 w 6258312"/>
              <a:gd name="connsiteY9" fmla="*/ 3978589 h 3990591"/>
              <a:gd name="connsiteX10" fmla="*/ 1514427 w 6258312"/>
              <a:gd name="connsiteY10" fmla="*/ 3834573 h 3990591"/>
              <a:gd name="connsiteX11" fmla="*/ 2383577 w 6258312"/>
              <a:gd name="connsiteY11" fmla="*/ 3546541 h 3990591"/>
              <a:gd name="connsiteX12" fmla="*/ 3173711 w 6258312"/>
              <a:gd name="connsiteY12" fmla="*/ 3114492 h 3990591"/>
              <a:gd name="connsiteX13" fmla="*/ 3568779 w 6258312"/>
              <a:gd name="connsiteY13" fmla="*/ 2826460 h 3990591"/>
              <a:gd name="connsiteX14" fmla="*/ 3957751 w 6258312"/>
              <a:gd name="connsiteY14" fmla="*/ 2287736 h 3990591"/>
              <a:gd name="connsiteX15" fmla="*/ 4546676 w 6258312"/>
              <a:gd name="connsiteY15" fmla="*/ 1747115 h 3990591"/>
              <a:gd name="connsiteX16" fmla="*/ 4972929 w 6258312"/>
              <a:gd name="connsiteY16" fmla="*/ 1153254 h 3990591"/>
              <a:gd name="connsiteX17" fmla="*/ 5257094 w 6258312"/>
              <a:gd name="connsiteY17" fmla="*/ 625376 h 3990591"/>
              <a:gd name="connsiteX18" fmla="*/ 6109598 w 6258312"/>
              <a:gd name="connsiteY18" fmla="*/ 97500 h 3990591"/>
              <a:gd name="connsiteX0" fmla="*/ 6109598 w 6258310"/>
              <a:gd name="connsiteY0" fmla="*/ 97500 h 3990591"/>
              <a:gd name="connsiteX1" fmla="*/ 4364816 w 6258310"/>
              <a:gd name="connsiteY1" fmla="*/ 72193 h 3990591"/>
              <a:gd name="connsiteX2" fmla="*/ 3489766 w 6258310"/>
              <a:gd name="connsiteY2" fmla="*/ 378188 h 3990591"/>
              <a:gd name="connsiteX3" fmla="*/ 3173711 w 6258310"/>
              <a:gd name="connsiteY3" fmla="*/ 594212 h 3990591"/>
              <a:gd name="connsiteX4" fmla="*/ 2857657 w 6258310"/>
              <a:gd name="connsiteY4" fmla="*/ 882244 h 3990591"/>
              <a:gd name="connsiteX5" fmla="*/ 2304562 w 6258310"/>
              <a:gd name="connsiteY5" fmla="*/ 1530316 h 3990591"/>
              <a:gd name="connsiteX6" fmla="*/ 1593440 w 6258310"/>
              <a:gd name="connsiteY6" fmla="*/ 2322405 h 3990591"/>
              <a:gd name="connsiteX7" fmla="*/ 1040345 w 6258310"/>
              <a:gd name="connsiteY7" fmla="*/ 3186500 h 3990591"/>
              <a:gd name="connsiteX8" fmla="*/ 487250 w 6258310"/>
              <a:gd name="connsiteY8" fmla="*/ 3762564 h 3990591"/>
              <a:gd name="connsiteX9" fmla="*/ 171196 w 6258310"/>
              <a:gd name="connsiteY9" fmla="*/ 3978589 h 3990591"/>
              <a:gd name="connsiteX10" fmla="*/ 1514427 w 6258310"/>
              <a:gd name="connsiteY10" fmla="*/ 3834573 h 3990591"/>
              <a:gd name="connsiteX11" fmla="*/ 2383577 w 6258310"/>
              <a:gd name="connsiteY11" fmla="*/ 3546541 h 3990591"/>
              <a:gd name="connsiteX12" fmla="*/ 3173711 w 6258310"/>
              <a:gd name="connsiteY12" fmla="*/ 3114492 h 3990591"/>
              <a:gd name="connsiteX13" fmla="*/ 3568779 w 6258310"/>
              <a:gd name="connsiteY13" fmla="*/ 2826460 h 3990591"/>
              <a:gd name="connsiteX14" fmla="*/ 4262509 w 6258310"/>
              <a:gd name="connsiteY14" fmla="*/ 2274992 h 3990591"/>
              <a:gd name="connsiteX15" fmla="*/ 4546676 w 6258310"/>
              <a:gd name="connsiteY15" fmla="*/ 1747115 h 3990591"/>
              <a:gd name="connsiteX16" fmla="*/ 4972929 w 6258310"/>
              <a:gd name="connsiteY16" fmla="*/ 1153254 h 3990591"/>
              <a:gd name="connsiteX17" fmla="*/ 5257094 w 6258310"/>
              <a:gd name="connsiteY17" fmla="*/ 625376 h 3990591"/>
              <a:gd name="connsiteX18" fmla="*/ 6109598 w 6258310"/>
              <a:gd name="connsiteY18" fmla="*/ 97500 h 3990591"/>
              <a:gd name="connsiteX0" fmla="*/ 6109598 w 6258312"/>
              <a:gd name="connsiteY0" fmla="*/ 97500 h 3990591"/>
              <a:gd name="connsiteX1" fmla="*/ 4364816 w 6258312"/>
              <a:gd name="connsiteY1" fmla="*/ 72193 h 3990591"/>
              <a:gd name="connsiteX2" fmla="*/ 3489766 w 6258312"/>
              <a:gd name="connsiteY2" fmla="*/ 378188 h 3990591"/>
              <a:gd name="connsiteX3" fmla="*/ 3173711 w 6258312"/>
              <a:gd name="connsiteY3" fmla="*/ 594212 h 3990591"/>
              <a:gd name="connsiteX4" fmla="*/ 2857657 w 6258312"/>
              <a:gd name="connsiteY4" fmla="*/ 882244 h 3990591"/>
              <a:gd name="connsiteX5" fmla="*/ 2304562 w 6258312"/>
              <a:gd name="connsiteY5" fmla="*/ 1530316 h 3990591"/>
              <a:gd name="connsiteX6" fmla="*/ 1593440 w 6258312"/>
              <a:gd name="connsiteY6" fmla="*/ 2322405 h 3990591"/>
              <a:gd name="connsiteX7" fmla="*/ 1040345 w 6258312"/>
              <a:gd name="connsiteY7" fmla="*/ 3186500 h 3990591"/>
              <a:gd name="connsiteX8" fmla="*/ 487250 w 6258312"/>
              <a:gd name="connsiteY8" fmla="*/ 3762564 h 3990591"/>
              <a:gd name="connsiteX9" fmla="*/ 171196 w 6258312"/>
              <a:gd name="connsiteY9" fmla="*/ 3978589 h 3990591"/>
              <a:gd name="connsiteX10" fmla="*/ 1514427 w 6258312"/>
              <a:gd name="connsiteY10" fmla="*/ 3834573 h 3990591"/>
              <a:gd name="connsiteX11" fmla="*/ 2383577 w 6258312"/>
              <a:gd name="connsiteY11" fmla="*/ 3546541 h 3990591"/>
              <a:gd name="connsiteX12" fmla="*/ 3173711 w 6258312"/>
              <a:gd name="connsiteY12" fmla="*/ 3114492 h 3990591"/>
              <a:gd name="connsiteX13" fmla="*/ 3836259 w 6258312"/>
              <a:gd name="connsiteY13" fmla="*/ 2934838 h 3990591"/>
              <a:gd name="connsiteX14" fmla="*/ 4262509 w 6258312"/>
              <a:gd name="connsiteY14" fmla="*/ 2274992 h 3990591"/>
              <a:gd name="connsiteX15" fmla="*/ 4546676 w 6258312"/>
              <a:gd name="connsiteY15" fmla="*/ 1747115 h 3990591"/>
              <a:gd name="connsiteX16" fmla="*/ 4972929 w 6258312"/>
              <a:gd name="connsiteY16" fmla="*/ 1153254 h 3990591"/>
              <a:gd name="connsiteX17" fmla="*/ 5257094 w 6258312"/>
              <a:gd name="connsiteY17" fmla="*/ 625376 h 3990591"/>
              <a:gd name="connsiteX18" fmla="*/ 6109598 w 6258312"/>
              <a:gd name="connsiteY18" fmla="*/ 97500 h 3990591"/>
              <a:gd name="connsiteX0" fmla="*/ 6109598 w 6258310"/>
              <a:gd name="connsiteY0" fmla="*/ 97500 h 3990591"/>
              <a:gd name="connsiteX1" fmla="*/ 4364816 w 6258310"/>
              <a:gd name="connsiteY1" fmla="*/ 72193 h 3990591"/>
              <a:gd name="connsiteX2" fmla="*/ 3489766 w 6258310"/>
              <a:gd name="connsiteY2" fmla="*/ 378188 h 3990591"/>
              <a:gd name="connsiteX3" fmla="*/ 3173711 w 6258310"/>
              <a:gd name="connsiteY3" fmla="*/ 594212 h 3990591"/>
              <a:gd name="connsiteX4" fmla="*/ 2857657 w 6258310"/>
              <a:gd name="connsiteY4" fmla="*/ 882244 h 3990591"/>
              <a:gd name="connsiteX5" fmla="*/ 2304562 w 6258310"/>
              <a:gd name="connsiteY5" fmla="*/ 1530316 h 3990591"/>
              <a:gd name="connsiteX6" fmla="*/ 1593440 w 6258310"/>
              <a:gd name="connsiteY6" fmla="*/ 2322405 h 3990591"/>
              <a:gd name="connsiteX7" fmla="*/ 1040345 w 6258310"/>
              <a:gd name="connsiteY7" fmla="*/ 3186500 h 3990591"/>
              <a:gd name="connsiteX8" fmla="*/ 487250 w 6258310"/>
              <a:gd name="connsiteY8" fmla="*/ 3762564 h 3990591"/>
              <a:gd name="connsiteX9" fmla="*/ 171196 w 6258310"/>
              <a:gd name="connsiteY9" fmla="*/ 3978589 h 3990591"/>
              <a:gd name="connsiteX10" fmla="*/ 1514427 w 6258310"/>
              <a:gd name="connsiteY10" fmla="*/ 3834573 h 3990591"/>
              <a:gd name="connsiteX11" fmla="*/ 2383577 w 6258310"/>
              <a:gd name="connsiteY11" fmla="*/ 3546541 h 3990591"/>
              <a:gd name="connsiteX12" fmla="*/ 3125839 w 6258310"/>
              <a:gd name="connsiteY12" fmla="*/ 3396730 h 3990591"/>
              <a:gd name="connsiteX13" fmla="*/ 3836259 w 6258310"/>
              <a:gd name="connsiteY13" fmla="*/ 2934838 h 3990591"/>
              <a:gd name="connsiteX14" fmla="*/ 4262509 w 6258310"/>
              <a:gd name="connsiteY14" fmla="*/ 2274992 h 3990591"/>
              <a:gd name="connsiteX15" fmla="*/ 4546676 w 6258310"/>
              <a:gd name="connsiteY15" fmla="*/ 1747115 h 3990591"/>
              <a:gd name="connsiteX16" fmla="*/ 4972929 w 6258310"/>
              <a:gd name="connsiteY16" fmla="*/ 1153254 h 3990591"/>
              <a:gd name="connsiteX17" fmla="*/ 5257094 w 6258310"/>
              <a:gd name="connsiteY17" fmla="*/ 625376 h 3990591"/>
              <a:gd name="connsiteX18" fmla="*/ 6109598 w 6258310"/>
              <a:gd name="connsiteY18" fmla="*/ 97500 h 3990591"/>
              <a:gd name="connsiteX0" fmla="*/ 6109598 w 6258312"/>
              <a:gd name="connsiteY0" fmla="*/ 97500 h 3990591"/>
              <a:gd name="connsiteX1" fmla="*/ 4364816 w 6258312"/>
              <a:gd name="connsiteY1" fmla="*/ 72193 h 3990591"/>
              <a:gd name="connsiteX2" fmla="*/ 3489766 w 6258312"/>
              <a:gd name="connsiteY2" fmla="*/ 378188 h 3990591"/>
              <a:gd name="connsiteX3" fmla="*/ 3173711 w 6258312"/>
              <a:gd name="connsiteY3" fmla="*/ 594212 h 3990591"/>
              <a:gd name="connsiteX4" fmla="*/ 2857657 w 6258312"/>
              <a:gd name="connsiteY4" fmla="*/ 882244 h 3990591"/>
              <a:gd name="connsiteX5" fmla="*/ 2304562 w 6258312"/>
              <a:gd name="connsiteY5" fmla="*/ 1530316 h 3990591"/>
              <a:gd name="connsiteX6" fmla="*/ 1593440 w 6258312"/>
              <a:gd name="connsiteY6" fmla="*/ 2322405 h 3990591"/>
              <a:gd name="connsiteX7" fmla="*/ 1040345 w 6258312"/>
              <a:gd name="connsiteY7" fmla="*/ 3186500 h 3990591"/>
              <a:gd name="connsiteX8" fmla="*/ 487250 w 6258312"/>
              <a:gd name="connsiteY8" fmla="*/ 3762564 h 3990591"/>
              <a:gd name="connsiteX9" fmla="*/ 171196 w 6258312"/>
              <a:gd name="connsiteY9" fmla="*/ 3978589 h 3990591"/>
              <a:gd name="connsiteX10" fmla="*/ 1514427 w 6258312"/>
              <a:gd name="connsiteY10" fmla="*/ 3834573 h 3990591"/>
              <a:gd name="connsiteX11" fmla="*/ 2273339 w 6258312"/>
              <a:gd name="connsiteY11" fmla="*/ 3792637 h 3990591"/>
              <a:gd name="connsiteX12" fmla="*/ 3125839 w 6258312"/>
              <a:gd name="connsiteY12" fmla="*/ 3396730 h 3990591"/>
              <a:gd name="connsiteX13" fmla="*/ 3836259 w 6258312"/>
              <a:gd name="connsiteY13" fmla="*/ 2934838 h 3990591"/>
              <a:gd name="connsiteX14" fmla="*/ 4262509 w 6258312"/>
              <a:gd name="connsiteY14" fmla="*/ 2274992 h 3990591"/>
              <a:gd name="connsiteX15" fmla="*/ 4546676 w 6258312"/>
              <a:gd name="connsiteY15" fmla="*/ 1747115 h 3990591"/>
              <a:gd name="connsiteX16" fmla="*/ 4972929 w 6258312"/>
              <a:gd name="connsiteY16" fmla="*/ 1153254 h 3990591"/>
              <a:gd name="connsiteX17" fmla="*/ 5257094 w 6258312"/>
              <a:gd name="connsiteY17" fmla="*/ 625376 h 3990591"/>
              <a:gd name="connsiteX18" fmla="*/ 6109598 w 6258312"/>
              <a:gd name="connsiteY18" fmla="*/ 97500 h 3990591"/>
              <a:gd name="connsiteX0" fmla="*/ 6022958 w 6171670"/>
              <a:gd name="connsiteY0" fmla="*/ 97500 h 4005596"/>
              <a:gd name="connsiteX1" fmla="*/ 4278176 w 6171670"/>
              <a:gd name="connsiteY1" fmla="*/ 72193 h 4005596"/>
              <a:gd name="connsiteX2" fmla="*/ 3403126 w 6171670"/>
              <a:gd name="connsiteY2" fmla="*/ 378188 h 4005596"/>
              <a:gd name="connsiteX3" fmla="*/ 3087071 w 6171670"/>
              <a:gd name="connsiteY3" fmla="*/ 594212 h 4005596"/>
              <a:gd name="connsiteX4" fmla="*/ 2771017 w 6171670"/>
              <a:gd name="connsiteY4" fmla="*/ 882244 h 4005596"/>
              <a:gd name="connsiteX5" fmla="*/ 2217922 w 6171670"/>
              <a:gd name="connsiteY5" fmla="*/ 1530316 h 4005596"/>
              <a:gd name="connsiteX6" fmla="*/ 1506800 w 6171670"/>
              <a:gd name="connsiteY6" fmla="*/ 2322405 h 4005596"/>
              <a:gd name="connsiteX7" fmla="*/ 953705 w 6171670"/>
              <a:gd name="connsiteY7" fmla="*/ 3186500 h 4005596"/>
              <a:gd name="connsiteX8" fmla="*/ 400610 w 6171670"/>
              <a:gd name="connsiteY8" fmla="*/ 3762564 h 4005596"/>
              <a:gd name="connsiteX9" fmla="*/ 84556 w 6171670"/>
              <a:gd name="connsiteY9" fmla="*/ 3978589 h 4005596"/>
              <a:gd name="connsiteX10" fmla="*/ 907944 w 6171670"/>
              <a:gd name="connsiteY10" fmla="*/ 3924606 h 4005596"/>
              <a:gd name="connsiteX11" fmla="*/ 2186699 w 6171670"/>
              <a:gd name="connsiteY11" fmla="*/ 3792637 h 4005596"/>
              <a:gd name="connsiteX12" fmla="*/ 3039199 w 6171670"/>
              <a:gd name="connsiteY12" fmla="*/ 3396730 h 4005596"/>
              <a:gd name="connsiteX13" fmla="*/ 3749619 w 6171670"/>
              <a:gd name="connsiteY13" fmla="*/ 2934838 h 4005596"/>
              <a:gd name="connsiteX14" fmla="*/ 4175869 w 6171670"/>
              <a:gd name="connsiteY14" fmla="*/ 2274992 h 4005596"/>
              <a:gd name="connsiteX15" fmla="*/ 4460036 w 6171670"/>
              <a:gd name="connsiteY15" fmla="*/ 1747115 h 4005596"/>
              <a:gd name="connsiteX16" fmla="*/ 4886289 w 6171670"/>
              <a:gd name="connsiteY16" fmla="*/ 1153254 h 4005596"/>
              <a:gd name="connsiteX17" fmla="*/ 5170454 w 6171670"/>
              <a:gd name="connsiteY17" fmla="*/ 625376 h 4005596"/>
              <a:gd name="connsiteX18" fmla="*/ 6022958 w 6171670"/>
              <a:gd name="connsiteY18" fmla="*/ 97500 h 4005596"/>
              <a:gd name="connsiteX0" fmla="*/ 6478323 w 6627037"/>
              <a:gd name="connsiteY0" fmla="*/ 97500 h 4017597"/>
              <a:gd name="connsiteX1" fmla="*/ 4733541 w 6627037"/>
              <a:gd name="connsiteY1" fmla="*/ 72193 h 4017597"/>
              <a:gd name="connsiteX2" fmla="*/ 3858491 w 6627037"/>
              <a:gd name="connsiteY2" fmla="*/ 378188 h 4017597"/>
              <a:gd name="connsiteX3" fmla="*/ 3542436 w 6627037"/>
              <a:gd name="connsiteY3" fmla="*/ 594212 h 4017597"/>
              <a:gd name="connsiteX4" fmla="*/ 3226382 w 6627037"/>
              <a:gd name="connsiteY4" fmla="*/ 882244 h 4017597"/>
              <a:gd name="connsiteX5" fmla="*/ 2673287 w 6627037"/>
              <a:gd name="connsiteY5" fmla="*/ 1530316 h 4017597"/>
              <a:gd name="connsiteX6" fmla="*/ 1962165 w 6627037"/>
              <a:gd name="connsiteY6" fmla="*/ 2322405 h 4017597"/>
              <a:gd name="connsiteX7" fmla="*/ 1409070 w 6627037"/>
              <a:gd name="connsiteY7" fmla="*/ 3186500 h 4017597"/>
              <a:gd name="connsiteX8" fmla="*/ 855975 w 6627037"/>
              <a:gd name="connsiteY8" fmla="*/ 3762564 h 4017597"/>
              <a:gd name="connsiteX9" fmla="*/ 84556 w 6627037"/>
              <a:gd name="connsiteY9" fmla="*/ 3990590 h 4017597"/>
              <a:gd name="connsiteX10" fmla="*/ 1363309 w 6627037"/>
              <a:gd name="connsiteY10" fmla="*/ 3924606 h 4017597"/>
              <a:gd name="connsiteX11" fmla="*/ 2642064 w 6627037"/>
              <a:gd name="connsiteY11" fmla="*/ 3792637 h 4017597"/>
              <a:gd name="connsiteX12" fmla="*/ 3494564 w 6627037"/>
              <a:gd name="connsiteY12" fmla="*/ 3396730 h 4017597"/>
              <a:gd name="connsiteX13" fmla="*/ 4204984 w 6627037"/>
              <a:gd name="connsiteY13" fmla="*/ 2934838 h 4017597"/>
              <a:gd name="connsiteX14" fmla="*/ 4631234 w 6627037"/>
              <a:gd name="connsiteY14" fmla="*/ 2274992 h 4017597"/>
              <a:gd name="connsiteX15" fmla="*/ 4915401 w 6627037"/>
              <a:gd name="connsiteY15" fmla="*/ 1747115 h 4017597"/>
              <a:gd name="connsiteX16" fmla="*/ 5341654 w 6627037"/>
              <a:gd name="connsiteY16" fmla="*/ 1153254 h 4017597"/>
              <a:gd name="connsiteX17" fmla="*/ 5625819 w 6627037"/>
              <a:gd name="connsiteY17" fmla="*/ 625376 h 4017597"/>
              <a:gd name="connsiteX18" fmla="*/ 6478323 w 6627037"/>
              <a:gd name="connsiteY18" fmla="*/ 97500 h 4017597"/>
              <a:gd name="connsiteX0" fmla="*/ 6535851 w 6684563"/>
              <a:gd name="connsiteY0" fmla="*/ 97500 h 4023582"/>
              <a:gd name="connsiteX1" fmla="*/ 4791069 w 6684563"/>
              <a:gd name="connsiteY1" fmla="*/ 72193 h 4023582"/>
              <a:gd name="connsiteX2" fmla="*/ 3916019 w 6684563"/>
              <a:gd name="connsiteY2" fmla="*/ 378188 h 4023582"/>
              <a:gd name="connsiteX3" fmla="*/ 3599964 w 6684563"/>
              <a:gd name="connsiteY3" fmla="*/ 594212 h 4023582"/>
              <a:gd name="connsiteX4" fmla="*/ 3283910 w 6684563"/>
              <a:gd name="connsiteY4" fmla="*/ 882244 h 4023582"/>
              <a:gd name="connsiteX5" fmla="*/ 2730815 w 6684563"/>
              <a:gd name="connsiteY5" fmla="*/ 1530316 h 4023582"/>
              <a:gd name="connsiteX6" fmla="*/ 2019693 w 6684563"/>
              <a:gd name="connsiteY6" fmla="*/ 2322405 h 4023582"/>
              <a:gd name="connsiteX7" fmla="*/ 1466598 w 6684563"/>
              <a:gd name="connsiteY7" fmla="*/ 3186500 h 4023582"/>
              <a:gd name="connsiteX8" fmla="*/ 568335 w 6684563"/>
              <a:gd name="connsiteY8" fmla="*/ 3726651 h 4023582"/>
              <a:gd name="connsiteX9" fmla="*/ 142084 w 6684563"/>
              <a:gd name="connsiteY9" fmla="*/ 3990590 h 4023582"/>
              <a:gd name="connsiteX10" fmla="*/ 1420837 w 6684563"/>
              <a:gd name="connsiteY10" fmla="*/ 3924606 h 4023582"/>
              <a:gd name="connsiteX11" fmla="*/ 2699592 w 6684563"/>
              <a:gd name="connsiteY11" fmla="*/ 3792637 h 4023582"/>
              <a:gd name="connsiteX12" fmla="*/ 3552092 w 6684563"/>
              <a:gd name="connsiteY12" fmla="*/ 3396730 h 4023582"/>
              <a:gd name="connsiteX13" fmla="*/ 4262512 w 6684563"/>
              <a:gd name="connsiteY13" fmla="*/ 2934838 h 4023582"/>
              <a:gd name="connsiteX14" fmla="*/ 4688762 w 6684563"/>
              <a:gd name="connsiteY14" fmla="*/ 2274992 h 4023582"/>
              <a:gd name="connsiteX15" fmla="*/ 4972929 w 6684563"/>
              <a:gd name="connsiteY15" fmla="*/ 1747115 h 4023582"/>
              <a:gd name="connsiteX16" fmla="*/ 5399182 w 6684563"/>
              <a:gd name="connsiteY16" fmla="*/ 1153254 h 4023582"/>
              <a:gd name="connsiteX17" fmla="*/ 5683347 w 6684563"/>
              <a:gd name="connsiteY17" fmla="*/ 625376 h 4023582"/>
              <a:gd name="connsiteX18" fmla="*/ 6535851 w 6684563"/>
              <a:gd name="connsiteY18" fmla="*/ 97500 h 4023582"/>
              <a:gd name="connsiteX0" fmla="*/ 6535851 w 6684565"/>
              <a:gd name="connsiteY0" fmla="*/ 97500 h 4023582"/>
              <a:gd name="connsiteX1" fmla="*/ 4791069 w 6684565"/>
              <a:gd name="connsiteY1" fmla="*/ 72193 h 4023582"/>
              <a:gd name="connsiteX2" fmla="*/ 3916019 w 6684565"/>
              <a:gd name="connsiteY2" fmla="*/ 378188 h 4023582"/>
              <a:gd name="connsiteX3" fmla="*/ 3599964 w 6684565"/>
              <a:gd name="connsiteY3" fmla="*/ 594212 h 4023582"/>
              <a:gd name="connsiteX4" fmla="*/ 3283910 w 6684565"/>
              <a:gd name="connsiteY4" fmla="*/ 882244 h 4023582"/>
              <a:gd name="connsiteX5" fmla="*/ 2730815 w 6684565"/>
              <a:gd name="connsiteY5" fmla="*/ 1530316 h 4023582"/>
              <a:gd name="connsiteX6" fmla="*/ 2019693 w 6684565"/>
              <a:gd name="connsiteY6" fmla="*/ 2322405 h 4023582"/>
              <a:gd name="connsiteX7" fmla="*/ 1136671 w 6684565"/>
              <a:gd name="connsiteY7" fmla="*/ 3066805 h 4023582"/>
              <a:gd name="connsiteX8" fmla="*/ 568335 w 6684565"/>
              <a:gd name="connsiteY8" fmla="*/ 3726651 h 4023582"/>
              <a:gd name="connsiteX9" fmla="*/ 142084 w 6684565"/>
              <a:gd name="connsiteY9" fmla="*/ 3990590 h 4023582"/>
              <a:gd name="connsiteX10" fmla="*/ 1420837 w 6684565"/>
              <a:gd name="connsiteY10" fmla="*/ 3924606 h 4023582"/>
              <a:gd name="connsiteX11" fmla="*/ 2699592 w 6684565"/>
              <a:gd name="connsiteY11" fmla="*/ 3792637 h 4023582"/>
              <a:gd name="connsiteX12" fmla="*/ 3552092 w 6684565"/>
              <a:gd name="connsiteY12" fmla="*/ 3396730 h 4023582"/>
              <a:gd name="connsiteX13" fmla="*/ 4262512 w 6684565"/>
              <a:gd name="connsiteY13" fmla="*/ 2934838 h 4023582"/>
              <a:gd name="connsiteX14" fmla="*/ 4688762 w 6684565"/>
              <a:gd name="connsiteY14" fmla="*/ 2274992 h 4023582"/>
              <a:gd name="connsiteX15" fmla="*/ 4972929 w 6684565"/>
              <a:gd name="connsiteY15" fmla="*/ 1747115 h 4023582"/>
              <a:gd name="connsiteX16" fmla="*/ 5399182 w 6684565"/>
              <a:gd name="connsiteY16" fmla="*/ 1153254 h 4023582"/>
              <a:gd name="connsiteX17" fmla="*/ 5683347 w 6684565"/>
              <a:gd name="connsiteY17" fmla="*/ 625376 h 4023582"/>
              <a:gd name="connsiteX18" fmla="*/ 6535851 w 6684565"/>
              <a:gd name="connsiteY18" fmla="*/ 97500 h 4023582"/>
              <a:gd name="connsiteX0" fmla="*/ 6535851 w 6684563"/>
              <a:gd name="connsiteY0" fmla="*/ 97500 h 4023582"/>
              <a:gd name="connsiteX1" fmla="*/ 4791069 w 6684563"/>
              <a:gd name="connsiteY1" fmla="*/ 72193 h 4023582"/>
              <a:gd name="connsiteX2" fmla="*/ 3916019 w 6684563"/>
              <a:gd name="connsiteY2" fmla="*/ 378188 h 4023582"/>
              <a:gd name="connsiteX3" fmla="*/ 3599964 w 6684563"/>
              <a:gd name="connsiteY3" fmla="*/ 594212 h 4023582"/>
              <a:gd name="connsiteX4" fmla="*/ 3283910 w 6684563"/>
              <a:gd name="connsiteY4" fmla="*/ 882244 h 4023582"/>
              <a:gd name="connsiteX5" fmla="*/ 2730815 w 6684563"/>
              <a:gd name="connsiteY5" fmla="*/ 1530316 h 4023582"/>
              <a:gd name="connsiteX6" fmla="*/ 1989174 w 6684563"/>
              <a:gd name="connsiteY6" fmla="*/ 1945067 h 4023582"/>
              <a:gd name="connsiteX7" fmla="*/ 1136671 w 6684563"/>
              <a:gd name="connsiteY7" fmla="*/ 3066805 h 4023582"/>
              <a:gd name="connsiteX8" fmla="*/ 568335 w 6684563"/>
              <a:gd name="connsiteY8" fmla="*/ 3726651 h 4023582"/>
              <a:gd name="connsiteX9" fmla="*/ 142084 w 6684563"/>
              <a:gd name="connsiteY9" fmla="*/ 3990590 h 4023582"/>
              <a:gd name="connsiteX10" fmla="*/ 1420837 w 6684563"/>
              <a:gd name="connsiteY10" fmla="*/ 3924606 h 4023582"/>
              <a:gd name="connsiteX11" fmla="*/ 2699592 w 6684563"/>
              <a:gd name="connsiteY11" fmla="*/ 3792637 h 4023582"/>
              <a:gd name="connsiteX12" fmla="*/ 3552092 w 6684563"/>
              <a:gd name="connsiteY12" fmla="*/ 3396730 h 4023582"/>
              <a:gd name="connsiteX13" fmla="*/ 4262512 w 6684563"/>
              <a:gd name="connsiteY13" fmla="*/ 2934838 h 4023582"/>
              <a:gd name="connsiteX14" fmla="*/ 4688762 w 6684563"/>
              <a:gd name="connsiteY14" fmla="*/ 2274992 h 4023582"/>
              <a:gd name="connsiteX15" fmla="*/ 4972929 w 6684563"/>
              <a:gd name="connsiteY15" fmla="*/ 1747115 h 4023582"/>
              <a:gd name="connsiteX16" fmla="*/ 5399182 w 6684563"/>
              <a:gd name="connsiteY16" fmla="*/ 1153254 h 4023582"/>
              <a:gd name="connsiteX17" fmla="*/ 5683347 w 6684563"/>
              <a:gd name="connsiteY17" fmla="*/ 625376 h 4023582"/>
              <a:gd name="connsiteX18" fmla="*/ 6535851 w 6684563"/>
              <a:gd name="connsiteY18" fmla="*/ 97500 h 4023582"/>
              <a:gd name="connsiteX0" fmla="*/ 6535851 w 6684565"/>
              <a:gd name="connsiteY0" fmla="*/ 97500 h 4023582"/>
              <a:gd name="connsiteX1" fmla="*/ 4791069 w 6684565"/>
              <a:gd name="connsiteY1" fmla="*/ 72193 h 4023582"/>
              <a:gd name="connsiteX2" fmla="*/ 3916019 w 6684565"/>
              <a:gd name="connsiteY2" fmla="*/ 378188 h 4023582"/>
              <a:gd name="connsiteX3" fmla="*/ 3599964 w 6684565"/>
              <a:gd name="connsiteY3" fmla="*/ 594212 h 4023582"/>
              <a:gd name="connsiteX4" fmla="*/ 3283910 w 6684565"/>
              <a:gd name="connsiteY4" fmla="*/ 882244 h 4023582"/>
              <a:gd name="connsiteX5" fmla="*/ 2557508 w 6684565"/>
              <a:gd name="connsiteY5" fmla="*/ 1219237 h 4023582"/>
              <a:gd name="connsiteX6" fmla="*/ 1989174 w 6684565"/>
              <a:gd name="connsiteY6" fmla="*/ 1945067 h 4023582"/>
              <a:gd name="connsiteX7" fmla="*/ 1136671 w 6684565"/>
              <a:gd name="connsiteY7" fmla="*/ 3066805 h 4023582"/>
              <a:gd name="connsiteX8" fmla="*/ 568335 w 6684565"/>
              <a:gd name="connsiteY8" fmla="*/ 3726651 h 4023582"/>
              <a:gd name="connsiteX9" fmla="*/ 142084 w 6684565"/>
              <a:gd name="connsiteY9" fmla="*/ 3990590 h 4023582"/>
              <a:gd name="connsiteX10" fmla="*/ 1420837 w 6684565"/>
              <a:gd name="connsiteY10" fmla="*/ 3924606 h 4023582"/>
              <a:gd name="connsiteX11" fmla="*/ 2699592 w 6684565"/>
              <a:gd name="connsiteY11" fmla="*/ 3792637 h 4023582"/>
              <a:gd name="connsiteX12" fmla="*/ 3552092 w 6684565"/>
              <a:gd name="connsiteY12" fmla="*/ 3396730 h 4023582"/>
              <a:gd name="connsiteX13" fmla="*/ 4262512 w 6684565"/>
              <a:gd name="connsiteY13" fmla="*/ 2934838 h 4023582"/>
              <a:gd name="connsiteX14" fmla="*/ 4688762 w 6684565"/>
              <a:gd name="connsiteY14" fmla="*/ 2274992 h 4023582"/>
              <a:gd name="connsiteX15" fmla="*/ 4972929 w 6684565"/>
              <a:gd name="connsiteY15" fmla="*/ 1747115 h 4023582"/>
              <a:gd name="connsiteX16" fmla="*/ 5399182 w 6684565"/>
              <a:gd name="connsiteY16" fmla="*/ 1153254 h 4023582"/>
              <a:gd name="connsiteX17" fmla="*/ 5683347 w 6684565"/>
              <a:gd name="connsiteY17" fmla="*/ 625376 h 4023582"/>
              <a:gd name="connsiteX18" fmla="*/ 6535851 w 6684565"/>
              <a:gd name="connsiteY18" fmla="*/ 97500 h 4023582"/>
              <a:gd name="connsiteX0" fmla="*/ 6535851 w 6684563"/>
              <a:gd name="connsiteY0" fmla="*/ 97500 h 4023582"/>
              <a:gd name="connsiteX1" fmla="*/ 4791069 w 6684563"/>
              <a:gd name="connsiteY1" fmla="*/ 72193 h 4023582"/>
              <a:gd name="connsiteX2" fmla="*/ 3916019 w 6684563"/>
              <a:gd name="connsiteY2" fmla="*/ 378188 h 4023582"/>
              <a:gd name="connsiteX3" fmla="*/ 3599964 w 6684563"/>
              <a:gd name="connsiteY3" fmla="*/ 594212 h 4023582"/>
              <a:gd name="connsiteX4" fmla="*/ 3125843 w 6684563"/>
              <a:gd name="connsiteY4" fmla="*/ 757345 h 4023582"/>
              <a:gd name="connsiteX5" fmla="*/ 2557508 w 6684563"/>
              <a:gd name="connsiteY5" fmla="*/ 1219237 h 4023582"/>
              <a:gd name="connsiteX6" fmla="*/ 1989174 w 6684563"/>
              <a:gd name="connsiteY6" fmla="*/ 1945067 h 4023582"/>
              <a:gd name="connsiteX7" fmla="*/ 1136671 w 6684563"/>
              <a:gd name="connsiteY7" fmla="*/ 3066805 h 4023582"/>
              <a:gd name="connsiteX8" fmla="*/ 568335 w 6684563"/>
              <a:gd name="connsiteY8" fmla="*/ 3726651 h 4023582"/>
              <a:gd name="connsiteX9" fmla="*/ 142084 w 6684563"/>
              <a:gd name="connsiteY9" fmla="*/ 3990590 h 4023582"/>
              <a:gd name="connsiteX10" fmla="*/ 1420837 w 6684563"/>
              <a:gd name="connsiteY10" fmla="*/ 3924606 h 4023582"/>
              <a:gd name="connsiteX11" fmla="*/ 2699592 w 6684563"/>
              <a:gd name="connsiteY11" fmla="*/ 3792637 h 4023582"/>
              <a:gd name="connsiteX12" fmla="*/ 3552092 w 6684563"/>
              <a:gd name="connsiteY12" fmla="*/ 3396730 h 4023582"/>
              <a:gd name="connsiteX13" fmla="*/ 4262512 w 6684563"/>
              <a:gd name="connsiteY13" fmla="*/ 2934838 h 4023582"/>
              <a:gd name="connsiteX14" fmla="*/ 4688762 w 6684563"/>
              <a:gd name="connsiteY14" fmla="*/ 2274992 h 4023582"/>
              <a:gd name="connsiteX15" fmla="*/ 4972929 w 6684563"/>
              <a:gd name="connsiteY15" fmla="*/ 1747115 h 4023582"/>
              <a:gd name="connsiteX16" fmla="*/ 5399182 w 6684563"/>
              <a:gd name="connsiteY16" fmla="*/ 1153254 h 4023582"/>
              <a:gd name="connsiteX17" fmla="*/ 5683347 w 6684563"/>
              <a:gd name="connsiteY17" fmla="*/ 625376 h 4023582"/>
              <a:gd name="connsiteX18" fmla="*/ 6535851 w 6684563"/>
              <a:gd name="connsiteY18" fmla="*/ 97500 h 4023582"/>
              <a:gd name="connsiteX0" fmla="*/ 6535851 w 6684565"/>
              <a:gd name="connsiteY0" fmla="*/ 97500 h 4023582"/>
              <a:gd name="connsiteX1" fmla="*/ 4791069 w 6684565"/>
              <a:gd name="connsiteY1" fmla="*/ 72193 h 4023582"/>
              <a:gd name="connsiteX2" fmla="*/ 3916019 w 6684565"/>
              <a:gd name="connsiteY2" fmla="*/ 378188 h 4023582"/>
              <a:gd name="connsiteX3" fmla="*/ 3552094 w 6684565"/>
              <a:gd name="connsiteY3" fmla="*/ 427422 h 4023582"/>
              <a:gd name="connsiteX4" fmla="*/ 3125843 w 6684565"/>
              <a:gd name="connsiteY4" fmla="*/ 757345 h 4023582"/>
              <a:gd name="connsiteX5" fmla="*/ 2557508 w 6684565"/>
              <a:gd name="connsiteY5" fmla="*/ 1219237 h 4023582"/>
              <a:gd name="connsiteX6" fmla="*/ 1989174 w 6684565"/>
              <a:gd name="connsiteY6" fmla="*/ 1945067 h 4023582"/>
              <a:gd name="connsiteX7" fmla="*/ 1136671 w 6684565"/>
              <a:gd name="connsiteY7" fmla="*/ 3066805 h 4023582"/>
              <a:gd name="connsiteX8" fmla="*/ 568335 w 6684565"/>
              <a:gd name="connsiteY8" fmla="*/ 3726651 h 4023582"/>
              <a:gd name="connsiteX9" fmla="*/ 142084 w 6684565"/>
              <a:gd name="connsiteY9" fmla="*/ 3990590 h 4023582"/>
              <a:gd name="connsiteX10" fmla="*/ 1420837 w 6684565"/>
              <a:gd name="connsiteY10" fmla="*/ 3924606 h 4023582"/>
              <a:gd name="connsiteX11" fmla="*/ 2699592 w 6684565"/>
              <a:gd name="connsiteY11" fmla="*/ 3792637 h 4023582"/>
              <a:gd name="connsiteX12" fmla="*/ 3552092 w 6684565"/>
              <a:gd name="connsiteY12" fmla="*/ 3396730 h 4023582"/>
              <a:gd name="connsiteX13" fmla="*/ 4262512 w 6684565"/>
              <a:gd name="connsiteY13" fmla="*/ 2934838 h 4023582"/>
              <a:gd name="connsiteX14" fmla="*/ 4688762 w 6684565"/>
              <a:gd name="connsiteY14" fmla="*/ 2274992 h 4023582"/>
              <a:gd name="connsiteX15" fmla="*/ 4972929 w 6684565"/>
              <a:gd name="connsiteY15" fmla="*/ 1747115 h 4023582"/>
              <a:gd name="connsiteX16" fmla="*/ 5399182 w 6684565"/>
              <a:gd name="connsiteY16" fmla="*/ 1153254 h 4023582"/>
              <a:gd name="connsiteX17" fmla="*/ 5683347 w 6684565"/>
              <a:gd name="connsiteY17" fmla="*/ 625376 h 4023582"/>
              <a:gd name="connsiteX18" fmla="*/ 6535851 w 6684565"/>
              <a:gd name="connsiteY18" fmla="*/ 97500 h 4023582"/>
              <a:gd name="connsiteX0" fmla="*/ 6535851 w 6684563"/>
              <a:gd name="connsiteY0" fmla="*/ 97500 h 4023582"/>
              <a:gd name="connsiteX1" fmla="*/ 4791069 w 6684563"/>
              <a:gd name="connsiteY1" fmla="*/ 72193 h 4023582"/>
              <a:gd name="connsiteX2" fmla="*/ 3836261 w 6684563"/>
              <a:gd name="connsiteY2" fmla="*/ 229468 h 4023582"/>
              <a:gd name="connsiteX3" fmla="*/ 3552094 w 6684563"/>
              <a:gd name="connsiteY3" fmla="*/ 427422 h 4023582"/>
              <a:gd name="connsiteX4" fmla="*/ 3125843 w 6684563"/>
              <a:gd name="connsiteY4" fmla="*/ 757345 h 4023582"/>
              <a:gd name="connsiteX5" fmla="*/ 2557508 w 6684563"/>
              <a:gd name="connsiteY5" fmla="*/ 1219237 h 4023582"/>
              <a:gd name="connsiteX6" fmla="*/ 1989174 w 6684563"/>
              <a:gd name="connsiteY6" fmla="*/ 1945067 h 4023582"/>
              <a:gd name="connsiteX7" fmla="*/ 1136671 w 6684563"/>
              <a:gd name="connsiteY7" fmla="*/ 3066805 h 4023582"/>
              <a:gd name="connsiteX8" fmla="*/ 568335 w 6684563"/>
              <a:gd name="connsiteY8" fmla="*/ 3726651 h 4023582"/>
              <a:gd name="connsiteX9" fmla="*/ 142084 w 6684563"/>
              <a:gd name="connsiteY9" fmla="*/ 3990590 h 4023582"/>
              <a:gd name="connsiteX10" fmla="*/ 1420837 w 6684563"/>
              <a:gd name="connsiteY10" fmla="*/ 3924606 h 4023582"/>
              <a:gd name="connsiteX11" fmla="*/ 2699592 w 6684563"/>
              <a:gd name="connsiteY11" fmla="*/ 3792637 h 4023582"/>
              <a:gd name="connsiteX12" fmla="*/ 3552092 w 6684563"/>
              <a:gd name="connsiteY12" fmla="*/ 3396730 h 4023582"/>
              <a:gd name="connsiteX13" fmla="*/ 4262512 w 6684563"/>
              <a:gd name="connsiteY13" fmla="*/ 2934838 h 4023582"/>
              <a:gd name="connsiteX14" fmla="*/ 4688762 w 6684563"/>
              <a:gd name="connsiteY14" fmla="*/ 2274992 h 4023582"/>
              <a:gd name="connsiteX15" fmla="*/ 4972929 w 6684563"/>
              <a:gd name="connsiteY15" fmla="*/ 1747115 h 4023582"/>
              <a:gd name="connsiteX16" fmla="*/ 5399182 w 6684563"/>
              <a:gd name="connsiteY16" fmla="*/ 1153254 h 4023582"/>
              <a:gd name="connsiteX17" fmla="*/ 5683347 w 6684563"/>
              <a:gd name="connsiteY17" fmla="*/ 625376 h 4023582"/>
              <a:gd name="connsiteX18" fmla="*/ 6535851 w 6684563"/>
              <a:gd name="connsiteY18" fmla="*/ 97500 h 4023582"/>
              <a:gd name="connsiteX0" fmla="*/ 6535851 w 6677933"/>
              <a:gd name="connsiteY0" fmla="*/ 131970 h 4058052"/>
              <a:gd name="connsiteX1" fmla="*/ 4830847 w 6677933"/>
              <a:gd name="connsiteY1" fmla="*/ 0 h 4058052"/>
              <a:gd name="connsiteX2" fmla="*/ 3836261 w 6677933"/>
              <a:gd name="connsiteY2" fmla="*/ 263938 h 4058052"/>
              <a:gd name="connsiteX3" fmla="*/ 3552094 w 6677933"/>
              <a:gd name="connsiteY3" fmla="*/ 461892 h 4058052"/>
              <a:gd name="connsiteX4" fmla="*/ 3125843 w 6677933"/>
              <a:gd name="connsiteY4" fmla="*/ 791815 h 4058052"/>
              <a:gd name="connsiteX5" fmla="*/ 2557508 w 6677933"/>
              <a:gd name="connsiteY5" fmla="*/ 1253707 h 4058052"/>
              <a:gd name="connsiteX6" fmla="*/ 1989174 w 6677933"/>
              <a:gd name="connsiteY6" fmla="*/ 1979537 h 4058052"/>
              <a:gd name="connsiteX7" fmla="*/ 1136671 w 6677933"/>
              <a:gd name="connsiteY7" fmla="*/ 3101275 h 4058052"/>
              <a:gd name="connsiteX8" fmla="*/ 568335 w 6677933"/>
              <a:gd name="connsiteY8" fmla="*/ 3761121 h 4058052"/>
              <a:gd name="connsiteX9" fmla="*/ 142084 w 6677933"/>
              <a:gd name="connsiteY9" fmla="*/ 4025060 h 4058052"/>
              <a:gd name="connsiteX10" fmla="*/ 1420837 w 6677933"/>
              <a:gd name="connsiteY10" fmla="*/ 3959076 h 4058052"/>
              <a:gd name="connsiteX11" fmla="*/ 2699592 w 6677933"/>
              <a:gd name="connsiteY11" fmla="*/ 3827107 h 4058052"/>
              <a:gd name="connsiteX12" fmla="*/ 3552092 w 6677933"/>
              <a:gd name="connsiteY12" fmla="*/ 3431200 h 4058052"/>
              <a:gd name="connsiteX13" fmla="*/ 4262512 w 6677933"/>
              <a:gd name="connsiteY13" fmla="*/ 2969308 h 4058052"/>
              <a:gd name="connsiteX14" fmla="*/ 4688762 w 6677933"/>
              <a:gd name="connsiteY14" fmla="*/ 2309462 h 4058052"/>
              <a:gd name="connsiteX15" fmla="*/ 4972929 w 6677933"/>
              <a:gd name="connsiteY15" fmla="*/ 1781585 h 4058052"/>
              <a:gd name="connsiteX16" fmla="*/ 5399182 w 6677933"/>
              <a:gd name="connsiteY16" fmla="*/ 1187724 h 4058052"/>
              <a:gd name="connsiteX17" fmla="*/ 5683347 w 6677933"/>
              <a:gd name="connsiteY17" fmla="*/ 659846 h 4058052"/>
              <a:gd name="connsiteX18" fmla="*/ 6535851 w 6677933"/>
              <a:gd name="connsiteY18" fmla="*/ 131970 h 4058052"/>
              <a:gd name="connsiteX0" fmla="*/ 6535851 w 6677935"/>
              <a:gd name="connsiteY0" fmla="*/ 98977 h 4025059"/>
              <a:gd name="connsiteX1" fmla="*/ 4830847 w 6677935"/>
              <a:gd name="connsiteY1" fmla="*/ 32992 h 4025059"/>
              <a:gd name="connsiteX2" fmla="*/ 3836261 w 6677935"/>
              <a:gd name="connsiteY2" fmla="*/ 230945 h 4025059"/>
              <a:gd name="connsiteX3" fmla="*/ 3552094 w 6677935"/>
              <a:gd name="connsiteY3" fmla="*/ 428899 h 4025059"/>
              <a:gd name="connsiteX4" fmla="*/ 3125843 w 6677935"/>
              <a:gd name="connsiteY4" fmla="*/ 758822 h 4025059"/>
              <a:gd name="connsiteX5" fmla="*/ 2557508 w 6677935"/>
              <a:gd name="connsiteY5" fmla="*/ 1220714 h 4025059"/>
              <a:gd name="connsiteX6" fmla="*/ 1989174 w 6677935"/>
              <a:gd name="connsiteY6" fmla="*/ 1946544 h 4025059"/>
              <a:gd name="connsiteX7" fmla="*/ 1136671 w 6677935"/>
              <a:gd name="connsiteY7" fmla="*/ 3068282 h 4025059"/>
              <a:gd name="connsiteX8" fmla="*/ 568335 w 6677935"/>
              <a:gd name="connsiteY8" fmla="*/ 3728128 h 4025059"/>
              <a:gd name="connsiteX9" fmla="*/ 142084 w 6677935"/>
              <a:gd name="connsiteY9" fmla="*/ 3992067 h 4025059"/>
              <a:gd name="connsiteX10" fmla="*/ 1420837 w 6677935"/>
              <a:gd name="connsiteY10" fmla="*/ 3926083 h 4025059"/>
              <a:gd name="connsiteX11" fmla="*/ 2699592 w 6677935"/>
              <a:gd name="connsiteY11" fmla="*/ 3794114 h 4025059"/>
              <a:gd name="connsiteX12" fmla="*/ 3552092 w 6677935"/>
              <a:gd name="connsiteY12" fmla="*/ 3398207 h 4025059"/>
              <a:gd name="connsiteX13" fmla="*/ 4262512 w 6677935"/>
              <a:gd name="connsiteY13" fmla="*/ 2936315 h 4025059"/>
              <a:gd name="connsiteX14" fmla="*/ 4688762 w 6677935"/>
              <a:gd name="connsiteY14" fmla="*/ 2276469 h 4025059"/>
              <a:gd name="connsiteX15" fmla="*/ 4972929 w 6677935"/>
              <a:gd name="connsiteY15" fmla="*/ 1748592 h 4025059"/>
              <a:gd name="connsiteX16" fmla="*/ 5399182 w 6677935"/>
              <a:gd name="connsiteY16" fmla="*/ 1154731 h 4025059"/>
              <a:gd name="connsiteX17" fmla="*/ 5683347 w 6677935"/>
              <a:gd name="connsiteY17" fmla="*/ 626853 h 4025059"/>
              <a:gd name="connsiteX18" fmla="*/ 6535851 w 6677935"/>
              <a:gd name="connsiteY18" fmla="*/ 98977 h 4025059"/>
              <a:gd name="connsiteX0" fmla="*/ 6535851 w 6677933"/>
              <a:gd name="connsiteY0" fmla="*/ 98977 h 4025059"/>
              <a:gd name="connsiteX1" fmla="*/ 4830847 w 6677933"/>
              <a:gd name="connsiteY1" fmla="*/ 32992 h 4025059"/>
              <a:gd name="connsiteX2" fmla="*/ 4120429 w 6677933"/>
              <a:gd name="connsiteY2" fmla="*/ 230945 h 4025059"/>
              <a:gd name="connsiteX3" fmla="*/ 3552094 w 6677933"/>
              <a:gd name="connsiteY3" fmla="*/ 428899 h 4025059"/>
              <a:gd name="connsiteX4" fmla="*/ 3125843 w 6677933"/>
              <a:gd name="connsiteY4" fmla="*/ 758822 h 4025059"/>
              <a:gd name="connsiteX5" fmla="*/ 2557508 w 6677933"/>
              <a:gd name="connsiteY5" fmla="*/ 1220714 h 4025059"/>
              <a:gd name="connsiteX6" fmla="*/ 1989174 w 6677933"/>
              <a:gd name="connsiteY6" fmla="*/ 1946544 h 4025059"/>
              <a:gd name="connsiteX7" fmla="*/ 1136671 w 6677933"/>
              <a:gd name="connsiteY7" fmla="*/ 3068282 h 4025059"/>
              <a:gd name="connsiteX8" fmla="*/ 568335 w 6677933"/>
              <a:gd name="connsiteY8" fmla="*/ 3728128 h 4025059"/>
              <a:gd name="connsiteX9" fmla="*/ 142084 w 6677933"/>
              <a:gd name="connsiteY9" fmla="*/ 3992067 h 4025059"/>
              <a:gd name="connsiteX10" fmla="*/ 1420837 w 6677933"/>
              <a:gd name="connsiteY10" fmla="*/ 3926083 h 4025059"/>
              <a:gd name="connsiteX11" fmla="*/ 2699592 w 6677933"/>
              <a:gd name="connsiteY11" fmla="*/ 3794114 h 4025059"/>
              <a:gd name="connsiteX12" fmla="*/ 3552092 w 6677933"/>
              <a:gd name="connsiteY12" fmla="*/ 3398207 h 4025059"/>
              <a:gd name="connsiteX13" fmla="*/ 4262512 w 6677933"/>
              <a:gd name="connsiteY13" fmla="*/ 2936315 h 4025059"/>
              <a:gd name="connsiteX14" fmla="*/ 4688762 w 6677933"/>
              <a:gd name="connsiteY14" fmla="*/ 2276469 h 4025059"/>
              <a:gd name="connsiteX15" fmla="*/ 4972929 w 6677933"/>
              <a:gd name="connsiteY15" fmla="*/ 1748592 h 4025059"/>
              <a:gd name="connsiteX16" fmla="*/ 5399182 w 6677933"/>
              <a:gd name="connsiteY16" fmla="*/ 1154731 h 4025059"/>
              <a:gd name="connsiteX17" fmla="*/ 5683347 w 6677933"/>
              <a:gd name="connsiteY17" fmla="*/ 626853 h 4025059"/>
              <a:gd name="connsiteX18" fmla="*/ 6535851 w 6677933"/>
              <a:gd name="connsiteY18" fmla="*/ 98977 h 40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677933" h="4025059">
                <a:moveTo>
                  <a:pt x="6535851" y="98977"/>
                </a:moveTo>
                <a:cubicBezTo>
                  <a:pt x="6393768" y="0"/>
                  <a:pt x="5865211" y="34166"/>
                  <a:pt x="4830847" y="32992"/>
                </a:cubicBezTo>
                <a:cubicBezTo>
                  <a:pt x="4085455" y="204740"/>
                  <a:pt x="4333554" y="164961"/>
                  <a:pt x="4120429" y="230945"/>
                </a:cubicBezTo>
                <a:cubicBezTo>
                  <a:pt x="3907304" y="296929"/>
                  <a:pt x="3717858" y="340920"/>
                  <a:pt x="3552094" y="428899"/>
                </a:cubicBezTo>
                <a:cubicBezTo>
                  <a:pt x="3386330" y="516878"/>
                  <a:pt x="3291607" y="626853"/>
                  <a:pt x="3125843" y="758822"/>
                </a:cubicBezTo>
                <a:cubicBezTo>
                  <a:pt x="2960079" y="890791"/>
                  <a:pt x="2746953" y="1022760"/>
                  <a:pt x="2557508" y="1220714"/>
                </a:cubicBezTo>
                <a:cubicBezTo>
                  <a:pt x="2368063" y="1418668"/>
                  <a:pt x="2225980" y="1638616"/>
                  <a:pt x="1989174" y="1946544"/>
                </a:cubicBezTo>
                <a:cubicBezTo>
                  <a:pt x="1752368" y="2254472"/>
                  <a:pt x="1334205" y="2888262"/>
                  <a:pt x="1136671" y="3068282"/>
                </a:cubicBezTo>
                <a:lnTo>
                  <a:pt x="568335" y="3728128"/>
                </a:lnTo>
                <a:cubicBezTo>
                  <a:pt x="410308" y="3872144"/>
                  <a:pt x="0" y="3959075"/>
                  <a:pt x="142084" y="3992067"/>
                </a:cubicBezTo>
                <a:cubicBezTo>
                  <a:pt x="284168" y="4025059"/>
                  <a:pt x="994586" y="3959075"/>
                  <a:pt x="1420837" y="3926083"/>
                </a:cubicBezTo>
                <a:cubicBezTo>
                  <a:pt x="1847088" y="3893091"/>
                  <a:pt x="2344383" y="3882093"/>
                  <a:pt x="2699592" y="3794114"/>
                </a:cubicBezTo>
                <a:cubicBezTo>
                  <a:pt x="3054801" y="3706135"/>
                  <a:pt x="3291605" y="3541173"/>
                  <a:pt x="3552092" y="3398207"/>
                </a:cubicBezTo>
                <a:cubicBezTo>
                  <a:pt x="3812579" y="3255241"/>
                  <a:pt x="4073067" y="3123271"/>
                  <a:pt x="4262512" y="2936315"/>
                </a:cubicBezTo>
                <a:cubicBezTo>
                  <a:pt x="4451957" y="2749359"/>
                  <a:pt x="4570359" y="2474423"/>
                  <a:pt x="4688762" y="2276469"/>
                </a:cubicBezTo>
                <a:cubicBezTo>
                  <a:pt x="4807165" y="2078515"/>
                  <a:pt x="4854526" y="1935548"/>
                  <a:pt x="4972929" y="1748592"/>
                </a:cubicBezTo>
                <a:cubicBezTo>
                  <a:pt x="5091332" y="1561636"/>
                  <a:pt x="5280779" y="1341688"/>
                  <a:pt x="5399182" y="1154731"/>
                </a:cubicBezTo>
                <a:cubicBezTo>
                  <a:pt x="5517585" y="967774"/>
                  <a:pt x="5564969" y="803852"/>
                  <a:pt x="5683347" y="626853"/>
                </a:cubicBezTo>
                <a:cubicBezTo>
                  <a:pt x="6300786" y="1477"/>
                  <a:pt x="6677934" y="197954"/>
                  <a:pt x="6535851" y="98977"/>
                </a:cubicBezTo>
                <a:close/>
              </a:path>
            </a:pathLst>
          </a:cu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Elipsa 21"/>
          <p:cNvSpPr/>
          <p:nvPr/>
        </p:nvSpPr>
        <p:spPr>
          <a:xfrm>
            <a:off x="2987824" y="3284984"/>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3" name="Elipsa 22"/>
          <p:cNvSpPr/>
          <p:nvPr/>
        </p:nvSpPr>
        <p:spPr>
          <a:xfrm>
            <a:off x="2987824" y="2852936"/>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4" name="Elipsa 23"/>
          <p:cNvSpPr/>
          <p:nvPr/>
        </p:nvSpPr>
        <p:spPr>
          <a:xfrm>
            <a:off x="2987824" y="2348880"/>
            <a:ext cx="144016" cy="14401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cs-CZ"/>
          </a:p>
        </p:txBody>
      </p:sp>
      <p:sp>
        <p:nvSpPr>
          <p:cNvPr id="25" name="Obdélník 24"/>
          <p:cNvSpPr/>
          <p:nvPr/>
        </p:nvSpPr>
        <p:spPr>
          <a:xfrm>
            <a:off x="5652120" y="1268760"/>
            <a:ext cx="3312368" cy="49685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Tvary hysterezní smyčky záleží na stavbě látky, která je zkoumána. Jedná se o tvar </a:t>
            </a:r>
            <a:r>
              <a:rPr lang="cs-CZ" dirty="0" smtClean="0"/>
              <a:t>                a </a:t>
            </a:r>
            <a:r>
              <a:rPr lang="cs-CZ" dirty="0" smtClean="0"/>
              <a:t>množství deformací krystalické mřížky, chemické složení látky, …</a:t>
            </a:r>
          </a:p>
          <a:p>
            <a:pPr marL="342900" indent="-342900">
              <a:buFont typeface="+mj-lt"/>
              <a:buAutoNum type="arabicPeriod"/>
            </a:pPr>
            <a:r>
              <a:rPr lang="cs-CZ" dirty="0" smtClean="0"/>
              <a:t>Smyčka které látky se hodí </a:t>
            </a:r>
            <a:r>
              <a:rPr lang="cs-CZ" dirty="0" smtClean="0"/>
              <a:t>                  na </a:t>
            </a:r>
            <a:r>
              <a:rPr lang="cs-CZ" dirty="0" smtClean="0"/>
              <a:t>permanentní magnety? </a:t>
            </a:r>
            <a:r>
              <a:rPr lang="cs-CZ" dirty="0" smtClean="0"/>
              <a:t> (</a:t>
            </a:r>
            <a:r>
              <a:rPr lang="cs-CZ" dirty="0" smtClean="0"/>
              <a:t>1, 2, 3)</a:t>
            </a:r>
          </a:p>
          <a:p>
            <a:pPr marL="342900" indent="-342900">
              <a:buFont typeface="+mj-lt"/>
              <a:buAutoNum type="arabicPeriod"/>
            </a:pPr>
            <a:r>
              <a:rPr lang="cs-CZ" dirty="0" smtClean="0"/>
              <a:t>Z hlediska využití materiálu při vyšších frekvencích je vhodná</a:t>
            </a:r>
          </a:p>
          <a:p>
            <a:pPr marL="800100" lvl="1" indent="-342900">
              <a:buFont typeface="+mj-lt"/>
              <a:buAutoNum type="alphaLcParenR"/>
            </a:pPr>
            <a:r>
              <a:rPr lang="cs-CZ" dirty="0" smtClean="0"/>
              <a:t>široká smyčka</a:t>
            </a:r>
          </a:p>
          <a:p>
            <a:pPr marL="800100" lvl="1" indent="-342900">
              <a:buFont typeface="+mj-lt"/>
              <a:buAutoNum type="alphaLcParenR"/>
            </a:pPr>
            <a:r>
              <a:rPr lang="cs-CZ" dirty="0" smtClean="0"/>
              <a:t>úzká smyčka</a:t>
            </a:r>
          </a:p>
          <a:p>
            <a:pPr marL="800100" lvl="1" indent="-342900">
              <a:buFont typeface="+mj-lt"/>
              <a:buAutoNum type="alphaLcParenR"/>
            </a:pPr>
            <a:r>
              <a:rPr lang="cs-CZ" dirty="0" smtClean="0"/>
              <a:t>na šířce nezáleží</a:t>
            </a:r>
            <a:endParaRPr lang="cs-CZ" dirty="0"/>
          </a:p>
        </p:txBody>
      </p:sp>
      <p:sp>
        <p:nvSpPr>
          <p:cNvPr id="26" name="TextovéPole 25"/>
          <p:cNvSpPr txBox="1"/>
          <p:nvPr/>
        </p:nvSpPr>
        <p:spPr>
          <a:xfrm>
            <a:off x="5148064" y="2564904"/>
            <a:ext cx="301686"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cs-CZ" dirty="0" smtClean="0"/>
              <a:t>1</a:t>
            </a:r>
            <a:endParaRPr lang="cs-CZ" dirty="0"/>
          </a:p>
        </p:txBody>
      </p:sp>
      <p:sp>
        <p:nvSpPr>
          <p:cNvPr id="27" name="TextovéPole 26"/>
          <p:cNvSpPr txBox="1"/>
          <p:nvPr/>
        </p:nvSpPr>
        <p:spPr>
          <a:xfrm>
            <a:off x="3779912" y="2348880"/>
            <a:ext cx="301686"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cs-CZ" dirty="0" smtClean="0"/>
              <a:t>2</a:t>
            </a:r>
            <a:endParaRPr lang="cs-CZ" dirty="0"/>
          </a:p>
        </p:txBody>
      </p:sp>
      <p:sp>
        <p:nvSpPr>
          <p:cNvPr id="28" name="TextovéPole 27"/>
          <p:cNvSpPr txBox="1"/>
          <p:nvPr/>
        </p:nvSpPr>
        <p:spPr>
          <a:xfrm>
            <a:off x="5004048" y="1772816"/>
            <a:ext cx="301686"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cs-CZ" dirty="0" smtClean="0"/>
              <a:t>3</a:t>
            </a:r>
            <a:endParaRPr lang="cs-CZ" dirty="0"/>
          </a:p>
        </p:txBody>
      </p:sp>
      <p:sp>
        <p:nvSpPr>
          <p:cNvPr id="29" name="TextovéPole 28"/>
          <p:cNvSpPr txBox="1"/>
          <p:nvPr/>
        </p:nvSpPr>
        <p:spPr>
          <a:xfrm>
            <a:off x="1619672" y="6237312"/>
            <a:ext cx="2796599"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cs-CZ" dirty="0" smtClean="0"/>
              <a:t>Mačkej na levé tlačítko myši</a:t>
            </a:r>
            <a:endParaRPr lang="cs-CZ"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par>
                          <p:cTn id="12" fill="hold">
                            <p:stCondLst>
                              <p:cond delay="500"/>
                            </p:stCondLst>
                            <p:childTnLst>
                              <p:par>
                                <p:cTn id="13" presetID="1" presetClass="entr" presetSubtype="0" fill="hold" grpId="0" nodeType="afterEffect">
                                  <p:stCondLst>
                                    <p:cond delay="1000"/>
                                  </p:stCondLst>
                                  <p:childTnLst>
                                    <p:set>
                                      <p:cBhvr>
                                        <p:cTn id="14" dur="1" fill="hold">
                                          <p:stCondLst>
                                            <p:cond delay="0"/>
                                          </p:stCondLst>
                                        </p:cTn>
                                        <p:tgtEl>
                                          <p:spTgt spid="9"/>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grpId="0" nodeType="afterEffect">
                                  <p:stCondLst>
                                    <p:cond delay="1000"/>
                                  </p:stCondLst>
                                  <p:childTnLst>
                                    <p:set>
                                      <p:cBhvr>
                                        <p:cTn id="17" dur="1" fill="hold">
                                          <p:stCondLst>
                                            <p:cond delay="0"/>
                                          </p:stCondLst>
                                        </p:cTn>
                                        <p:tgtEl>
                                          <p:spTgt spid="10"/>
                                        </p:tgtEl>
                                        <p:attrNameLst>
                                          <p:attrName>style.visibility</p:attrName>
                                        </p:attrNameLst>
                                      </p:cBhvr>
                                      <p:to>
                                        <p:strVal val="visible"/>
                                      </p:to>
                                    </p:set>
                                  </p:childTnLst>
                                </p:cTn>
                              </p:par>
                            </p:childTnLst>
                          </p:cTn>
                        </p:par>
                        <p:par>
                          <p:cTn id="18" fill="hold">
                            <p:stCondLst>
                              <p:cond delay="2500"/>
                            </p:stCondLst>
                            <p:childTnLst>
                              <p:par>
                                <p:cTn id="19" presetID="1" presetClass="entr" presetSubtype="0" fill="hold" grpId="0" nodeType="afterEffect">
                                  <p:stCondLst>
                                    <p:cond delay="1000"/>
                                  </p:stCondLst>
                                  <p:childTnLst>
                                    <p:set>
                                      <p:cBhvr>
                                        <p:cTn id="20" dur="1" fill="hold">
                                          <p:stCondLst>
                                            <p:cond delay="0"/>
                                          </p:stCondLst>
                                        </p:cTn>
                                        <p:tgtEl>
                                          <p:spTgt spid="13"/>
                                        </p:tgtEl>
                                        <p:attrNameLst>
                                          <p:attrName>style.visibility</p:attrName>
                                        </p:attrNameLst>
                                      </p:cBhvr>
                                      <p:to>
                                        <p:strVal val="visible"/>
                                      </p:to>
                                    </p:set>
                                  </p:childTnLst>
                                </p:cTn>
                              </p:par>
                            </p:childTnLst>
                          </p:cTn>
                        </p:par>
                        <p:par>
                          <p:cTn id="21" fill="hold">
                            <p:stCondLst>
                              <p:cond delay="3500"/>
                            </p:stCondLst>
                            <p:childTnLst>
                              <p:par>
                                <p:cTn id="22" presetID="1" presetClass="entr" presetSubtype="0" fill="hold" grpId="0" nodeType="afterEffect">
                                  <p:stCondLst>
                                    <p:cond delay="1000"/>
                                  </p:stCondLst>
                                  <p:childTnLst>
                                    <p:set>
                                      <p:cBhvr>
                                        <p:cTn id="23" dur="1" fill="hold">
                                          <p:stCondLst>
                                            <p:cond delay="0"/>
                                          </p:stCondLst>
                                        </p:cTn>
                                        <p:tgtEl>
                                          <p:spTgt spid="14"/>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8" presetClass="exit" presetSubtype="16" fill="hold" grpId="1" nodeType="clickEffect">
                                  <p:stCondLst>
                                    <p:cond delay="0"/>
                                  </p:stCondLst>
                                  <p:childTnLst>
                                    <p:animEffect transition="out" filter="diamond(in)">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linds(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8" presetClass="exit" presetSubtype="16" fill="hold" grpId="2" nodeType="clickEffect">
                                  <p:stCondLst>
                                    <p:cond delay="0"/>
                                  </p:stCondLst>
                                  <p:childTnLst>
                                    <p:animEffect transition="out" filter="diamond(in)">
                                      <p:cBhvr>
                                        <p:cTn id="45" dur="2000"/>
                                        <p:tgtEl>
                                          <p:spTgt spid="20"/>
                                        </p:tgtEl>
                                      </p:cBhvr>
                                    </p:animEffect>
                                    <p:set>
                                      <p:cBhvr>
                                        <p:cTn id="46" dur="1" fill="hold">
                                          <p:stCondLst>
                                            <p:cond delay="1999"/>
                                          </p:stCondLst>
                                        </p:cTn>
                                        <p:tgtEl>
                                          <p:spTgt spid="2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linds(horizontal)">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8" presetClass="exit" presetSubtype="16" fill="hold" grpId="2" nodeType="clickEffect">
                                  <p:stCondLst>
                                    <p:cond delay="0"/>
                                  </p:stCondLst>
                                  <p:childTnLst>
                                    <p:animEffect transition="out" filter="diamond(in)">
                                      <p:cBhvr>
                                        <p:cTn id="59" dur="2000"/>
                                        <p:tgtEl>
                                          <p:spTgt spid="21"/>
                                        </p:tgtEl>
                                      </p:cBhvr>
                                    </p:animEffect>
                                    <p:set>
                                      <p:cBhvr>
                                        <p:cTn id="60" dur="1" fill="hold">
                                          <p:stCondLst>
                                            <p:cond delay="1999"/>
                                          </p:stCondLst>
                                        </p:cTn>
                                        <p:tgtEl>
                                          <p:spTgt spid="21"/>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2" nodeType="clickEffect">
                                  <p:stCondLst>
                                    <p:cond delay="0"/>
                                  </p:stCondLst>
                                  <p:childTnLst>
                                    <p:set>
                                      <p:cBhvr>
                                        <p:cTn id="64" dur="1" fill="hold">
                                          <p:stCondLst>
                                            <p:cond delay="0"/>
                                          </p:stCondLst>
                                        </p:cTn>
                                        <p:tgtEl>
                                          <p:spTgt spid="7"/>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3" nodeType="click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3" nodeType="clickEffect">
                                  <p:stCondLst>
                                    <p:cond delay="0"/>
                                  </p:stCondLst>
                                  <p:childTnLst>
                                    <p:set>
                                      <p:cBhvr>
                                        <p:cTn id="72" dur="1" fill="hold">
                                          <p:stCondLst>
                                            <p:cond delay="0"/>
                                          </p:stCondLst>
                                        </p:cTn>
                                        <p:tgtEl>
                                          <p:spTgt spid="21"/>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7"/>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9" grpId="0"/>
      <p:bldP spid="10" grpId="0"/>
      <p:bldP spid="13" grpId="0"/>
      <p:bldP spid="14" grpId="0"/>
      <p:bldP spid="20" grpId="0" animBg="1"/>
      <p:bldP spid="20" grpId="2" animBg="1"/>
      <p:bldP spid="20" grpId="3" animBg="1"/>
      <p:bldP spid="21" grpId="0" animBg="1"/>
      <p:bldP spid="21" grpId="2" animBg="1"/>
      <p:bldP spid="21" grpId="3" animBg="1"/>
      <p:bldP spid="22" grpId="0" animBg="1"/>
      <p:bldP spid="23" grpId="0" animBg="1"/>
      <p:bldP spid="24" grpId="0" animBg="1"/>
      <p:bldP spid="26" grpId="0" animBg="1"/>
      <p:bldP spid="27"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11175"/>
          </a:xfrm>
        </p:spPr>
        <p:style>
          <a:lnRef idx="2">
            <a:schemeClr val="accent6"/>
          </a:lnRef>
          <a:fillRef idx="1">
            <a:schemeClr val="lt1"/>
          </a:fillRef>
          <a:effectRef idx="0">
            <a:schemeClr val="accent6"/>
          </a:effectRef>
          <a:fontRef idx="minor">
            <a:schemeClr val="dk1"/>
          </a:fontRef>
        </p:style>
        <p:txBody>
          <a:bodyPr>
            <a:normAutofit fontScale="90000"/>
          </a:bodyPr>
          <a:lstStyle/>
          <a:p>
            <a:pPr>
              <a:defRPr/>
            </a:pPr>
            <a:r>
              <a:rPr lang="cs-CZ" sz="2800" dirty="0" smtClean="0"/>
              <a:t>Pohyb vodiče v magnetickém poli</a:t>
            </a:r>
            <a:endParaRPr lang="cs-CZ" sz="2800" dirty="0"/>
          </a:p>
        </p:txBody>
      </p:sp>
      <p:sp>
        <p:nvSpPr>
          <p:cNvPr id="12293" name="TextovéPole 4"/>
          <p:cNvSpPr txBox="1">
            <a:spLocks noChangeArrowheads="1"/>
          </p:cNvSpPr>
          <p:nvPr/>
        </p:nvSpPr>
        <p:spPr bwMode="auto">
          <a:xfrm>
            <a:off x="1979712" y="1052736"/>
            <a:ext cx="5433814" cy="707886"/>
          </a:xfrm>
          <a:prstGeom prst="rect">
            <a:avLst/>
          </a:prstGeom>
          <a:noFill/>
          <a:ln w="9525">
            <a:noFill/>
            <a:miter lim="800000"/>
            <a:headEnd/>
            <a:tailEnd/>
          </a:ln>
        </p:spPr>
        <p:txBody>
          <a:bodyPr wrap="square">
            <a:spAutoFit/>
          </a:bodyPr>
          <a:lstStyle/>
          <a:p>
            <a:r>
              <a:rPr lang="cs-CZ" sz="2000" dirty="0"/>
              <a:t>Volně pohyblivý vodič vložíme mezi póly magnetu. Jakmile začne procházet proud, vodič se vychýlí.</a:t>
            </a:r>
          </a:p>
        </p:txBody>
      </p:sp>
      <p:grpSp>
        <p:nvGrpSpPr>
          <p:cNvPr id="3" name="Skupina 8"/>
          <p:cNvGrpSpPr>
            <a:grpSpLocks/>
          </p:cNvGrpSpPr>
          <p:nvPr/>
        </p:nvGrpSpPr>
        <p:grpSpPr bwMode="auto">
          <a:xfrm>
            <a:off x="683568" y="1988840"/>
            <a:ext cx="2071688" cy="1928812"/>
            <a:chOff x="3857620" y="2214554"/>
            <a:chExt cx="2071702" cy="1928826"/>
          </a:xfrm>
        </p:grpSpPr>
        <p:sp>
          <p:nvSpPr>
            <p:cNvPr id="6" name="Obdélník 5"/>
            <p:cNvSpPr/>
            <p:nvPr/>
          </p:nvSpPr>
          <p:spPr>
            <a:xfrm>
              <a:off x="3857620" y="2214554"/>
              <a:ext cx="2071702" cy="2857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7" name="Obdélník 6"/>
            <p:cNvSpPr/>
            <p:nvPr/>
          </p:nvSpPr>
          <p:spPr>
            <a:xfrm>
              <a:off x="3857620" y="3857628"/>
              <a:ext cx="2071702" cy="2857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8" name="Obdélník 7"/>
            <p:cNvSpPr/>
            <p:nvPr/>
          </p:nvSpPr>
          <p:spPr>
            <a:xfrm>
              <a:off x="3857620" y="2500306"/>
              <a:ext cx="428628" cy="13573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grpSp>
      <p:sp>
        <p:nvSpPr>
          <p:cNvPr id="10" name="Obdélník 9"/>
          <p:cNvSpPr/>
          <p:nvPr/>
        </p:nvSpPr>
        <p:spPr>
          <a:xfrm>
            <a:off x="2255193" y="1988840"/>
            <a:ext cx="500063" cy="28575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cxnSp>
        <p:nvCxnSpPr>
          <p:cNvPr id="12" name="Přímá spojovací šipka 11"/>
          <p:cNvCxnSpPr/>
          <p:nvPr/>
        </p:nvCxnSpPr>
        <p:spPr>
          <a:xfrm rot="5400000">
            <a:off x="1647975" y="2953246"/>
            <a:ext cx="1358900"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4" name="Přímá spojovací šipka 13"/>
          <p:cNvCxnSpPr/>
          <p:nvPr/>
        </p:nvCxnSpPr>
        <p:spPr>
          <a:xfrm rot="5400000">
            <a:off x="1863081" y="2952452"/>
            <a:ext cx="1357312"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Přímá spojovací šipka 14"/>
          <p:cNvCxnSpPr/>
          <p:nvPr/>
        </p:nvCxnSpPr>
        <p:spPr>
          <a:xfrm rot="5400000">
            <a:off x="2078187" y="2951658"/>
            <a:ext cx="1358900"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6" name="Oblouk 15"/>
          <p:cNvSpPr/>
          <p:nvPr/>
        </p:nvSpPr>
        <p:spPr>
          <a:xfrm>
            <a:off x="2255193" y="2203152"/>
            <a:ext cx="914400" cy="1428750"/>
          </a:xfrm>
          <a:prstGeom prst="arc">
            <a:avLst>
              <a:gd name="adj1" fmla="val 16200000"/>
              <a:gd name="adj2" fmla="val 5093870"/>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18" name="Oblouk 17"/>
          <p:cNvSpPr/>
          <p:nvPr/>
        </p:nvSpPr>
        <p:spPr>
          <a:xfrm flipH="1">
            <a:off x="1826568" y="2203152"/>
            <a:ext cx="723900" cy="1428750"/>
          </a:xfrm>
          <a:prstGeom prst="arc">
            <a:avLst>
              <a:gd name="adj1" fmla="val 16200000"/>
              <a:gd name="adj2" fmla="val 5093870"/>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19" name="Elipsa 18"/>
          <p:cNvSpPr/>
          <p:nvPr/>
        </p:nvSpPr>
        <p:spPr>
          <a:xfrm>
            <a:off x="2540943" y="2774652"/>
            <a:ext cx="214313" cy="214313"/>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cs-CZ" dirty="0"/>
              <a:t>+</a:t>
            </a:r>
          </a:p>
        </p:txBody>
      </p:sp>
      <p:cxnSp>
        <p:nvCxnSpPr>
          <p:cNvPr id="21" name="Přímá spojovací šipka 20"/>
          <p:cNvCxnSpPr>
            <a:stCxn id="19" idx="2"/>
          </p:cNvCxnSpPr>
          <p:nvPr/>
        </p:nvCxnSpPr>
        <p:spPr>
          <a:xfrm rot="10800000" flipV="1">
            <a:off x="1683693" y="2881015"/>
            <a:ext cx="857250" cy="3651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3" name="TextovéPole 22"/>
          <p:cNvSpPr txBox="1">
            <a:spLocks noChangeArrowheads="1"/>
          </p:cNvSpPr>
          <p:nvPr/>
        </p:nvSpPr>
        <p:spPr bwMode="auto">
          <a:xfrm>
            <a:off x="1469381" y="2417465"/>
            <a:ext cx="341312" cy="400050"/>
          </a:xfrm>
          <a:prstGeom prst="rect">
            <a:avLst/>
          </a:prstGeom>
          <a:noFill/>
          <a:ln w="9525">
            <a:noFill/>
            <a:miter lim="800000"/>
            <a:headEnd/>
            <a:tailEnd/>
          </a:ln>
        </p:spPr>
        <p:txBody>
          <a:bodyPr wrap="none">
            <a:spAutoFit/>
          </a:bodyPr>
          <a:lstStyle/>
          <a:p>
            <a:r>
              <a:rPr lang="cs-CZ" sz="2000"/>
              <a:t>F</a:t>
            </a:r>
          </a:p>
        </p:txBody>
      </p:sp>
      <p:sp>
        <p:nvSpPr>
          <p:cNvPr id="24" name="TextovéPole 23"/>
          <p:cNvSpPr txBox="1"/>
          <p:nvPr/>
        </p:nvSpPr>
        <p:spPr>
          <a:xfrm>
            <a:off x="3707904" y="2420888"/>
            <a:ext cx="3711926" cy="92333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defRPr/>
            </a:pPr>
            <a:r>
              <a:rPr lang="cs-CZ"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Magnetické pole vodiče a magnetické pole permanentního magnetu na sebe působí</a:t>
            </a:r>
          </a:p>
        </p:txBody>
      </p:sp>
      <p:sp>
        <p:nvSpPr>
          <p:cNvPr id="25" name="TextovéPole 24"/>
          <p:cNvSpPr txBox="1"/>
          <p:nvPr/>
        </p:nvSpPr>
        <p:spPr>
          <a:xfrm>
            <a:off x="2195736" y="4149080"/>
            <a:ext cx="4929222" cy="92333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defRPr/>
            </a:pPr>
            <a:r>
              <a:rPr lang="cs-CZ" dirty="0"/>
              <a:t>Síla, kterou působí magnetické pole na vodič závisí na magnetické indukci B, na proudu I, který prochází vodičem a na tzv. aktivní délce vodiče l</a:t>
            </a:r>
          </a:p>
        </p:txBody>
      </p:sp>
      <p:cxnSp>
        <p:nvCxnSpPr>
          <p:cNvPr id="27" name="Přímá spojovací šipka 26"/>
          <p:cNvCxnSpPr/>
          <p:nvPr/>
        </p:nvCxnSpPr>
        <p:spPr>
          <a:xfrm flipV="1">
            <a:off x="1540818" y="2417465"/>
            <a:ext cx="142875" cy="1587"/>
          </a:xfrm>
          <a:prstGeom prst="straightConnector1">
            <a:avLst/>
          </a:prstGeom>
          <a:ln>
            <a:tailEnd type="arrow"/>
          </a:ln>
        </p:spPr>
        <p:style>
          <a:lnRef idx="1">
            <a:schemeClr val="accent4"/>
          </a:lnRef>
          <a:fillRef idx="0">
            <a:schemeClr val="accent4"/>
          </a:fillRef>
          <a:effectRef idx="0">
            <a:schemeClr val="accent4"/>
          </a:effectRef>
          <a:fontRef idx="minor">
            <a:schemeClr val="tx1"/>
          </a:fontRef>
        </p:style>
      </p:cxnSp>
      <p:sp>
        <p:nvSpPr>
          <p:cNvPr id="29" name="TextovéPole 28"/>
          <p:cNvSpPr txBox="1"/>
          <p:nvPr/>
        </p:nvSpPr>
        <p:spPr>
          <a:xfrm>
            <a:off x="3203848" y="5373216"/>
            <a:ext cx="2698175" cy="64633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a:defRPr/>
            </a:pPr>
            <a:r>
              <a:rPr lang="cs-CZ" sz="3600" dirty="0">
                <a:latin typeface="Times New Roman" pitchFamily="18" charset="0"/>
                <a:cs typeface="Times New Roman" pitchFamily="18" charset="0"/>
              </a:rPr>
              <a:t>F = B </a:t>
            </a:r>
            <a:r>
              <a:rPr lang="cs-CZ" sz="3600" dirty="0" smtClean="0">
                <a:latin typeface="Times New Roman" pitchFamily="18" charset="0"/>
                <a:cs typeface="Times New Roman" pitchFamily="18" charset="0"/>
              </a:rPr>
              <a:t>I l </a:t>
            </a:r>
            <a:r>
              <a:rPr lang="cs-CZ" sz="3600" dirty="0" err="1" smtClean="0">
                <a:latin typeface="Times New Roman" pitchFamily="18" charset="0"/>
                <a:cs typeface="Times New Roman" pitchFamily="18" charset="0"/>
              </a:rPr>
              <a:t>sin</a:t>
            </a:r>
            <a:r>
              <a:rPr lang="cs-CZ" sz="3600" dirty="0" err="1" smtClean="0">
                <a:latin typeface="Symbol" pitchFamily="18" charset="2"/>
                <a:cs typeface="Times New Roman" pitchFamily="18" charset="0"/>
              </a:rPr>
              <a:t>a</a:t>
            </a:r>
            <a:endParaRPr lang="cs-CZ" sz="3600" dirty="0">
              <a:latin typeface="Symbol" pitchFamily="18" charset="2"/>
              <a:cs typeface="Times New Roman" pitchFamily="18" charset="0"/>
            </a:endParaRPr>
          </a:p>
        </p:txBody>
      </p:sp>
      <p:sp>
        <p:nvSpPr>
          <p:cNvPr id="26" name="Obdélník 25"/>
          <p:cNvSpPr/>
          <p:nvPr/>
        </p:nvSpPr>
        <p:spPr>
          <a:xfrm>
            <a:off x="755576" y="4077072"/>
            <a:ext cx="7704856" cy="23042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Obrázek permanentního magnetu je konstrukčně nedokonalý. Do pracovního listu </a:t>
            </a:r>
            <a:r>
              <a:rPr lang="cs-CZ" dirty="0" smtClean="0"/>
              <a:t>napište </a:t>
            </a:r>
            <a:r>
              <a:rPr lang="cs-CZ" dirty="0" smtClean="0"/>
              <a:t>v čem a navrhněte konstrukční vylepšení</a:t>
            </a:r>
          </a:p>
          <a:p>
            <a:pPr marL="342900" indent="-342900">
              <a:buFont typeface="+mj-lt"/>
              <a:buAutoNum type="arabicPeriod"/>
            </a:pPr>
            <a:r>
              <a:rPr lang="cs-CZ" dirty="0" smtClean="0"/>
              <a:t>Jak se změní velikost síly na vodič s proudem, pokud jeho úhel </a:t>
            </a:r>
            <a:r>
              <a:rPr lang="el-GR" dirty="0" smtClean="0">
                <a:latin typeface="Times New Roman"/>
                <a:cs typeface="Times New Roman"/>
              </a:rPr>
              <a:t>α</a:t>
            </a:r>
            <a:r>
              <a:rPr lang="cs-CZ" dirty="0" smtClean="0">
                <a:latin typeface="Times New Roman"/>
                <a:cs typeface="Times New Roman"/>
              </a:rPr>
              <a:t> se směrem indukčních čar bude 45</a:t>
            </a:r>
            <a:r>
              <a:rPr lang="cs-CZ" dirty="0" smtClean="0">
                <a:latin typeface="Times New Roman"/>
                <a:cs typeface="Times New Roman"/>
              </a:rPr>
              <a:t>°?</a:t>
            </a:r>
            <a:endParaRPr lang="cs-CZ" dirty="0" smtClean="0">
              <a:latin typeface="Times New Roman"/>
              <a:cs typeface="Times New Roman"/>
            </a:endParaRPr>
          </a:p>
          <a:p>
            <a:pPr marL="342900" indent="-342900">
              <a:buFont typeface="+mj-lt"/>
              <a:buAutoNum type="arabicPeriod"/>
            </a:pPr>
            <a:r>
              <a:rPr lang="cs-CZ" dirty="0" smtClean="0">
                <a:latin typeface="Times New Roman"/>
                <a:cs typeface="Times New Roman"/>
              </a:rPr>
              <a:t>Změnilo by se silové působení, pokud bychom nahradili vodič s proudem svazkem 5 vodičů, přičemž každým z nich by tekl proud o velikosti jedné pětiny původního proudu? </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linds(horizontal)">
                                      <p:cBhvr>
                                        <p:cTn id="11" dur="500"/>
                                        <p:tgtEl>
                                          <p:spTgt spid="21"/>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blinds(horizontal)">
                                      <p:cBhvr>
                                        <p:cTn id="15" dur="2000"/>
                                        <p:tgtEl>
                                          <p:spTgt spid="23"/>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blinds(horizontal)">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2000"/>
                                        <p:tgtEl>
                                          <p:spTgt spid="21"/>
                                        </p:tgtEl>
                                      </p:cBhvr>
                                    </p:animEffect>
                                    <p:set>
                                      <p:cBhvr>
                                        <p:cTn id="31" dur="1" fill="hold">
                                          <p:stCondLst>
                                            <p:cond delay="1999"/>
                                          </p:stCondLst>
                                        </p:cTn>
                                        <p:tgtEl>
                                          <p:spTgt spid="21"/>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35" presetClass="path" presetSubtype="0" accel="50000" decel="50000" fill="hold" grpId="1" nodeType="clickEffect">
                                  <p:stCondLst>
                                    <p:cond delay="0"/>
                                  </p:stCondLst>
                                  <p:childTnLst>
                                    <p:animMotion origin="layout" path="M -1.66667E-6 -3.7037E-6 L -0.10243 -3.7037E-6 " pathEditMode="relative" rAng="0" ptsTypes="AA">
                                      <p:cBhvr>
                                        <p:cTn id="35" dur="2000" fill="hold"/>
                                        <p:tgtEl>
                                          <p:spTgt spid="19"/>
                                        </p:tgtEl>
                                        <p:attrNameLst>
                                          <p:attrName>ppt_x</p:attrName>
                                          <p:attrName>ppt_y</p:attrName>
                                        </p:attrNameLst>
                                      </p:cBhvr>
                                      <p:rCtr x="-51" y="0"/>
                                    </p:animMotion>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blinds(horizontal)">
                                      <p:cBhvr>
                                        <p:cTn id="40" dur="500"/>
                                        <p:tgtEl>
                                          <p:spTgt spid="29"/>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3" grpId="0"/>
      <p:bldP spid="2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bdélník 43"/>
          <p:cNvSpPr/>
          <p:nvPr/>
        </p:nvSpPr>
        <p:spPr>
          <a:xfrm>
            <a:off x="4857750" y="5000625"/>
            <a:ext cx="2286000" cy="1214438"/>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cs-CZ"/>
          </a:p>
        </p:txBody>
      </p:sp>
      <p:sp>
        <p:nvSpPr>
          <p:cNvPr id="2" name="Nadpis 1"/>
          <p:cNvSpPr>
            <a:spLocks noGrp="1"/>
          </p:cNvSpPr>
          <p:nvPr>
            <p:ph type="title"/>
          </p:nvPr>
        </p:nvSpPr>
        <p:spPr>
          <a:xfrm>
            <a:off x="457200" y="274638"/>
            <a:ext cx="8229600" cy="654050"/>
          </a:xfrm>
        </p:spPr>
        <p:style>
          <a:lnRef idx="2">
            <a:schemeClr val="accent6"/>
          </a:lnRef>
          <a:fillRef idx="1">
            <a:schemeClr val="lt1"/>
          </a:fillRef>
          <a:effectRef idx="0">
            <a:schemeClr val="accent6"/>
          </a:effectRef>
          <a:fontRef idx="minor">
            <a:schemeClr val="dk1"/>
          </a:fontRef>
        </p:style>
        <p:txBody>
          <a:bodyPr/>
          <a:lstStyle/>
          <a:p>
            <a:pPr>
              <a:defRPr/>
            </a:pPr>
            <a:r>
              <a:rPr lang="cs-CZ" sz="3200" dirty="0" smtClean="0"/>
              <a:t>Magnetické pole dvou rovnoběžných vodičů</a:t>
            </a:r>
            <a:endParaRPr lang="cs-CZ" sz="3200" dirty="0"/>
          </a:p>
        </p:txBody>
      </p:sp>
      <p:sp>
        <p:nvSpPr>
          <p:cNvPr id="3" name="Elipsa 2"/>
          <p:cNvSpPr/>
          <p:nvPr/>
        </p:nvSpPr>
        <p:spPr>
          <a:xfrm>
            <a:off x="1000125" y="1714500"/>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cs-CZ" sz="2800" dirty="0"/>
              <a:t>+</a:t>
            </a:r>
          </a:p>
        </p:txBody>
      </p:sp>
      <p:sp>
        <p:nvSpPr>
          <p:cNvPr id="4" name="Elipsa 3"/>
          <p:cNvSpPr/>
          <p:nvPr/>
        </p:nvSpPr>
        <p:spPr>
          <a:xfrm>
            <a:off x="2428875" y="1714500"/>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cs-CZ" sz="2800" dirty="0"/>
              <a:t>+</a:t>
            </a:r>
          </a:p>
        </p:txBody>
      </p:sp>
      <p:sp>
        <p:nvSpPr>
          <p:cNvPr id="7" name="Elipsa 6"/>
          <p:cNvSpPr/>
          <p:nvPr/>
        </p:nvSpPr>
        <p:spPr>
          <a:xfrm>
            <a:off x="5143500" y="1785938"/>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cs-CZ" sz="2800" dirty="0"/>
          </a:p>
        </p:txBody>
      </p:sp>
      <p:sp>
        <p:nvSpPr>
          <p:cNvPr id="8" name="Elipsa 7"/>
          <p:cNvSpPr/>
          <p:nvPr/>
        </p:nvSpPr>
        <p:spPr>
          <a:xfrm>
            <a:off x="6572250" y="1785938"/>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cs-CZ" sz="2800" dirty="0"/>
          </a:p>
        </p:txBody>
      </p:sp>
      <p:sp>
        <p:nvSpPr>
          <p:cNvPr id="11" name="Elipsa 10"/>
          <p:cNvSpPr/>
          <p:nvPr/>
        </p:nvSpPr>
        <p:spPr>
          <a:xfrm>
            <a:off x="3122613" y="4535488"/>
            <a:ext cx="71437" cy="71437"/>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cs-CZ"/>
          </a:p>
        </p:txBody>
      </p:sp>
      <p:sp>
        <p:nvSpPr>
          <p:cNvPr id="12" name="Elipsa 11"/>
          <p:cNvSpPr/>
          <p:nvPr/>
        </p:nvSpPr>
        <p:spPr>
          <a:xfrm>
            <a:off x="6786563" y="2071688"/>
            <a:ext cx="71437" cy="71437"/>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cs-CZ"/>
          </a:p>
        </p:txBody>
      </p:sp>
      <p:grpSp>
        <p:nvGrpSpPr>
          <p:cNvPr id="15" name="Skupina 15"/>
          <p:cNvGrpSpPr>
            <a:grpSpLocks/>
          </p:cNvGrpSpPr>
          <p:nvPr/>
        </p:nvGrpSpPr>
        <p:grpSpPr bwMode="auto">
          <a:xfrm>
            <a:off x="785813" y="1214438"/>
            <a:ext cx="2705100" cy="1562100"/>
            <a:chOff x="785786" y="1214422"/>
            <a:chExt cx="2705120" cy="1562112"/>
          </a:xfrm>
        </p:grpSpPr>
        <p:sp>
          <p:nvSpPr>
            <p:cNvPr id="6" name="Oblouk 5"/>
            <p:cNvSpPr/>
            <p:nvPr/>
          </p:nvSpPr>
          <p:spPr>
            <a:xfrm>
              <a:off x="785786" y="1500174"/>
              <a:ext cx="1000132" cy="1000133"/>
            </a:xfrm>
            <a:prstGeom prst="arc">
              <a:avLst>
                <a:gd name="adj1" fmla="val 16200000"/>
                <a:gd name="adj2" fmla="val 13493381"/>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grpSp>
          <p:nvGrpSpPr>
            <p:cNvPr id="16" name="Skupina 14"/>
            <p:cNvGrpSpPr>
              <a:grpSpLocks/>
            </p:cNvGrpSpPr>
            <p:nvPr/>
          </p:nvGrpSpPr>
          <p:grpSpPr bwMode="auto">
            <a:xfrm>
              <a:off x="1928794" y="1214422"/>
              <a:ext cx="1562112" cy="1562112"/>
              <a:chOff x="1928794" y="1214422"/>
              <a:chExt cx="1562112" cy="1562112"/>
            </a:xfrm>
          </p:grpSpPr>
          <p:sp>
            <p:nvSpPr>
              <p:cNvPr id="5" name="Oblouk 4"/>
              <p:cNvSpPr/>
              <p:nvPr/>
            </p:nvSpPr>
            <p:spPr>
              <a:xfrm>
                <a:off x="2214546" y="1500174"/>
                <a:ext cx="1000133" cy="1000133"/>
              </a:xfrm>
              <a:prstGeom prst="arc">
                <a:avLst>
                  <a:gd name="adj1" fmla="val 16200000"/>
                  <a:gd name="adj2" fmla="val 13999599"/>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13" name="Oblouk 12"/>
              <p:cNvSpPr/>
              <p:nvPr/>
            </p:nvSpPr>
            <p:spPr>
              <a:xfrm>
                <a:off x="1928794" y="1214422"/>
                <a:ext cx="1562112" cy="1562112"/>
              </a:xfrm>
              <a:prstGeom prst="arc">
                <a:avLst>
                  <a:gd name="adj1" fmla="val 16200000"/>
                  <a:gd name="adj2" fmla="val 13999599"/>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grpSp>
      </p:grpSp>
      <p:grpSp>
        <p:nvGrpSpPr>
          <p:cNvPr id="17" name="Skupina 16"/>
          <p:cNvGrpSpPr>
            <a:grpSpLocks/>
          </p:cNvGrpSpPr>
          <p:nvPr/>
        </p:nvGrpSpPr>
        <p:grpSpPr bwMode="auto">
          <a:xfrm>
            <a:off x="4929188" y="1357313"/>
            <a:ext cx="2714625" cy="1428750"/>
            <a:chOff x="4929190" y="1357298"/>
            <a:chExt cx="2714644" cy="1428760"/>
          </a:xfrm>
        </p:grpSpPr>
        <p:sp>
          <p:nvSpPr>
            <p:cNvPr id="9" name="Oblouk 8"/>
            <p:cNvSpPr/>
            <p:nvPr/>
          </p:nvSpPr>
          <p:spPr>
            <a:xfrm>
              <a:off x="6357950" y="1571611"/>
              <a:ext cx="1000132" cy="1000132"/>
            </a:xfrm>
            <a:prstGeom prst="arc">
              <a:avLst>
                <a:gd name="adj1" fmla="val 16200000"/>
                <a:gd name="adj2" fmla="val 13999599"/>
              </a:avLst>
            </a:prstGeom>
            <a:ln>
              <a:headEnd type="arrow" w="med" len="med"/>
              <a:tailEnd type="none"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10" name="Oblouk 9"/>
            <p:cNvSpPr/>
            <p:nvPr/>
          </p:nvSpPr>
          <p:spPr>
            <a:xfrm>
              <a:off x="4929190" y="1571611"/>
              <a:ext cx="1000132" cy="1000132"/>
            </a:xfrm>
            <a:prstGeom prst="arc">
              <a:avLst>
                <a:gd name="adj1" fmla="val 16200000"/>
                <a:gd name="adj2" fmla="val 13493381"/>
              </a:avLst>
            </a:prstGeom>
            <a:ln>
              <a:headEnd type="arrow" w="med" len="med"/>
              <a:tailEnd type="none"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14" name="Oblouk 13"/>
            <p:cNvSpPr/>
            <p:nvPr/>
          </p:nvSpPr>
          <p:spPr>
            <a:xfrm>
              <a:off x="6143635" y="1357298"/>
              <a:ext cx="1500199" cy="1428760"/>
            </a:xfrm>
            <a:prstGeom prst="arc">
              <a:avLst>
                <a:gd name="adj1" fmla="val 16200000"/>
                <a:gd name="adj2" fmla="val 13999599"/>
              </a:avLst>
            </a:prstGeom>
            <a:ln>
              <a:headEnd type="arrow" w="med" len="med"/>
              <a:tailEnd type="none"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grpSp>
      <p:sp>
        <p:nvSpPr>
          <p:cNvPr id="13324" name="TextovéPole 17"/>
          <p:cNvSpPr txBox="1">
            <a:spLocks noChangeArrowheads="1"/>
          </p:cNvSpPr>
          <p:nvPr/>
        </p:nvSpPr>
        <p:spPr bwMode="auto">
          <a:xfrm>
            <a:off x="785813" y="2857500"/>
            <a:ext cx="7715250" cy="523875"/>
          </a:xfrm>
          <a:prstGeom prst="rect">
            <a:avLst/>
          </a:prstGeom>
          <a:noFill/>
          <a:ln w="9525">
            <a:noFill/>
            <a:miter lim="800000"/>
            <a:headEnd/>
            <a:tailEnd/>
          </a:ln>
        </p:spPr>
        <p:txBody>
          <a:bodyPr>
            <a:spAutoFit/>
          </a:bodyPr>
          <a:lstStyle/>
          <a:p>
            <a:r>
              <a:rPr lang="cs-CZ"/>
              <a:t>Pokud proud vodiči prochází stejným směrem, vodiče se přitahují, jakmile prochází opačným směrem, vodiče se odpuzují</a:t>
            </a:r>
          </a:p>
        </p:txBody>
      </p:sp>
      <p:sp>
        <p:nvSpPr>
          <p:cNvPr id="19" name="Elipsa 18"/>
          <p:cNvSpPr/>
          <p:nvPr/>
        </p:nvSpPr>
        <p:spPr>
          <a:xfrm>
            <a:off x="1550988" y="4249738"/>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cs-CZ" sz="2800" dirty="0"/>
              <a:t>+</a:t>
            </a:r>
          </a:p>
        </p:txBody>
      </p:sp>
      <p:sp>
        <p:nvSpPr>
          <p:cNvPr id="20" name="Elipsa 19"/>
          <p:cNvSpPr/>
          <p:nvPr/>
        </p:nvSpPr>
        <p:spPr>
          <a:xfrm>
            <a:off x="2908300" y="4249738"/>
            <a:ext cx="571500" cy="571500"/>
          </a:xfrm>
          <a:prstGeom prst="ellipse">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cs-CZ" sz="2800" dirty="0"/>
          </a:p>
        </p:txBody>
      </p:sp>
      <p:sp>
        <p:nvSpPr>
          <p:cNvPr id="21" name="Elipsa 20"/>
          <p:cNvSpPr/>
          <p:nvPr/>
        </p:nvSpPr>
        <p:spPr>
          <a:xfrm>
            <a:off x="5357813" y="2071688"/>
            <a:ext cx="71437" cy="71437"/>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cs-CZ"/>
          </a:p>
        </p:txBody>
      </p:sp>
      <p:sp>
        <p:nvSpPr>
          <p:cNvPr id="22" name="Elipsa 21"/>
          <p:cNvSpPr/>
          <p:nvPr/>
        </p:nvSpPr>
        <p:spPr>
          <a:xfrm>
            <a:off x="3122613" y="4535488"/>
            <a:ext cx="71437" cy="71437"/>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cs-CZ"/>
          </a:p>
        </p:txBody>
      </p:sp>
      <p:sp>
        <p:nvSpPr>
          <p:cNvPr id="24" name="Oblouk 23"/>
          <p:cNvSpPr/>
          <p:nvPr/>
        </p:nvSpPr>
        <p:spPr>
          <a:xfrm rot="14278519">
            <a:off x="2693988" y="4035425"/>
            <a:ext cx="1000125" cy="1000125"/>
          </a:xfrm>
          <a:prstGeom prst="arc">
            <a:avLst>
              <a:gd name="adj1" fmla="val 16200000"/>
              <a:gd name="adj2" fmla="val 13999599"/>
            </a:avLst>
          </a:prstGeom>
          <a:ln>
            <a:headEnd type="arrow" w="med" len="med"/>
            <a:tailEnd type="none"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25" name="Oblouk 24"/>
          <p:cNvSpPr/>
          <p:nvPr/>
        </p:nvSpPr>
        <p:spPr>
          <a:xfrm rot="9986550">
            <a:off x="1265238" y="4035425"/>
            <a:ext cx="1000125" cy="1000125"/>
          </a:xfrm>
          <a:prstGeom prst="arc">
            <a:avLst>
              <a:gd name="adj1" fmla="val 16200000"/>
              <a:gd name="adj2" fmla="val 13493381"/>
            </a:avLst>
          </a:prstGeom>
          <a:ln>
            <a:headEnd type="none" w="med" len="med"/>
            <a:tailEnd type="arrow"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sp>
        <p:nvSpPr>
          <p:cNvPr id="26" name="Oblouk 25"/>
          <p:cNvSpPr/>
          <p:nvPr/>
        </p:nvSpPr>
        <p:spPr>
          <a:xfrm rot="14879117">
            <a:off x="2478881" y="3820319"/>
            <a:ext cx="1500188" cy="1428750"/>
          </a:xfrm>
          <a:prstGeom prst="arc">
            <a:avLst>
              <a:gd name="adj1" fmla="val 16200000"/>
              <a:gd name="adj2" fmla="val 13999599"/>
            </a:avLst>
          </a:prstGeom>
          <a:ln>
            <a:headEnd type="arrow" w="med" len="med"/>
            <a:tailEnd type="none" w="med" len="med"/>
          </a:ln>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cs-CZ"/>
          </a:p>
        </p:txBody>
      </p:sp>
      <p:grpSp>
        <p:nvGrpSpPr>
          <p:cNvPr id="18" name="Skupina 32"/>
          <p:cNvGrpSpPr>
            <a:grpSpLocks/>
          </p:cNvGrpSpPr>
          <p:nvPr/>
        </p:nvGrpSpPr>
        <p:grpSpPr bwMode="auto">
          <a:xfrm>
            <a:off x="765175" y="4497388"/>
            <a:ext cx="3908425" cy="47625"/>
            <a:chOff x="285720" y="4535065"/>
            <a:chExt cx="3908141" cy="46467"/>
          </a:xfrm>
        </p:grpSpPr>
        <p:cxnSp>
          <p:nvCxnSpPr>
            <p:cNvPr id="28" name="Přímá spojovací šipka 27"/>
            <p:cNvCxnSpPr>
              <a:stCxn id="20" idx="6"/>
            </p:cNvCxnSpPr>
            <p:nvPr/>
          </p:nvCxnSpPr>
          <p:spPr>
            <a:xfrm>
              <a:off x="3479538" y="4535065"/>
              <a:ext cx="714323" cy="1548"/>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31" name="Přímá spojovací šipka 30"/>
            <p:cNvCxnSpPr/>
            <p:nvPr/>
          </p:nvCxnSpPr>
          <p:spPr>
            <a:xfrm rot="10800000">
              <a:off x="285720" y="4572239"/>
              <a:ext cx="795280" cy="9293"/>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grpSp>
      <p:sp>
        <p:nvSpPr>
          <p:cNvPr id="13333" name="TextovéPole 33"/>
          <p:cNvSpPr txBox="1">
            <a:spLocks noChangeArrowheads="1"/>
          </p:cNvSpPr>
          <p:nvPr/>
        </p:nvSpPr>
        <p:spPr bwMode="auto">
          <a:xfrm>
            <a:off x="5072063" y="3643313"/>
            <a:ext cx="3643312" cy="1077912"/>
          </a:xfrm>
          <a:prstGeom prst="rect">
            <a:avLst/>
          </a:prstGeom>
          <a:noFill/>
          <a:ln w="9525">
            <a:noFill/>
            <a:miter lim="800000"/>
            <a:headEnd/>
            <a:tailEnd/>
          </a:ln>
        </p:spPr>
        <p:txBody>
          <a:bodyPr>
            <a:spAutoFit/>
          </a:bodyPr>
          <a:lstStyle/>
          <a:p>
            <a:r>
              <a:rPr lang="cs-CZ" sz="1600">
                <a:latin typeface="Times New Roman" pitchFamily="18" charset="0"/>
                <a:cs typeface="Times New Roman" pitchFamily="18" charset="0"/>
              </a:rPr>
              <a:t>Zjistilo se, že pro sílu, kterou na sebe působí dva rovnoběžné vodiče v délce </a:t>
            </a:r>
            <a:r>
              <a:rPr lang="cs-CZ" sz="1600" b="1">
                <a:latin typeface="Times New Roman" pitchFamily="18" charset="0"/>
                <a:cs typeface="Times New Roman" pitchFamily="18" charset="0"/>
              </a:rPr>
              <a:t>l</a:t>
            </a:r>
            <a:r>
              <a:rPr lang="cs-CZ" sz="1600">
                <a:latin typeface="Times New Roman" pitchFamily="18" charset="0"/>
                <a:cs typeface="Times New Roman" pitchFamily="18" charset="0"/>
              </a:rPr>
              <a:t>, kterými prochází proudy </a:t>
            </a:r>
            <a:r>
              <a:rPr lang="cs-CZ" sz="1600" b="1">
                <a:latin typeface="Times New Roman" pitchFamily="18" charset="0"/>
                <a:cs typeface="Times New Roman" pitchFamily="18" charset="0"/>
              </a:rPr>
              <a:t>I</a:t>
            </a:r>
            <a:r>
              <a:rPr lang="cs-CZ" sz="1600" b="1" baseline="-25000">
                <a:latin typeface="Times New Roman" pitchFamily="18" charset="0"/>
                <a:cs typeface="Times New Roman" pitchFamily="18" charset="0"/>
              </a:rPr>
              <a:t>1</a:t>
            </a:r>
            <a:r>
              <a:rPr lang="cs-CZ" sz="1600" b="1">
                <a:latin typeface="Times New Roman" pitchFamily="18" charset="0"/>
                <a:cs typeface="Times New Roman" pitchFamily="18" charset="0"/>
              </a:rPr>
              <a:t> </a:t>
            </a:r>
            <a:r>
              <a:rPr lang="cs-CZ" sz="1600">
                <a:latin typeface="Times New Roman" pitchFamily="18" charset="0"/>
                <a:cs typeface="Times New Roman" pitchFamily="18" charset="0"/>
              </a:rPr>
              <a:t>a </a:t>
            </a:r>
            <a:r>
              <a:rPr lang="cs-CZ" sz="1600" b="1">
                <a:latin typeface="Times New Roman" pitchFamily="18" charset="0"/>
                <a:cs typeface="Times New Roman" pitchFamily="18" charset="0"/>
              </a:rPr>
              <a:t>I</a:t>
            </a:r>
            <a:r>
              <a:rPr lang="cs-CZ" sz="1600" b="1" baseline="-25000">
                <a:latin typeface="Times New Roman" pitchFamily="18" charset="0"/>
                <a:cs typeface="Times New Roman" pitchFamily="18" charset="0"/>
              </a:rPr>
              <a:t>2</a:t>
            </a:r>
            <a:r>
              <a:rPr lang="cs-CZ" sz="1600">
                <a:latin typeface="Times New Roman" pitchFamily="18" charset="0"/>
                <a:cs typeface="Times New Roman" pitchFamily="18" charset="0"/>
              </a:rPr>
              <a:t>, platí vztah:</a:t>
            </a:r>
          </a:p>
        </p:txBody>
      </p:sp>
      <p:sp>
        <p:nvSpPr>
          <p:cNvPr id="13334" name="TextovéPole 34"/>
          <p:cNvSpPr txBox="1">
            <a:spLocks noChangeArrowheads="1"/>
          </p:cNvSpPr>
          <p:nvPr/>
        </p:nvSpPr>
        <p:spPr bwMode="auto">
          <a:xfrm>
            <a:off x="4929188" y="5357813"/>
            <a:ext cx="631825" cy="400050"/>
          </a:xfrm>
          <a:prstGeom prst="rect">
            <a:avLst/>
          </a:prstGeom>
          <a:noFill/>
          <a:ln w="9525">
            <a:noFill/>
            <a:miter lim="800000"/>
            <a:headEnd/>
            <a:tailEnd/>
          </a:ln>
        </p:spPr>
        <p:txBody>
          <a:bodyPr wrap="none">
            <a:spAutoFit/>
          </a:bodyPr>
          <a:lstStyle/>
          <a:p>
            <a:r>
              <a:rPr lang="cs-CZ" sz="2000"/>
              <a:t>F = </a:t>
            </a:r>
          </a:p>
        </p:txBody>
      </p:sp>
      <p:cxnSp>
        <p:nvCxnSpPr>
          <p:cNvPr id="37" name="Přímá spojovací čára 36"/>
          <p:cNvCxnSpPr>
            <a:stCxn id="13334" idx="3"/>
          </p:cNvCxnSpPr>
          <p:nvPr/>
        </p:nvCxnSpPr>
        <p:spPr>
          <a:xfrm>
            <a:off x="5561013" y="5557838"/>
            <a:ext cx="511175" cy="14287"/>
          </a:xfrm>
          <a:prstGeom prst="line">
            <a:avLst/>
          </a:prstGeom>
        </p:spPr>
        <p:style>
          <a:lnRef idx="1">
            <a:schemeClr val="dk1"/>
          </a:lnRef>
          <a:fillRef idx="0">
            <a:schemeClr val="dk1"/>
          </a:fillRef>
          <a:effectRef idx="0">
            <a:schemeClr val="dk1"/>
          </a:effectRef>
          <a:fontRef idx="minor">
            <a:schemeClr val="tx1"/>
          </a:fontRef>
        </p:style>
      </p:cxnSp>
      <p:sp>
        <p:nvSpPr>
          <p:cNvPr id="13336" name="TextovéPole 37"/>
          <p:cNvSpPr txBox="1">
            <a:spLocks noChangeArrowheads="1"/>
          </p:cNvSpPr>
          <p:nvPr/>
        </p:nvSpPr>
        <p:spPr bwMode="auto">
          <a:xfrm>
            <a:off x="5643563" y="5214938"/>
            <a:ext cx="317500" cy="369887"/>
          </a:xfrm>
          <a:prstGeom prst="rect">
            <a:avLst/>
          </a:prstGeom>
          <a:noFill/>
          <a:ln w="9525">
            <a:noFill/>
            <a:miter lim="800000"/>
            <a:headEnd/>
            <a:tailEnd/>
          </a:ln>
        </p:spPr>
        <p:txBody>
          <a:bodyPr wrap="none">
            <a:spAutoFit/>
          </a:bodyPr>
          <a:lstStyle/>
          <a:p>
            <a:r>
              <a:rPr lang="cs-CZ" sz="1800">
                <a:latin typeface="Symbol" pitchFamily="18" charset="2"/>
              </a:rPr>
              <a:t>m</a:t>
            </a:r>
            <a:endParaRPr lang="cs-CZ">
              <a:latin typeface="Symbol" pitchFamily="18" charset="2"/>
            </a:endParaRPr>
          </a:p>
        </p:txBody>
      </p:sp>
      <p:sp>
        <p:nvSpPr>
          <p:cNvPr id="13337" name="TextovéPole 38"/>
          <p:cNvSpPr txBox="1">
            <a:spLocks noChangeArrowheads="1"/>
          </p:cNvSpPr>
          <p:nvPr/>
        </p:nvSpPr>
        <p:spPr bwMode="auto">
          <a:xfrm>
            <a:off x="5572125" y="5572125"/>
            <a:ext cx="441325" cy="369888"/>
          </a:xfrm>
          <a:prstGeom prst="rect">
            <a:avLst/>
          </a:prstGeom>
          <a:noFill/>
          <a:ln w="9525">
            <a:noFill/>
            <a:miter lim="800000"/>
            <a:headEnd/>
            <a:tailEnd/>
          </a:ln>
        </p:spPr>
        <p:txBody>
          <a:bodyPr wrap="none">
            <a:spAutoFit/>
          </a:bodyPr>
          <a:lstStyle/>
          <a:p>
            <a:r>
              <a:rPr lang="cs-CZ" sz="1800"/>
              <a:t>2</a:t>
            </a:r>
            <a:r>
              <a:rPr lang="cs-CZ" sz="1800">
                <a:latin typeface="Symbol" pitchFamily="18" charset="2"/>
              </a:rPr>
              <a:t>p</a:t>
            </a:r>
            <a:endParaRPr lang="cs-CZ">
              <a:latin typeface="Symbol" pitchFamily="18" charset="2"/>
            </a:endParaRPr>
          </a:p>
        </p:txBody>
      </p:sp>
      <p:cxnSp>
        <p:nvCxnSpPr>
          <p:cNvPr id="41" name="Přímá spojovací čára 40"/>
          <p:cNvCxnSpPr/>
          <p:nvPr/>
        </p:nvCxnSpPr>
        <p:spPr>
          <a:xfrm>
            <a:off x="6215063" y="5572125"/>
            <a:ext cx="571500" cy="0"/>
          </a:xfrm>
          <a:prstGeom prst="line">
            <a:avLst/>
          </a:prstGeom>
        </p:spPr>
        <p:style>
          <a:lnRef idx="1">
            <a:schemeClr val="dk1"/>
          </a:lnRef>
          <a:fillRef idx="0">
            <a:schemeClr val="dk1"/>
          </a:fillRef>
          <a:effectRef idx="0">
            <a:schemeClr val="dk1"/>
          </a:effectRef>
          <a:fontRef idx="minor">
            <a:schemeClr val="tx1"/>
          </a:fontRef>
        </p:style>
      </p:cxnSp>
      <p:sp>
        <p:nvSpPr>
          <p:cNvPr id="13339" name="Obdélník 41"/>
          <p:cNvSpPr>
            <a:spLocks noChangeArrowheads="1"/>
          </p:cNvSpPr>
          <p:nvPr/>
        </p:nvSpPr>
        <p:spPr bwMode="auto">
          <a:xfrm>
            <a:off x="6072188" y="5214938"/>
            <a:ext cx="812800" cy="369887"/>
          </a:xfrm>
          <a:prstGeom prst="rect">
            <a:avLst/>
          </a:prstGeom>
          <a:noFill/>
          <a:ln w="9525">
            <a:noFill/>
            <a:miter lim="800000"/>
            <a:headEnd/>
            <a:tailEnd/>
          </a:ln>
        </p:spPr>
        <p:txBody>
          <a:bodyPr wrap="none">
            <a:spAutoFit/>
          </a:bodyPr>
          <a:lstStyle/>
          <a:p>
            <a:r>
              <a:rPr lang="cs-CZ" sz="1800" b="1">
                <a:latin typeface="Times New Roman" pitchFamily="18" charset="0"/>
                <a:cs typeface="Times New Roman" pitchFamily="18" charset="0"/>
              </a:rPr>
              <a:t>I</a:t>
            </a:r>
            <a:r>
              <a:rPr lang="cs-CZ" sz="1800" b="1" baseline="-25000">
                <a:latin typeface="Times New Roman" pitchFamily="18" charset="0"/>
                <a:cs typeface="Times New Roman" pitchFamily="18" charset="0"/>
              </a:rPr>
              <a:t>1</a:t>
            </a:r>
            <a:r>
              <a:rPr lang="cs-CZ" sz="1800" b="1">
                <a:latin typeface="Times New Roman" pitchFamily="18" charset="0"/>
                <a:cs typeface="Times New Roman" pitchFamily="18" charset="0"/>
              </a:rPr>
              <a:t> </a:t>
            </a:r>
            <a:r>
              <a:rPr lang="cs-CZ" sz="1800">
                <a:latin typeface="Times New Roman" pitchFamily="18" charset="0"/>
                <a:cs typeface="Times New Roman" pitchFamily="18" charset="0"/>
              </a:rPr>
              <a:t>. </a:t>
            </a:r>
            <a:r>
              <a:rPr lang="cs-CZ" sz="1800" b="1">
                <a:latin typeface="Times New Roman" pitchFamily="18" charset="0"/>
                <a:cs typeface="Times New Roman" pitchFamily="18" charset="0"/>
              </a:rPr>
              <a:t>I</a:t>
            </a:r>
            <a:r>
              <a:rPr lang="cs-CZ" sz="1800" b="1" baseline="-25000">
                <a:latin typeface="Times New Roman" pitchFamily="18" charset="0"/>
                <a:cs typeface="Times New Roman" pitchFamily="18" charset="0"/>
              </a:rPr>
              <a:t>2</a:t>
            </a:r>
            <a:r>
              <a:rPr lang="cs-CZ" sz="1800" b="1">
                <a:latin typeface="Times New Roman" pitchFamily="18" charset="0"/>
                <a:cs typeface="Times New Roman" pitchFamily="18" charset="0"/>
              </a:rPr>
              <a:t>.l</a:t>
            </a:r>
            <a:endParaRPr lang="cs-CZ" sz="1800"/>
          </a:p>
        </p:txBody>
      </p:sp>
      <p:sp>
        <p:nvSpPr>
          <p:cNvPr id="13340" name="TextovéPole 42"/>
          <p:cNvSpPr txBox="1">
            <a:spLocks noChangeArrowheads="1"/>
          </p:cNvSpPr>
          <p:nvPr/>
        </p:nvSpPr>
        <p:spPr bwMode="auto">
          <a:xfrm>
            <a:off x="6286500" y="5643563"/>
            <a:ext cx="312738" cy="369887"/>
          </a:xfrm>
          <a:prstGeom prst="rect">
            <a:avLst/>
          </a:prstGeom>
          <a:noFill/>
          <a:ln w="9525">
            <a:noFill/>
            <a:miter lim="800000"/>
            <a:headEnd/>
            <a:tailEnd/>
          </a:ln>
        </p:spPr>
        <p:txBody>
          <a:bodyPr wrap="none">
            <a:spAutoFit/>
          </a:bodyPr>
          <a:lstStyle/>
          <a:p>
            <a:r>
              <a:rPr lang="cs-CZ" sz="1800"/>
              <a:t>d</a:t>
            </a:r>
            <a:endParaRPr lang="cs-CZ"/>
          </a:p>
        </p:txBody>
      </p:sp>
      <p:sp>
        <p:nvSpPr>
          <p:cNvPr id="38" name="Obdélník 37"/>
          <p:cNvSpPr/>
          <p:nvPr/>
        </p:nvSpPr>
        <p:spPr>
          <a:xfrm>
            <a:off x="539552" y="2780928"/>
            <a:ext cx="8208912" cy="345638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Jaká je hustota magnetických indukčních čar mezi vodiči v případě souhlasných směrů proudu a v případě nesouhlasných směrů proudu?</a:t>
            </a:r>
          </a:p>
          <a:p>
            <a:pPr marL="342900" indent="-342900">
              <a:buFont typeface="+mj-lt"/>
              <a:buAutoNum type="arabicPeriod"/>
            </a:pPr>
            <a:r>
              <a:rPr lang="cs-CZ" dirty="0" smtClean="0"/>
              <a:t>Vypočtěte velikost silových účinků elektrického proudu na jeden metr délky dvou rovnoběžných vodičů ve vzdálenosti 15 cm od sebe, když jimi protékají stejně veliké proudy I = 250 A. Vodiče jsou uloženy ve vzduchu - </a:t>
            </a:r>
            <a:r>
              <a:rPr lang="cs-CZ" b="1" dirty="0" smtClean="0"/>
              <a:t>µ = µ</a:t>
            </a:r>
            <a:r>
              <a:rPr lang="cs-CZ" b="1" baseline="-25000" dirty="0" smtClean="0"/>
              <a:t>0</a:t>
            </a:r>
            <a:endParaRPr lang="cs-CZ" b="1" dirty="0"/>
          </a:p>
        </p:txBody>
      </p:sp>
      <p:sp>
        <p:nvSpPr>
          <p:cNvPr id="39" name="TextovéPole 38"/>
          <p:cNvSpPr txBox="1"/>
          <p:nvPr/>
        </p:nvSpPr>
        <p:spPr>
          <a:xfrm>
            <a:off x="683568" y="6381328"/>
            <a:ext cx="7797327" cy="307777"/>
          </a:xfrm>
          <a:prstGeom prst="rect">
            <a:avLst/>
          </a:prstGeom>
          <a:noFill/>
        </p:spPr>
        <p:txBody>
          <a:bodyPr wrap="none" rtlCol="0">
            <a:spAutoFit/>
          </a:bodyPr>
          <a:lstStyle/>
          <a:p>
            <a:r>
              <a:rPr lang="cs-CZ" sz="1400" dirty="0" smtClean="0"/>
              <a:t>Video – Magnetické pole solenoidu: </a:t>
            </a:r>
            <a:r>
              <a:rPr lang="cs-CZ" sz="1400" dirty="0" smtClean="0">
                <a:hlinkClick r:id="rId2"/>
              </a:rPr>
              <a:t>http://www.</a:t>
            </a:r>
            <a:r>
              <a:rPr lang="cs-CZ" sz="1400" dirty="0" err="1" smtClean="0">
                <a:hlinkClick r:id="rId2"/>
              </a:rPr>
              <a:t>youtube.com</a:t>
            </a:r>
            <a:r>
              <a:rPr lang="cs-CZ" sz="1400" dirty="0" smtClean="0">
                <a:hlinkClick r:id="rId2"/>
              </a:rPr>
              <a:t>/</a:t>
            </a:r>
            <a:r>
              <a:rPr lang="cs-CZ" sz="1400" dirty="0" err="1" smtClean="0">
                <a:hlinkClick r:id="rId2"/>
              </a:rPr>
              <a:t>watch</a:t>
            </a:r>
            <a:r>
              <a:rPr lang="cs-CZ" sz="1400" dirty="0" smtClean="0">
                <a:hlinkClick r:id="rId2"/>
              </a:rPr>
              <a:t>?v=InFOBYeOy8I&amp;feature=</a:t>
            </a:r>
            <a:r>
              <a:rPr lang="cs-CZ" sz="1400" dirty="0" err="1" smtClean="0">
                <a:hlinkClick r:id="rId2"/>
              </a:rPr>
              <a:t>youtu.be</a:t>
            </a:r>
            <a:endParaRPr lang="cs-CZ"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18"/>
                                        </p:tgtEl>
                                      </p:cBhvr>
                                    </p:animEffect>
                                    <p:animScale>
                                      <p:cBhvr>
                                        <p:cTn id="17" dur="250" autoRev="1" fill="hold"/>
                                        <p:tgtEl>
                                          <p:spTgt spid="18"/>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2594"/>
          </a:xfrm>
        </p:spPr>
        <p:style>
          <a:lnRef idx="2">
            <a:schemeClr val="accent6"/>
          </a:lnRef>
          <a:fillRef idx="1">
            <a:schemeClr val="lt1"/>
          </a:fillRef>
          <a:effectRef idx="0">
            <a:schemeClr val="accent6"/>
          </a:effectRef>
          <a:fontRef idx="minor">
            <a:schemeClr val="dk1"/>
          </a:fontRef>
        </p:style>
        <p:txBody>
          <a:bodyPr/>
          <a:lstStyle/>
          <a:p>
            <a:r>
              <a:rPr lang="cs-CZ" sz="2800" dirty="0" smtClean="0"/>
              <a:t>Dynamické účinky elektrického proudu</a:t>
            </a:r>
            <a:endParaRPr lang="cs-CZ" sz="2800" dirty="0"/>
          </a:p>
        </p:txBody>
      </p:sp>
      <p:grpSp>
        <p:nvGrpSpPr>
          <p:cNvPr id="11" name="Skupina 10"/>
          <p:cNvGrpSpPr/>
          <p:nvPr/>
        </p:nvGrpSpPr>
        <p:grpSpPr>
          <a:xfrm>
            <a:off x="500034" y="1214422"/>
            <a:ext cx="2286000" cy="1214438"/>
            <a:chOff x="500034" y="1071546"/>
            <a:chExt cx="2286000" cy="1214438"/>
          </a:xfrm>
        </p:grpSpPr>
        <p:sp>
          <p:nvSpPr>
            <p:cNvPr id="3" name="Obdélník 2"/>
            <p:cNvSpPr/>
            <p:nvPr/>
          </p:nvSpPr>
          <p:spPr>
            <a:xfrm>
              <a:off x="500034" y="1071546"/>
              <a:ext cx="2286000" cy="1214438"/>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cs-CZ"/>
            </a:p>
          </p:txBody>
        </p:sp>
        <p:sp>
          <p:nvSpPr>
            <p:cNvPr id="4" name="TextovéPole 34"/>
            <p:cNvSpPr txBox="1">
              <a:spLocks noChangeArrowheads="1"/>
            </p:cNvSpPr>
            <p:nvPr/>
          </p:nvSpPr>
          <p:spPr bwMode="auto">
            <a:xfrm>
              <a:off x="571472" y="1428734"/>
              <a:ext cx="631825" cy="400050"/>
            </a:xfrm>
            <a:prstGeom prst="rect">
              <a:avLst/>
            </a:prstGeom>
            <a:noFill/>
            <a:ln w="9525">
              <a:noFill/>
              <a:miter lim="800000"/>
              <a:headEnd/>
              <a:tailEnd/>
            </a:ln>
          </p:spPr>
          <p:txBody>
            <a:bodyPr wrap="none">
              <a:spAutoFit/>
            </a:bodyPr>
            <a:lstStyle/>
            <a:p>
              <a:r>
                <a:rPr lang="cs-CZ" sz="2000"/>
                <a:t>F = </a:t>
              </a:r>
            </a:p>
          </p:txBody>
        </p:sp>
        <p:cxnSp>
          <p:nvCxnSpPr>
            <p:cNvPr id="5" name="Přímá spojovací čára 4"/>
            <p:cNvCxnSpPr>
              <a:stCxn id="4" idx="3"/>
            </p:cNvCxnSpPr>
            <p:nvPr/>
          </p:nvCxnSpPr>
          <p:spPr>
            <a:xfrm>
              <a:off x="1203297" y="1628759"/>
              <a:ext cx="511175" cy="14287"/>
            </a:xfrm>
            <a:prstGeom prst="line">
              <a:avLst/>
            </a:prstGeom>
          </p:spPr>
          <p:style>
            <a:lnRef idx="1">
              <a:schemeClr val="dk1"/>
            </a:lnRef>
            <a:fillRef idx="0">
              <a:schemeClr val="dk1"/>
            </a:fillRef>
            <a:effectRef idx="0">
              <a:schemeClr val="dk1"/>
            </a:effectRef>
            <a:fontRef idx="minor">
              <a:schemeClr val="tx1"/>
            </a:fontRef>
          </p:style>
        </p:cxnSp>
        <p:sp>
          <p:nvSpPr>
            <p:cNvPr id="6" name="TextovéPole 37"/>
            <p:cNvSpPr txBox="1">
              <a:spLocks noChangeArrowheads="1"/>
            </p:cNvSpPr>
            <p:nvPr/>
          </p:nvSpPr>
          <p:spPr bwMode="auto">
            <a:xfrm>
              <a:off x="1285847" y="1285859"/>
              <a:ext cx="317500" cy="369887"/>
            </a:xfrm>
            <a:prstGeom prst="rect">
              <a:avLst/>
            </a:prstGeom>
            <a:noFill/>
            <a:ln w="9525">
              <a:noFill/>
              <a:miter lim="800000"/>
              <a:headEnd/>
              <a:tailEnd/>
            </a:ln>
          </p:spPr>
          <p:txBody>
            <a:bodyPr wrap="none">
              <a:spAutoFit/>
            </a:bodyPr>
            <a:lstStyle/>
            <a:p>
              <a:r>
                <a:rPr lang="cs-CZ" sz="1800">
                  <a:latin typeface="Symbol" pitchFamily="18" charset="2"/>
                </a:rPr>
                <a:t>m</a:t>
              </a:r>
              <a:endParaRPr lang="cs-CZ">
                <a:latin typeface="Symbol" pitchFamily="18" charset="2"/>
              </a:endParaRPr>
            </a:p>
          </p:txBody>
        </p:sp>
        <p:sp>
          <p:nvSpPr>
            <p:cNvPr id="7" name="TextovéPole 38"/>
            <p:cNvSpPr txBox="1">
              <a:spLocks noChangeArrowheads="1"/>
            </p:cNvSpPr>
            <p:nvPr/>
          </p:nvSpPr>
          <p:spPr bwMode="auto">
            <a:xfrm>
              <a:off x="1214409" y="1643046"/>
              <a:ext cx="441325" cy="369888"/>
            </a:xfrm>
            <a:prstGeom prst="rect">
              <a:avLst/>
            </a:prstGeom>
            <a:noFill/>
            <a:ln w="9525">
              <a:noFill/>
              <a:miter lim="800000"/>
              <a:headEnd/>
              <a:tailEnd/>
            </a:ln>
          </p:spPr>
          <p:txBody>
            <a:bodyPr wrap="none">
              <a:spAutoFit/>
            </a:bodyPr>
            <a:lstStyle/>
            <a:p>
              <a:r>
                <a:rPr lang="cs-CZ" sz="1800"/>
                <a:t>2</a:t>
              </a:r>
              <a:r>
                <a:rPr lang="cs-CZ" sz="1800">
                  <a:latin typeface="Symbol" pitchFamily="18" charset="2"/>
                </a:rPr>
                <a:t>p</a:t>
              </a:r>
              <a:endParaRPr lang="cs-CZ">
                <a:latin typeface="Symbol" pitchFamily="18" charset="2"/>
              </a:endParaRPr>
            </a:p>
          </p:txBody>
        </p:sp>
        <p:cxnSp>
          <p:nvCxnSpPr>
            <p:cNvPr id="8" name="Přímá spojovací čára 7"/>
            <p:cNvCxnSpPr/>
            <p:nvPr/>
          </p:nvCxnSpPr>
          <p:spPr>
            <a:xfrm>
              <a:off x="1857347" y="1643046"/>
              <a:ext cx="571500" cy="0"/>
            </a:xfrm>
            <a:prstGeom prst="line">
              <a:avLst/>
            </a:prstGeom>
          </p:spPr>
          <p:style>
            <a:lnRef idx="1">
              <a:schemeClr val="dk1"/>
            </a:lnRef>
            <a:fillRef idx="0">
              <a:schemeClr val="dk1"/>
            </a:fillRef>
            <a:effectRef idx="0">
              <a:schemeClr val="dk1"/>
            </a:effectRef>
            <a:fontRef idx="minor">
              <a:schemeClr val="tx1"/>
            </a:fontRef>
          </p:style>
        </p:cxnSp>
        <p:sp>
          <p:nvSpPr>
            <p:cNvPr id="9" name="Obdélník 41"/>
            <p:cNvSpPr>
              <a:spLocks noChangeArrowheads="1"/>
            </p:cNvSpPr>
            <p:nvPr/>
          </p:nvSpPr>
          <p:spPr bwMode="auto">
            <a:xfrm>
              <a:off x="1714472" y="1285859"/>
              <a:ext cx="812800" cy="369887"/>
            </a:xfrm>
            <a:prstGeom prst="rect">
              <a:avLst/>
            </a:prstGeom>
            <a:noFill/>
            <a:ln w="9525">
              <a:noFill/>
              <a:miter lim="800000"/>
              <a:headEnd/>
              <a:tailEnd/>
            </a:ln>
          </p:spPr>
          <p:txBody>
            <a:bodyPr wrap="none">
              <a:spAutoFit/>
            </a:bodyPr>
            <a:lstStyle/>
            <a:p>
              <a:r>
                <a:rPr lang="cs-CZ" sz="1800" b="1">
                  <a:latin typeface="Times New Roman" pitchFamily="18" charset="0"/>
                  <a:cs typeface="Times New Roman" pitchFamily="18" charset="0"/>
                </a:rPr>
                <a:t>I</a:t>
              </a:r>
              <a:r>
                <a:rPr lang="cs-CZ" sz="1800" b="1" baseline="-25000">
                  <a:latin typeface="Times New Roman" pitchFamily="18" charset="0"/>
                  <a:cs typeface="Times New Roman" pitchFamily="18" charset="0"/>
                </a:rPr>
                <a:t>1</a:t>
              </a:r>
              <a:r>
                <a:rPr lang="cs-CZ" sz="1800" b="1">
                  <a:latin typeface="Times New Roman" pitchFamily="18" charset="0"/>
                  <a:cs typeface="Times New Roman" pitchFamily="18" charset="0"/>
                </a:rPr>
                <a:t> </a:t>
              </a:r>
              <a:r>
                <a:rPr lang="cs-CZ" sz="1800">
                  <a:latin typeface="Times New Roman" pitchFamily="18" charset="0"/>
                  <a:cs typeface="Times New Roman" pitchFamily="18" charset="0"/>
                </a:rPr>
                <a:t>. </a:t>
              </a:r>
              <a:r>
                <a:rPr lang="cs-CZ" sz="1800" b="1">
                  <a:latin typeface="Times New Roman" pitchFamily="18" charset="0"/>
                  <a:cs typeface="Times New Roman" pitchFamily="18" charset="0"/>
                </a:rPr>
                <a:t>I</a:t>
              </a:r>
              <a:r>
                <a:rPr lang="cs-CZ" sz="1800" b="1" baseline="-25000">
                  <a:latin typeface="Times New Roman" pitchFamily="18" charset="0"/>
                  <a:cs typeface="Times New Roman" pitchFamily="18" charset="0"/>
                </a:rPr>
                <a:t>2</a:t>
              </a:r>
              <a:r>
                <a:rPr lang="cs-CZ" sz="1800" b="1">
                  <a:latin typeface="Times New Roman" pitchFamily="18" charset="0"/>
                  <a:cs typeface="Times New Roman" pitchFamily="18" charset="0"/>
                </a:rPr>
                <a:t>.l</a:t>
              </a:r>
              <a:endParaRPr lang="cs-CZ" sz="1800"/>
            </a:p>
          </p:txBody>
        </p:sp>
        <p:sp>
          <p:nvSpPr>
            <p:cNvPr id="10" name="TextovéPole 42"/>
            <p:cNvSpPr txBox="1">
              <a:spLocks noChangeArrowheads="1"/>
            </p:cNvSpPr>
            <p:nvPr/>
          </p:nvSpPr>
          <p:spPr bwMode="auto">
            <a:xfrm>
              <a:off x="1928784" y="1714484"/>
              <a:ext cx="312738" cy="369887"/>
            </a:xfrm>
            <a:prstGeom prst="rect">
              <a:avLst/>
            </a:prstGeom>
            <a:noFill/>
            <a:ln w="9525">
              <a:noFill/>
              <a:miter lim="800000"/>
              <a:headEnd/>
              <a:tailEnd/>
            </a:ln>
          </p:spPr>
          <p:txBody>
            <a:bodyPr wrap="none">
              <a:spAutoFit/>
            </a:bodyPr>
            <a:lstStyle/>
            <a:p>
              <a:r>
                <a:rPr lang="cs-CZ" sz="1800"/>
                <a:t>d</a:t>
              </a:r>
              <a:endParaRPr lang="cs-CZ"/>
            </a:p>
          </p:txBody>
        </p:sp>
      </p:grpSp>
      <p:sp>
        <p:nvSpPr>
          <p:cNvPr id="12" name="TextovéPole 11"/>
          <p:cNvSpPr txBox="1"/>
          <p:nvPr/>
        </p:nvSpPr>
        <p:spPr>
          <a:xfrm>
            <a:off x="3000364" y="1000108"/>
            <a:ext cx="5786478" cy="1785104"/>
          </a:xfrm>
          <a:prstGeom prst="rect">
            <a:avLst/>
          </a:prstGeom>
          <a:noFill/>
        </p:spPr>
        <p:txBody>
          <a:bodyPr wrap="square" rtlCol="0">
            <a:spAutoFit/>
          </a:bodyPr>
          <a:lstStyle/>
          <a:p>
            <a:r>
              <a:rPr lang="cs-CZ" sz="1600" dirty="0" smtClean="0"/>
              <a:t>Vlevo uvedený vztah se používá k definování základní jednotky SI – </a:t>
            </a:r>
            <a:r>
              <a:rPr lang="cs-CZ" sz="1400" b="1" i="1" dirty="0" smtClean="0"/>
              <a:t>ampéru</a:t>
            </a:r>
            <a:r>
              <a:rPr lang="cs-CZ" sz="1400" dirty="0" smtClean="0"/>
              <a:t>:</a:t>
            </a:r>
          </a:p>
          <a:p>
            <a:pPr algn="just"/>
            <a:r>
              <a:rPr lang="cs-CZ" sz="1600" b="1" i="1" dirty="0" smtClean="0"/>
              <a:t>Ampér je stálý elektrický proud, který při průchodu dvěma rovnoběžnými přímkovými vodiči, nekonečně dlouhými, se zanedbatelným průřezem, umístěnými ve vakuu ve vzájemné vzdálenosti jednoho metru vyvolá mezi těmito vodiči sílu 2.10</a:t>
            </a:r>
            <a:r>
              <a:rPr lang="cs-CZ" sz="1600" b="1" i="1" baseline="30000" dirty="0" smtClean="0"/>
              <a:t>-7 </a:t>
            </a:r>
            <a:r>
              <a:rPr lang="cs-CZ" sz="1600" b="1" i="1" dirty="0" smtClean="0"/>
              <a:t>N na jeden metr délky.</a:t>
            </a:r>
            <a:endParaRPr lang="cs-CZ" sz="1600" b="1" i="1" dirty="0"/>
          </a:p>
        </p:txBody>
      </p:sp>
      <p:cxnSp>
        <p:nvCxnSpPr>
          <p:cNvPr id="14" name="Přímá spojovací čára 13"/>
          <p:cNvCxnSpPr/>
          <p:nvPr/>
        </p:nvCxnSpPr>
        <p:spPr>
          <a:xfrm>
            <a:off x="179512" y="2780928"/>
            <a:ext cx="8643998" cy="0"/>
          </a:xfrm>
          <a:prstGeom prst="line">
            <a:avLst/>
          </a:prstGeom>
        </p:spPr>
        <p:style>
          <a:lnRef idx="3">
            <a:schemeClr val="accent2"/>
          </a:lnRef>
          <a:fillRef idx="0">
            <a:schemeClr val="accent2"/>
          </a:fillRef>
          <a:effectRef idx="2">
            <a:schemeClr val="accent2"/>
          </a:effectRef>
          <a:fontRef idx="minor">
            <a:schemeClr val="tx1"/>
          </a:fontRef>
        </p:style>
      </p:cxnSp>
      <p:sp>
        <p:nvSpPr>
          <p:cNvPr id="16" name="TextovéPole 15"/>
          <p:cNvSpPr txBox="1"/>
          <p:nvPr/>
        </p:nvSpPr>
        <p:spPr>
          <a:xfrm>
            <a:off x="467544" y="2852936"/>
            <a:ext cx="8429684" cy="584775"/>
          </a:xfrm>
          <a:prstGeom prst="rect">
            <a:avLst/>
          </a:prstGeom>
          <a:noFill/>
        </p:spPr>
        <p:txBody>
          <a:bodyPr wrap="square" rtlCol="0">
            <a:spAutoFit/>
          </a:bodyPr>
          <a:lstStyle/>
          <a:p>
            <a:r>
              <a:rPr lang="cs-CZ" sz="1600" dirty="0" smtClean="0"/>
              <a:t>Dynamické účinky elektrického proudu využíváme pro konstrukci elektromotorů a některých elektrických přístrojů.</a:t>
            </a:r>
            <a:endParaRPr lang="cs-CZ" sz="1600" dirty="0"/>
          </a:p>
        </p:txBody>
      </p:sp>
      <p:grpSp>
        <p:nvGrpSpPr>
          <p:cNvPr id="13" name="Skupina 23"/>
          <p:cNvGrpSpPr/>
          <p:nvPr/>
        </p:nvGrpSpPr>
        <p:grpSpPr>
          <a:xfrm>
            <a:off x="1285852" y="3714752"/>
            <a:ext cx="785818" cy="2214578"/>
            <a:chOff x="1285852" y="3714752"/>
            <a:chExt cx="785818" cy="2214578"/>
          </a:xfrm>
        </p:grpSpPr>
        <p:grpSp>
          <p:nvGrpSpPr>
            <p:cNvPr id="15" name="Skupina 18"/>
            <p:cNvGrpSpPr/>
            <p:nvPr/>
          </p:nvGrpSpPr>
          <p:grpSpPr>
            <a:xfrm>
              <a:off x="1285852" y="4429132"/>
              <a:ext cx="785818" cy="785818"/>
              <a:chOff x="1285852" y="4429132"/>
              <a:chExt cx="785818" cy="785818"/>
            </a:xfrm>
          </p:grpSpPr>
          <p:sp>
            <p:nvSpPr>
              <p:cNvPr id="17" name="Ohnutý pruh 16"/>
              <p:cNvSpPr/>
              <p:nvPr/>
            </p:nvSpPr>
            <p:spPr>
              <a:xfrm>
                <a:off x="1285852" y="4429132"/>
                <a:ext cx="785818" cy="785818"/>
              </a:xfrm>
              <a:prstGeom prst="blockArc">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cs-CZ">
                  <a:solidFill>
                    <a:schemeClr val="tx1"/>
                  </a:solidFill>
                </a:endParaRPr>
              </a:p>
            </p:txBody>
          </p:sp>
          <p:sp>
            <p:nvSpPr>
              <p:cNvPr id="18" name="Ohnutý pruh 17"/>
              <p:cNvSpPr/>
              <p:nvPr/>
            </p:nvSpPr>
            <p:spPr>
              <a:xfrm flipV="1">
                <a:off x="1285852" y="4429132"/>
                <a:ext cx="785818" cy="776294"/>
              </a:xfrm>
              <a:prstGeom prst="blockArc">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cs-CZ">
                  <a:solidFill>
                    <a:schemeClr val="tx1"/>
                  </a:solidFill>
                </a:endParaRPr>
              </a:p>
            </p:txBody>
          </p:sp>
        </p:grpSp>
        <p:sp>
          <p:nvSpPr>
            <p:cNvPr id="22" name="Obdélník 21"/>
            <p:cNvSpPr/>
            <p:nvPr/>
          </p:nvSpPr>
          <p:spPr>
            <a:xfrm>
              <a:off x="1571604" y="3714752"/>
              <a:ext cx="214314" cy="71438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cs-CZ"/>
            </a:p>
          </p:txBody>
        </p:sp>
        <p:sp>
          <p:nvSpPr>
            <p:cNvPr id="23" name="Obdélník 22"/>
            <p:cNvSpPr/>
            <p:nvPr/>
          </p:nvSpPr>
          <p:spPr>
            <a:xfrm>
              <a:off x="1571604" y="5214950"/>
              <a:ext cx="214314" cy="714380"/>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grpSp>
      <p:sp>
        <p:nvSpPr>
          <p:cNvPr id="25" name="Zaoblený obdélník 24"/>
          <p:cNvSpPr/>
          <p:nvPr/>
        </p:nvSpPr>
        <p:spPr>
          <a:xfrm>
            <a:off x="1428728" y="4071942"/>
            <a:ext cx="500066" cy="357190"/>
          </a:xfrm>
          <a:prstGeom prst="roundRect">
            <a:avLst/>
          </a:prstGeom>
          <a:solidFill>
            <a:schemeClr val="bg2">
              <a:lumMod val="60000"/>
              <a:lumOff val="40000"/>
              <a:alpha val="40000"/>
            </a:schemeClr>
          </a:solidFill>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cs-CZ"/>
          </a:p>
        </p:txBody>
      </p:sp>
      <p:sp>
        <p:nvSpPr>
          <p:cNvPr id="26" name="Zaoblený obdélník 25"/>
          <p:cNvSpPr/>
          <p:nvPr/>
        </p:nvSpPr>
        <p:spPr>
          <a:xfrm>
            <a:off x="1428728" y="5214950"/>
            <a:ext cx="500066" cy="357190"/>
          </a:xfrm>
          <a:prstGeom prst="roundRect">
            <a:avLst/>
          </a:prstGeom>
          <a:solidFill>
            <a:schemeClr val="bg2">
              <a:lumMod val="60000"/>
              <a:lumOff val="40000"/>
              <a:alpha val="40000"/>
            </a:schemeClr>
          </a:solidFill>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cs-CZ"/>
          </a:p>
        </p:txBody>
      </p:sp>
      <p:sp>
        <p:nvSpPr>
          <p:cNvPr id="28" name="Volný tvar 27"/>
          <p:cNvSpPr/>
          <p:nvPr/>
        </p:nvSpPr>
        <p:spPr>
          <a:xfrm>
            <a:off x="1901371" y="3829352"/>
            <a:ext cx="1132115" cy="234648"/>
          </a:xfrm>
          <a:custGeom>
            <a:avLst/>
            <a:gdLst>
              <a:gd name="connsiteX0" fmla="*/ 0 w 1132115"/>
              <a:gd name="connsiteY0" fmla="*/ 234648 h 234648"/>
              <a:gd name="connsiteX1" fmla="*/ 174172 w 1132115"/>
              <a:gd name="connsiteY1" fmla="*/ 31448 h 234648"/>
              <a:gd name="connsiteX2" fmla="*/ 290286 w 1132115"/>
              <a:gd name="connsiteY2" fmla="*/ 147562 h 234648"/>
              <a:gd name="connsiteX3" fmla="*/ 406400 w 1132115"/>
              <a:gd name="connsiteY3" fmla="*/ 104019 h 234648"/>
              <a:gd name="connsiteX4" fmla="*/ 464458 w 1132115"/>
              <a:gd name="connsiteY4" fmla="*/ 16934 h 234648"/>
              <a:gd name="connsiteX5" fmla="*/ 986972 w 1132115"/>
              <a:gd name="connsiteY5" fmla="*/ 2419 h 234648"/>
              <a:gd name="connsiteX6" fmla="*/ 1132115 w 1132115"/>
              <a:gd name="connsiteY6" fmla="*/ 2419 h 23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2115" h="234648">
                <a:moveTo>
                  <a:pt x="0" y="234648"/>
                </a:moveTo>
                <a:cubicBezTo>
                  <a:pt x="62895" y="140305"/>
                  <a:pt x="125791" y="45962"/>
                  <a:pt x="174172" y="31448"/>
                </a:cubicBezTo>
                <a:cubicBezTo>
                  <a:pt x="222553" y="16934"/>
                  <a:pt x="251581" y="135467"/>
                  <a:pt x="290286" y="147562"/>
                </a:cubicBezTo>
                <a:cubicBezTo>
                  <a:pt x="328991" y="159657"/>
                  <a:pt x="377371" y="125790"/>
                  <a:pt x="406400" y="104019"/>
                </a:cubicBezTo>
                <a:cubicBezTo>
                  <a:pt x="435429" y="82248"/>
                  <a:pt x="367696" y="33867"/>
                  <a:pt x="464458" y="16934"/>
                </a:cubicBezTo>
                <a:cubicBezTo>
                  <a:pt x="561220" y="1"/>
                  <a:pt x="875696" y="4838"/>
                  <a:pt x="986972" y="2419"/>
                </a:cubicBezTo>
                <a:cubicBezTo>
                  <a:pt x="1098248" y="0"/>
                  <a:pt x="1115181" y="1209"/>
                  <a:pt x="1132115" y="2419"/>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29" name="Volný tvar 28"/>
          <p:cNvSpPr/>
          <p:nvPr/>
        </p:nvSpPr>
        <p:spPr>
          <a:xfrm flipV="1">
            <a:off x="1928794" y="5500702"/>
            <a:ext cx="1132115" cy="284170"/>
          </a:xfrm>
          <a:custGeom>
            <a:avLst/>
            <a:gdLst>
              <a:gd name="connsiteX0" fmla="*/ 0 w 1132115"/>
              <a:gd name="connsiteY0" fmla="*/ 234648 h 234648"/>
              <a:gd name="connsiteX1" fmla="*/ 174172 w 1132115"/>
              <a:gd name="connsiteY1" fmla="*/ 31448 h 234648"/>
              <a:gd name="connsiteX2" fmla="*/ 290286 w 1132115"/>
              <a:gd name="connsiteY2" fmla="*/ 147562 h 234648"/>
              <a:gd name="connsiteX3" fmla="*/ 406400 w 1132115"/>
              <a:gd name="connsiteY3" fmla="*/ 104019 h 234648"/>
              <a:gd name="connsiteX4" fmla="*/ 464458 w 1132115"/>
              <a:gd name="connsiteY4" fmla="*/ 16934 h 234648"/>
              <a:gd name="connsiteX5" fmla="*/ 986972 w 1132115"/>
              <a:gd name="connsiteY5" fmla="*/ 2419 h 234648"/>
              <a:gd name="connsiteX6" fmla="*/ 1132115 w 1132115"/>
              <a:gd name="connsiteY6" fmla="*/ 2419 h 23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2115" h="234648">
                <a:moveTo>
                  <a:pt x="0" y="234648"/>
                </a:moveTo>
                <a:cubicBezTo>
                  <a:pt x="62895" y="140305"/>
                  <a:pt x="125791" y="45962"/>
                  <a:pt x="174172" y="31448"/>
                </a:cubicBezTo>
                <a:cubicBezTo>
                  <a:pt x="222553" y="16934"/>
                  <a:pt x="251581" y="135467"/>
                  <a:pt x="290286" y="147562"/>
                </a:cubicBezTo>
                <a:cubicBezTo>
                  <a:pt x="328991" y="159657"/>
                  <a:pt x="377371" y="125790"/>
                  <a:pt x="406400" y="104019"/>
                </a:cubicBezTo>
                <a:cubicBezTo>
                  <a:pt x="435429" y="82248"/>
                  <a:pt x="367696" y="33867"/>
                  <a:pt x="464458" y="16934"/>
                </a:cubicBezTo>
                <a:cubicBezTo>
                  <a:pt x="561220" y="1"/>
                  <a:pt x="875696" y="4838"/>
                  <a:pt x="986972" y="2419"/>
                </a:cubicBezTo>
                <a:cubicBezTo>
                  <a:pt x="1098248" y="0"/>
                  <a:pt x="1115181" y="1209"/>
                  <a:pt x="1132115" y="2419"/>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0" name="Elipsa 29"/>
          <p:cNvSpPr/>
          <p:nvPr/>
        </p:nvSpPr>
        <p:spPr>
          <a:xfrm>
            <a:off x="3071802" y="3714752"/>
            <a:ext cx="285752" cy="285752"/>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cs-CZ"/>
          </a:p>
        </p:txBody>
      </p:sp>
      <p:sp>
        <p:nvSpPr>
          <p:cNvPr id="31" name="Elipsa 30"/>
          <p:cNvSpPr/>
          <p:nvPr/>
        </p:nvSpPr>
        <p:spPr>
          <a:xfrm>
            <a:off x="3071802" y="5643578"/>
            <a:ext cx="285752" cy="285752"/>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cs-CZ"/>
          </a:p>
        </p:txBody>
      </p:sp>
      <p:sp>
        <p:nvSpPr>
          <p:cNvPr id="32" name="TextovéPole 31"/>
          <p:cNvSpPr txBox="1"/>
          <p:nvPr/>
        </p:nvSpPr>
        <p:spPr>
          <a:xfrm>
            <a:off x="3357554" y="3429000"/>
            <a:ext cx="453970" cy="646331"/>
          </a:xfrm>
          <a:prstGeom prst="rect">
            <a:avLst/>
          </a:prstGeom>
          <a:noFill/>
        </p:spPr>
        <p:txBody>
          <a:bodyPr wrap="none" rtlCol="0">
            <a:spAutoFit/>
          </a:bodyPr>
          <a:lstStyle/>
          <a:p>
            <a:r>
              <a:rPr lang="cs-CZ" sz="3600" dirty="0" smtClean="0">
                <a:solidFill>
                  <a:srgbClr val="FF0000"/>
                </a:solidFill>
              </a:rPr>
              <a:t>+</a:t>
            </a:r>
            <a:endParaRPr lang="cs-CZ" sz="3600" dirty="0">
              <a:solidFill>
                <a:srgbClr val="FF0000"/>
              </a:solidFill>
            </a:endParaRPr>
          </a:p>
        </p:txBody>
      </p:sp>
      <p:sp>
        <p:nvSpPr>
          <p:cNvPr id="33" name="TextovéPole 32"/>
          <p:cNvSpPr txBox="1"/>
          <p:nvPr/>
        </p:nvSpPr>
        <p:spPr>
          <a:xfrm>
            <a:off x="3357554" y="5500702"/>
            <a:ext cx="338554" cy="646331"/>
          </a:xfrm>
          <a:prstGeom prst="rect">
            <a:avLst/>
          </a:prstGeom>
          <a:noFill/>
        </p:spPr>
        <p:txBody>
          <a:bodyPr wrap="none" rtlCol="0">
            <a:spAutoFit/>
          </a:bodyPr>
          <a:lstStyle/>
          <a:p>
            <a:r>
              <a:rPr lang="cs-CZ" sz="3600" dirty="0" smtClean="0">
                <a:solidFill>
                  <a:srgbClr val="0070C0"/>
                </a:solidFill>
              </a:rPr>
              <a:t>-</a:t>
            </a:r>
            <a:endParaRPr lang="cs-CZ" sz="3600" dirty="0">
              <a:solidFill>
                <a:srgbClr val="0070C0"/>
              </a:solidFill>
            </a:endParaRPr>
          </a:p>
        </p:txBody>
      </p:sp>
      <p:cxnSp>
        <p:nvCxnSpPr>
          <p:cNvPr id="35" name="Přímá spojovací šipka 34"/>
          <p:cNvCxnSpPr/>
          <p:nvPr/>
        </p:nvCxnSpPr>
        <p:spPr>
          <a:xfrm rot="5400000">
            <a:off x="2571736" y="4786322"/>
            <a:ext cx="1285884"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38" name="TextovéPole 37"/>
          <p:cNvSpPr txBox="1"/>
          <p:nvPr/>
        </p:nvSpPr>
        <p:spPr>
          <a:xfrm>
            <a:off x="3286116" y="4429132"/>
            <a:ext cx="444352" cy="523220"/>
          </a:xfrm>
          <a:prstGeom prst="rect">
            <a:avLst/>
          </a:prstGeom>
          <a:noFill/>
        </p:spPr>
        <p:txBody>
          <a:bodyPr wrap="none" rtlCol="0">
            <a:spAutoFit/>
          </a:bodyPr>
          <a:lstStyle/>
          <a:p>
            <a:r>
              <a:rPr lang="cs-CZ" sz="2800" dirty="0" smtClean="0"/>
              <a:t>U</a:t>
            </a:r>
            <a:endParaRPr lang="cs-CZ" dirty="0"/>
          </a:p>
        </p:txBody>
      </p:sp>
      <p:sp>
        <p:nvSpPr>
          <p:cNvPr id="55" name="Zaoblený obdélník 54"/>
          <p:cNvSpPr/>
          <p:nvPr/>
        </p:nvSpPr>
        <p:spPr>
          <a:xfrm>
            <a:off x="5429256" y="4214818"/>
            <a:ext cx="357190" cy="285752"/>
          </a:xfrm>
          <a:prstGeom prst="roundRect">
            <a:avLst/>
          </a:prstGeom>
          <a:solidFill>
            <a:schemeClr val="bg2">
              <a:lumMod val="60000"/>
              <a:lumOff val="40000"/>
              <a:alpha val="40000"/>
            </a:schemeClr>
          </a:solidFill>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cs-CZ"/>
          </a:p>
        </p:txBody>
      </p:sp>
      <p:sp>
        <p:nvSpPr>
          <p:cNvPr id="56" name="Zaoblený obdélník 55"/>
          <p:cNvSpPr/>
          <p:nvPr/>
        </p:nvSpPr>
        <p:spPr>
          <a:xfrm>
            <a:off x="5429256" y="5143512"/>
            <a:ext cx="357190" cy="285752"/>
          </a:xfrm>
          <a:prstGeom prst="roundRect">
            <a:avLst/>
          </a:prstGeom>
          <a:solidFill>
            <a:schemeClr val="bg2">
              <a:lumMod val="60000"/>
              <a:lumOff val="40000"/>
              <a:alpha val="40000"/>
            </a:schemeClr>
          </a:solidFill>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cs-CZ"/>
          </a:p>
        </p:txBody>
      </p:sp>
      <p:cxnSp>
        <p:nvCxnSpPr>
          <p:cNvPr id="58" name="Pravoúhlá spojovací čára 57"/>
          <p:cNvCxnSpPr>
            <a:stCxn id="55" idx="0"/>
          </p:cNvCxnSpPr>
          <p:nvPr/>
        </p:nvCxnSpPr>
        <p:spPr>
          <a:xfrm rot="5400000" flipH="1" flipV="1">
            <a:off x="5768586" y="3554017"/>
            <a:ext cx="500066" cy="821537"/>
          </a:xfrm>
          <a:prstGeom prst="bentConnector2">
            <a:avLst/>
          </a:prstGeom>
        </p:spPr>
        <p:style>
          <a:lnRef idx="1">
            <a:schemeClr val="dk1"/>
          </a:lnRef>
          <a:fillRef idx="0">
            <a:schemeClr val="dk1"/>
          </a:fillRef>
          <a:effectRef idx="0">
            <a:schemeClr val="dk1"/>
          </a:effectRef>
          <a:fontRef idx="minor">
            <a:schemeClr val="tx1"/>
          </a:fontRef>
        </p:style>
      </p:cxnSp>
      <p:cxnSp>
        <p:nvCxnSpPr>
          <p:cNvPr id="60" name="Pravoúhlá spojovací čára 57"/>
          <p:cNvCxnSpPr/>
          <p:nvPr/>
        </p:nvCxnSpPr>
        <p:spPr>
          <a:xfrm>
            <a:off x="5643570" y="5429264"/>
            <a:ext cx="857258" cy="500066"/>
          </a:xfrm>
          <a:prstGeom prst="bentConnector3">
            <a:avLst>
              <a:gd name="adj1" fmla="val -2486"/>
            </a:avLst>
          </a:prstGeom>
        </p:spPr>
        <p:style>
          <a:lnRef idx="1">
            <a:schemeClr val="dk1"/>
          </a:lnRef>
          <a:fillRef idx="0">
            <a:schemeClr val="dk1"/>
          </a:fillRef>
          <a:effectRef idx="0">
            <a:schemeClr val="dk1"/>
          </a:effectRef>
          <a:fontRef idx="minor">
            <a:schemeClr val="tx1"/>
          </a:fontRef>
        </p:style>
      </p:cxnSp>
      <p:sp>
        <p:nvSpPr>
          <p:cNvPr id="63" name="Elipsa 62"/>
          <p:cNvSpPr/>
          <p:nvPr/>
        </p:nvSpPr>
        <p:spPr>
          <a:xfrm>
            <a:off x="6429388" y="3571876"/>
            <a:ext cx="285752" cy="285752"/>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cs-CZ"/>
          </a:p>
        </p:txBody>
      </p:sp>
      <p:sp>
        <p:nvSpPr>
          <p:cNvPr id="64" name="Elipsa 63"/>
          <p:cNvSpPr/>
          <p:nvPr/>
        </p:nvSpPr>
        <p:spPr>
          <a:xfrm>
            <a:off x="6500826" y="5786454"/>
            <a:ext cx="285752" cy="285752"/>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cs-CZ"/>
          </a:p>
        </p:txBody>
      </p:sp>
      <p:sp>
        <p:nvSpPr>
          <p:cNvPr id="65" name="TextovéPole 64"/>
          <p:cNvSpPr txBox="1"/>
          <p:nvPr/>
        </p:nvSpPr>
        <p:spPr>
          <a:xfrm>
            <a:off x="6715140" y="3429000"/>
            <a:ext cx="453970" cy="646331"/>
          </a:xfrm>
          <a:prstGeom prst="rect">
            <a:avLst/>
          </a:prstGeom>
          <a:noFill/>
        </p:spPr>
        <p:txBody>
          <a:bodyPr wrap="none" rtlCol="0">
            <a:spAutoFit/>
          </a:bodyPr>
          <a:lstStyle/>
          <a:p>
            <a:r>
              <a:rPr lang="cs-CZ" sz="3600" dirty="0" smtClean="0">
                <a:solidFill>
                  <a:srgbClr val="FF0000"/>
                </a:solidFill>
              </a:rPr>
              <a:t>+</a:t>
            </a:r>
            <a:endParaRPr lang="cs-CZ" sz="3600" dirty="0">
              <a:solidFill>
                <a:srgbClr val="FF0000"/>
              </a:solidFill>
            </a:endParaRPr>
          </a:p>
        </p:txBody>
      </p:sp>
      <p:cxnSp>
        <p:nvCxnSpPr>
          <p:cNvPr id="67" name="Přímá spojovací šipka 66"/>
          <p:cNvCxnSpPr/>
          <p:nvPr/>
        </p:nvCxnSpPr>
        <p:spPr>
          <a:xfrm>
            <a:off x="4071934" y="5072074"/>
            <a:ext cx="714380" cy="1588"/>
          </a:xfrm>
          <a:prstGeom prst="straightConnector1">
            <a:avLst/>
          </a:prstGeom>
          <a:ln>
            <a:solidFill>
              <a:srgbClr val="FF0000"/>
            </a:solidFill>
            <a:tailEnd type="arrow"/>
          </a:ln>
        </p:spPr>
        <p:style>
          <a:lnRef idx="2">
            <a:schemeClr val="dk1"/>
          </a:lnRef>
          <a:fillRef idx="0">
            <a:schemeClr val="dk1"/>
          </a:fillRef>
          <a:effectRef idx="1">
            <a:schemeClr val="dk1"/>
          </a:effectRef>
          <a:fontRef idx="minor">
            <a:schemeClr val="tx1"/>
          </a:fontRef>
        </p:style>
      </p:cxnSp>
      <p:cxnSp>
        <p:nvCxnSpPr>
          <p:cNvPr id="69" name="Přímá spojovací šipka 68"/>
          <p:cNvCxnSpPr/>
          <p:nvPr/>
        </p:nvCxnSpPr>
        <p:spPr>
          <a:xfrm rot="10800000" flipV="1">
            <a:off x="4000496" y="4500570"/>
            <a:ext cx="785818" cy="11112"/>
          </a:xfrm>
          <a:prstGeom prst="straightConnector1">
            <a:avLst/>
          </a:prstGeom>
          <a:ln>
            <a:solidFill>
              <a:srgbClr val="FF0000"/>
            </a:solidFill>
            <a:tailEnd type="arrow"/>
          </a:ln>
        </p:spPr>
        <p:style>
          <a:lnRef idx="2">
            <a:schemeClr val="dk1"/>
          </a:lnRef>
          <a:fillRef idx="0">
            <a:schemeClr val="dk1"/>
          </a:fillRef>
          <a:effectRef idx="1">
            <a:schemeClr val="dk1"/>
          </a:effectRef>
          <a:fontRef idx="minor">
            <a:schemeClr val="tx1"/>
          </a:fontRef>
        </p:style>
      </p:cxnSp>
      <p:grpSp>
        <p:nvGrpSpPr>
          <p:cNvPr id="19" name="Skupina 52"/>
          <p:cNvGrpSpPr/>
          <p:nvPr/>
        </p:nvGrpSpPr>
        <p:grpSpPr>
          <a:xfrm>
            <a:off x="3643306" y="3429000"/>
            <a:ext cx="2143140" cy="2928958"/>
            <a:chOff x="4429124" y="3643314"/>
            <a:chExt cx="2143140" cy="2928958"/>
          </a:xfrm>
        </p:grpSpPr>
        <p:sp>
          <p:nvSpPr>
            <p:cNvPr id="21" name="Krychle 20"/>
            <p:cNvSpPr/>
            <p:nvPr/>
          </p:nvSpPr>
          <p:spPr>
            <a:xfrm>
              <a:off x="4572000" y="5429264"/>
              <a:ext cx="1357322" cy="114300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24" name="Skupina 43"/>
            <p:cNvGrpSpPr/>
            <p:nvPr/>
          </p:nvGrpSpPr>
          <p:grpSpPr>
            <a:xfrm rot="16200000">
              <a:off x="4714876" y="4286256"/>
              <a:ext cx="928694" cy="1500198"/>
              <a:chOff x="6429388" y="3929066"/>
              <a:chExt cx="928694" cy="1500198"/>
            </a:xfrm>
          </p:grpSpPr>
          <p:sp>
            <p:nvSpPr>
              <p:cNvPr id="40" name="Jednoduché závorky 39"/>
              <p:cNvSpPr/>
              <p:nvPr/>
            </p:nvSpPr>
            <p:spPr>
              <a:xfrm>
                <a:off x="6429388" y="3929066"/>
                <a:ext cx="928694" cy="1500198"/>
              </a:xfrm>
              <a:prstGeom prst="bracketPair">
                <a:avLst>
                  <a:gd name="adj" fmla="val 32296"/>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cs-CZ"/>
              </a:p>
            </p:txBody>
          </p:sp>
          <p:cxnSp>
            <p:nvCxnSpPr>
              <p:cNvPr id="42" name="Přímá spojovací čára 41"/>
              <p:cNvCxnSpPr/>
              <p:nvPr/>
            </p:nvCxnSpPr>
            <p:spPr>
              <a:xfrm>
                <a:off x="6715140" y="3929066"/>
                <a:ext cx="357190" cy="0"/>
              </a:xfrm>
              <a:prstGeom prst="line">
                <a:avLst/>
              </a:prstGeom>
            </p:spPr>
            <p:style>
              <a:lnRef idx="3">
                <a:schemeClr val="accent2"/>
              </a:lnRef>
              <a:fillRef idx="0">
                <a:schemeClr val="accent2"/>
              </a:fillRef>
              <a:effectRef idx="2">
                <a:schemeClr val="accent2"/>
              </a:effectRef>
              <a:fontRef idx="minor">
                <a:schemeClr val="tx1"/>
              </a:fontRef>
            </p:style>
          </p:cxnSp>
        </p:grpSp>
        <p:sp>
          <p:nvSpPr>
            <p:cNvPr id="20" name="Krychle 19"/>
            <p:cNvSpPr/>
            <p:nvPr/>
          </p:nvSpPr>
          <p:spPr>
            <a:xfrm>
              <a:off x="4572000" y="3643314"/>
              <a:ext cx="1357322" cy="1143008"/>
            </a:xfrm>
            <a:prstGeom prst="cube">
              <a:avLst/>
            </a:prstGeom>
            <a:solidFill>
              <a:schemeClr val="accent1">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dirty="0" smtClean="0">
                  <a:solidFill>
                    <a:srgbClr val="C00000"/>
                  </a:solidFill>
                </a:rPr>
                <a:t>N</a:t>
              </a:r>
              <a:endParaRPr lang="cs-CZ" sz="3200" dirty="0">
                <a:solidFill>
                  <a:srgbClr val="C00000"/>
                </a:solidFill>
              </a:endParaRPr>
            </a:p>
          </p:txBody>
        </p:sp>
        <p:cxnSp>
          <p:nvCxnSpPr>
            <p:cNvPr id="46" name="Přímá spojovací čára 45"/>
            <p:cNvCxnSpPr/>
            <p:nvPr/>
          </p:nvCxnSpPr>
          <p:spPr>
            <a:xfrm>
              <a:off x="5929322" y="4857760"/>
              <a:ext cx="42862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48" name="Přímá spojovací čára 47"/>
            <p:cNvCxnSpPr/>
            <p:nvPr/>
          </p:nvCxnSpPr>
          <p:spPr>
            <a:xfrm>
              <a:off x="5929322" y="5214950"/>
              <a:ext cx="428628" cy="0"/>
            </a:xfrm>
            <a:prstGeom prst="line">
              <a:avLst/>
            </a:prstGeom>
          </p:spPr>
          <p:style>
            <a:lnRef idx="3">
              <a:schemeClr val="accent2"/>
            </a:lnRef>
            <a:fillRef idx="0">
              <a:schemeClr val="accent2"/>
            </a:fillRef>
            <a:effectRef idx="2">
              <a:schemeClr val="accent2"/>
            </a:effectRef>
            <a:fontRef idx="minor">
              <a:schemeClr val="tx1"/>
            </a:fontRef>
          </p:style>
        </p:cxnSp>
        <p:sp>
          <p:nvSpPr>
            <p:cNvPr id="49" name="Plechovka 48"/>
            <p:cNvSpPr/>
            <p:nvPr/>
          </p:nvSpPr>
          <p:spPr>
            <a:xfrm rot="5400000">
              <a:off x="6107917" y="4893479"/>
              <a:ext cx="642942" cy="285752"/>
            </a:xfrm>
            <a:prstGeom prst="can">
              <a:avLst/>
            </a:prstGeom>
            <a:ln>
              <a:solidFill>
                <a:schemeClr val="bg2">
                  <a:lumMod val="75000"/>
                </a:schemeClr>
              </a:solid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cs-CZ"/>
            </a:p>
          </p:txBody>
        </p:sp>
        <p:cxnSp>
          <p:nvCxnSpPr>
            <p:cNvPr id="51" name="Přímá spojovací čára 50"/>
            <p:cNvCxnSpPr>
              <a:stCxn id="49" idx="3"/>
              <a:endCxn id="49" idx="0"/>
            </p:cNvCxnSpPr>
            <p:nvPr/>
          </p:nvCxnSpPr>
          <p:spPr>
            <a:xfrm rot="10800000" flipH="1">
              <a:off x="6286512" y="5036355"/>
              <a:ext cx="214314" cy="0"/>
            </a:xfrm>
            <a:prstGeom prst="line">
              <a:avLst/>
            </a:prstGeom>
          </p:spPr>
          <p:style>
            <a:lnRef idx="3">
              <a:schemeClr val="accent5"/>
            </a:lnRef>
            <a:fillRef idx="0">
              <a:schemeClr val="accent5"/>
            </a:fillRef>
            <a:effectRef idx="2">
              <a:schemeClr val="accent5"/>
            </a:effectRef>
            <a:fontRef idx="minor">
              <a:schemeClr val="tx1"/>
            </a:fontRef>
          </p:style>
        </p:cxnSp>
      </p:grpSp>
      <p:sp>
        <p:nvSpPr>
          <p:cNvPr id="73" name="TextovéPole 72"/>
          <p:cNvSpPr txBox="1"/>
          <p:nvPr/>
        </p:nvSpPr>
        <p:spPr>
          <a:xfrm>
            <a:off x="5940152" y="3789040"/>
            <a:ext cx="3035166" cy="2062103"/>
          </a:xfrm>
          <a:prstGeom prst="rect">
            <a:avLst/>
          </a:prstGeom>
          <a:noFill/>
        </p:spPr>
        <p:txBody>
          <a:bodyPr wrap="square" rtlCol="0">
            <a:spAutoFit/>
          </a:bodyPr>
          <a:lstStyle/>
          <a:p>
            <a:pPr algn="just"/>
            <a:r>
              <a:rPr lang="cs-CZ" sz="1600" i="1" dirty="0" smtClean="0"/>
              <a:t>V aktivních částech vodičů závitu prochází proud nesouhlasným směrem. To znamená, že když během rotace mění sledovaný vodič polohu a dostává se pod vliv opačného magnetického </a:t>
            </a:r>
            <a:r>
              <a:rPr lang="cs-CZ" sz="1600" i="1" dirty="0" smtClean="0"/>
              <a:t>pólu, </a:t>
            </a:r>
            <a:r>
              <a:rPr lang="cs-CZ" sz="1600" i="1" dirty="0" smtClean="0"/>
              <a:t>změní se i poloha jeho lamely </a:t>
            </a:r>
            <a:r>
              <a:rPr lang="cs-CZ" sz="1600" i="1" dirty="0" smtClean="0"/>
              <a:t>             pod </a:t>
            </a:r>
            <a:r>
              <a:rPr lang="cs-CZ" sz="1600" i="1" dirty="0" smtClean="0"/>
              <a:t>kartáčem</a:t>
            </a:r>
            <a:endParaRPr lang="cs-CZ" sz="1600" i="1" dirty="0"/>
          </a:p>
        </p:txBody>
      </p:sp>
      <p:cxnSp>
        <p:nvCxnSpPr>
          <p:cNvPr id="74" name="Přímá spojovací šipka 73"/>
          <p:cNvCxnSpPr/>
          <p:nvPr/>
        </p:nvCxnSpPr>
        <p:spPr>
          <a:xfrm>
            <a:off x="5715008" y="5786454"/>
            <a:ext cx="714380" cy="1588"/>
          </a:xfrm>
          <a:prstGeom prst="straightConnector1">
            <a:avLst/>
          </a:prstGeom>
          <a:ln>
            <a:solidFill>
              <a:srgbClr val="FF0000"/>
            </a:solidFill>
            <a:tailEnd type="arrow"/>
          </a:ln>
        </p:spPr>
        <p:style>
          <a:lnRef idx="2">
            <a:schemeClr val="dk1"/>
          </a:lnRef>
          <a:fillRef idx="0">
            <a:schemeClr val="dk1"/>
          </a:fillRef>
          <a:effectRef idx="1">
            <a:schemeClr val="dk1"/>
          </a:effectRef>
          <a:fontRef idx="minor">
            <a:schemeClr val="tx1"/>
          </a:fontRef>
        </p:style>
      </p:cxnSp>
      <p:cxnSp>
        <p:nvCxnSpPr>
          <p:cNvPr id="75" name="Přímá spojovací šipka 74"/>
          <p:cNvCxnSpPr/>
          <p:nvPr/>
        </p:nvCxnSpPr>
        <p:spPr>
          <a:xfrm rot="10800000">
            <a:off x="5643570" y="3571876"/>
            <a:ext cx="714380" cy="1588"/>
          </a:xfrm>
          <a:prstGeom prst="straightConnector1">
            <a:avLst/>
          </a:prstGeom>
          <a:ln>
            <a:solidFill>
              <a:srgbClr val="FF0000"/>
            </a:solidFill>
            <a:tailEnd type="arrow"/>
          </a:ln>
        </p:spPr>
        <p:style>
          <a:lnRef idx="2">
            <a:schemeClr val="dk1"/>
          </a:lnRef>
          <a:fillRef idx="0">
            <a:schemeClr val="dk1"/>
          </a:fillRef>
          <a:effectRef idx="1">
            <a:schemeClr val="dk1"/>
          </a:effectRef>
          <a:fontRef idx="minor">
            <a:schemeClr val="tx1"/>
          </a:fontRef>
        </p:style>
      </p:cxnSp>
      <p:sp>
        <p:nvSpPr>
          <p:cNvPr id="77" name="TextovéPole 76"/>
          <p:cNvSpPr txBox="1"/>
          <p:nvPr/>
        </p:nvSpPr>
        <p:spPr>
          <a:xfrm>
            <a:off x="1500166" y="3286124"/>
            <a:ext cx="351378" cy="369332"/>
          </a:xfrm>
          <a:prstGeom prst="rect">
            <a:avLst/>
          </a:prstGeom>
          <a:noFill/>
        </p:spPr>
        <p:txBody>
          <a:bodyPr wrap="none" rtlCol="0">
            <a:spAutoFit/>
          </a:bodyPr>
          <a:lstStyle/>
          <a:p>
            <a:r>
              <a:rPr lang="cs-CZ" sz="1800" b="1" dirty="0" smtClean="0"/>
              <a:t>N</a:t>
            </a:r>
            <a:endParaRPr lang="cs-CZ"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repeatCount="3000" fill="hold" nodeType="clickEffect">
                                  <p:stCondLst>
                                    <p:cond delay="0"/>
                                  </p:stCondLst>
                                  <p:childTnLst>
                                    <p:animRot by="-43200000">
                                      <p:cBhvr>
                                        <p:cTn id="6" dur="5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738</TotalTime>
  <Words>1094</Words>
  <Application>Microsoft Office PowerPoint</Application>
  <PresentationFormat>Předvádění na obrazovce (4:3)</PresentationFormat>
  <Paragraphs>133</Paragraphs>
  <Slides>9</Slides>
  <Notes>1</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Motiv sady Office</vt:lpstr>
      <vt:lpstr>Snímek 1</vt:lpstr>
      <vt:lpstr>Rozdělení látek z hlediska magnetických vlastností</vt:lpstr>
      <vt:lpstr>Křivka prvotní magnetizace</vt:lpstr>
      <vt:lpstr>Tvar křivky</vt:lpstr>
      <vt:lpstr>Hysterezní smyčka</vt:lpstr>
      <vt:lpstr>Různé tvary hysterezních smyček</vt:lpstr>
      <vt:lpstr>Pohyb vodiče v magnetickém poli</vt:lpstr>
      <vt:lpstr>Magnetické pole dvou rovnoběžných vodičů</vt:lpstr>
      <vt:lpstr>Dynamické účinky elektrického proudu</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Opatrný</dc:creator>
  <cp:lastModifiedBy>Dum</cp:lastModifiedBy>
  <cp:revision>29</cp:revision>
  <dcterms:created xsi:type="dcterms:W3CDTF">2013-02-14T07:30:09Z</dcterms:created>
  <dcterms:modified xsi:type="dcterms:W3CDTF">2013-02-15T12:44:54Z</dcterms:modified>
</cp:coreProperties>
</file>