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708" r:id="rId3"/>
    <p:sldMasterId id="2147483720" r:id="rId4"/>
  </p:sldMasterIdLst>
  <p:notesMasterIdLst>
    <p:notesMasterId r:id="rId20"/>
  </p:notesMasterIdLst>
  <p:sldIdLst>
    <p:sldId id="260" r:id="rId5"/>
    <p:sldId id="274" r:id="rId6"/>
    <p:sldId id="261" r:id="rId7"/>
    <p:sldId id="275" r:id="rId8"/>
    <p:sldId id="267" r:id="rId9"/>
    <p:sldId id="268" r:id="rId10"/>
    <p:sldId id="269" r:id="rId11"/>
    <p:sldId id="270" r:id="rId12"/>
    <p:sldId id="271" r:id="rId13"/>
    <p:sldId id="272" r:id="rId14"/>
    <p:sldId id="258" r:id="rId15"/>
    <p:sldId id="257" r:id="rId16"/>
    <p:sldId id="259" r:id="rId17"/>
    <p:sldId id="273" r:id="rId18"/>
    <p:sldId id="256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00FFCC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6912" autoAdjust="0"/>
    <p:restoredTop sz="94660"/>
  </p:normalViewPr>
  <p:slideViewPr>
    <p:cSldViewPr>
      <p:cViewPr varScale="1">
        <p:scale>
          <a:sx n="88" d="100"/>
          <a:sy n="88" d="100"/>
        </p:scale>
        <p:origin x="-86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slideMaster" Target="slideMasters/slideMaster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7BA664-8691-4494-BEB0-CCDFF53DB07F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684A74-49BC-4C98-B395-D4AE13135F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20068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ECCB8-C4BB-4FDA-82F8-28DA2B2F38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9150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ECCB8-C4BB-4FDA-82F8-28DA2B2F38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94286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ECCB8-C4BB-4FDA-82F8-28DA2B2F38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07925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ECCB8-C4BB-4FDA-82F8-28DA2B2F38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98959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ECCB8-C4BB-4FDA-82F8-28DA2B2F38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57844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ECCB8-C4BB-4FDA-82F8-28DA2B2F38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22789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ECCB8-C4BB-4FDA-82F8-28DA2B2F38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01323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ECCB8-C4BB-4FDA-82F8-28DA2B2F38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07972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ECCB8-C4BB-4FDA-82F8-28DA2B2F38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59037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ECCB8-C4BB-4FDA-82F8-28DA2B2F38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92779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ECCB8-C4BB-4FDA-82F8-28DA2B2F38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78315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24058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61108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99088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0977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88314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121067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195441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826813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8731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522260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937413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ECCB8-C4BB-4FDA-82F8-28DA2B2F384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067363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ECCB8-C4BB-4FDA-82F8-28DA2B2F384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006183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ECCB8-C4BB-4FDA-82F8-28DA2B2F384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855111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ECCB8-C4BB-4FDA-82F8-28DA2B2F384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856941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ECCB8-C4BB-4FDA-82F8-28DA2B2F384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304149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ECCB8-C4BB-4FDA-82F8-28DA2B2F384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117409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ECCB8-C4BB-4FDA-82F8-28DA2B2F384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496824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ECCB8-C4BB-4FDA-82F8-28DA2B2F384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560395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ECCB8-C4BB-4FDA-82F8-28DA2B2F384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271345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ECCB8-C4BB-4FDA-82F8-28DA2B2F384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043070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ECCB8-C4BB-4FDA-82F8-28DA2B2F384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855629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D2BAD-8A7E-4CA3-85E2-AE2820374A7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442440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D2BAD-8A7E-4CA3-85E2-AE2820374A7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131390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D2BAD-8A7E-4CA3-85E2-AE2820374A7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94908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D2BAD-8A7E-4CA3-85E2-AE2820374A7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245381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D2BAD-8A7E-4CA3-85E2-AE2820374A7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692947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D2BAD-8A7E-4CA3-85E2-AE2820374A7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551810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D2BAD-8A7E-4CA3-85E2-AE2820374A7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603347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D2BAD-8A7E-4CA3-85E2-AE2820374A7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949938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D2BAD-8A7E-4CA3-85E2-AE2820374A7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466248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D2BAD-8A7E-4CA3-85E2-AE2820374A7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94483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D2BAD-8A7E-4CA3-85E2-AE2820374A7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71977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BECCB8-C4BB-4FDA-82F8-28DA2B2F38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0946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accent6">
                <a:lumMod val="75000"/>
              </a:schemeClr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146513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BECCB8-C4BB-4FDA-82F8-28DA2B2F384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52321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2D2BAD-8A7E-4CA3-85E2-AE2820374A7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7194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ive.cz/clanky/video-jak-vycistit-klavesnici/sc-3-a-142508/default.aspx" TargetMode="Externa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informatika.zskokonin.com/6/HW_pocitace_6.htm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tx1"/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730623"/>
          </a:xfrm>
        </p:spPr>
        <p:txBody>
          <a:bodyPr>
            <a:normAutofit/>
          </a:bodyPr>
          <a:lstStyle/>
          <a:p>
            <a:r>
              <a:rPr lang="pl-PL" cap="al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KLÁVESNICE A MYŠ NA PC</a:t>
            </a:r>
            <a:br>
              <a:rPr lang="pl-PL" cap="al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VY_32_INOVACE_06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512768" cy="2135088"/>
          </a:xfrm>
        </p:spPr>
        <p:txBody>
          <a:bodyPr>
            <a:normAutofit fontScale="92500" lnSpcReduction="10000"/>
          </a:bodyPr>
          <a:lstStyle/>
          <a:p>
            <a:pPr>
              <a:spcAft>
                <a:spcPts val="600"/>
              </a:spcAft>
            </a:pPr>
            <a:r>
              <a:rPr lang="cs-CZ" sz="3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Sada 6</a:t>
            </a:r>
          </a:p>
          <a:p>
            <a:pPr>
              <a:spcAft>
                <a:spcPts val="600"/>
              </a:spcAft>
            </a:pPr>
            <a:r>
              <a:rPr lang="pl-PL" sz="3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ZÁKLADY PRÁCE S POČÍTAČEM</a:t>
            </a:r>
          </a:p>
          <a:p>
            <a:pPr>
              <a:spcAft>
                <a:spcPts val="600"/>
              </a:spcAft>
            </a:pPr>
            <a:r>
              <a:rPr lang="pl-PL" sz="2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pl-PL" sz="26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 Mgr. Iveta </a:t>
            </a:r>
            <a:r>
              <a:rPr lang="pl-PL" sz="2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Mocharová</a:t>
            </a:r>
            <a:endParaRPr lang="pl-PL" sz="26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spcAft>
                <a:spcPts val="600"/>
              </a:spcAft>
            </a:pPr>
            <a:r>
              <a:rPr lang="cs-CZ" sz="3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ZŠ a MŠ Dešná</a:t>
            </a:r>
            <a:endParaRPr lang="cs-CZ" sz="3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black"/>
                </a:solidFill>
              </a:rPr>
              <a:t>IT </a:t>
            </a:r>
            <a:r>
              <a:rPr lang="en-US" dirty="0" err="1" smtClean="0">
                <a:solidFill>
                  <a:prstClr val="black"/>
                </a:solidFill>
              </a:rPr>
              <a:t>ve</a:t>
            </a:r>
            <a:r>
              <a:rPr lang="en-US" dirty="0" smtClean="0">
                <a:solidFill>
                  <a:prstClr val="black"/>
                </a:solidFill>
              </a:rPr>
              <a:t> </a:t>
            </a:r>
            <a:r>
              <a:rPr lang="en-US" dirty="0" err="1" smtClean="0">
                <a:solidFill>
                  <a:prstClr val="black"/>
                </a:solidFill>
              </a:rPr>
              <a:t>škole</a:t>
            </a:r>
            <a:r>
              <a:rPr lang="en-US" dirty="0" smtClean="0">
                <a:solidFill>
                  <a:prstClr val="black"/>
                </a:solidFill>
              </a:rPr>
              <a:t>  1622­/21/7.1.4/2010</a:t>
            </a: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76672"/>
            <a:ext cx="5407025" cy="1046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5424783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332656"/>
            <a:ext cx="19533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endParaRPr lang="cs-CZ" sz="2800" b="1" u="sng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1196753"/>
            <a:ext cx="8352928" cy="46802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Prezentace  slouží jako doprovodný materiál k 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výkladu na téma „Klávesnice a myš na PC, klávesové zkratky“. Může 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být využita jako zápis pro žáky dle 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výkladu, 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na závěr hodiny jako </a:t>
            </a:r>
            <a:r>
              <a:rPr lang="cs-CZ" sz="280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krátké </a:t>
            </a:r>
            <a:r>
              <a:rPr lang="cs-CZ" sz="280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shrnutí nového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učiva nebo v úvodu další hodiny jako opakování. Po kliknutí na odkaz v závěru prezentace se spustí videonahrávka ukázky „Jak vyčistit klávesnici?“.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Žáci se seznámí s klávesnicí a myší, poznají vybrané zkratky a jejich funkce.</a:t>
            </a:r>
            <a:endParaRPr lang="cs-CZ" sz="2800" dirty="0">
              <a:solidFill>
                <a:prstClr val="black"/>
              </a:solidFill>
              <a:latin typeface="Times New Roman" pitchFamily="18" charset="0"/>
              <a:ea typeface="Calibri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416841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0"/>
            <a:ext cx="9144000" cy="2605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dirty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 </a:t>
            </a:r>
            <a:endParaRPr lang="cs-CZ" sz="1600" dirty="0">
              <a:ea typeface="Calibri"/>
              <a:cs typeface="Times New Roman"/>
            </a:endParaRPr>
          </a:p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cs-CZ" dirty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 </a:t>
            </a:r>
            <a:r>
              <a:rPr lang="cs-CZ" sz="4400" b="1" dirty="0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Klávesnice </a:t>
            </a:r>
          </a:p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cs-CZ" sz="4000" dirty="0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= </a:t>
            </a:r>
            <a:r>
              <a:rPr lang="cs-CZ" sz="4000" dirty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vstupní  zařízení počítače sloužící pro ovládání </a:t>
            </a:r>
            <a:r>
              <a:rPr lang="cs-CZ" sz="4000" dirty="0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programů.</a:t>
            </a:r>
            <a:endParaRPr lang="cs-CZ" sz="4000" dirty="0">
              <a:ea typeface="Calibri"/>
              <a:cs typeface="Times New Roman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5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996952"/>
            <a:ext cx="7777637" cy="30284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2483902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090" y="1844824"/>
            <a:ext cx="7777637" cy="30284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Vývojový diagram: ukončení 3"/>
          <p:cNvSpPr/>
          <p:nvPr/>
        </p:nvSpPr>
        <p:spPr>
          <a:xfrm>
            <a:off x="1403648" y="1988840"/>
            <a:ext cx="4464496" cy="504056"/>
          </a:xfrm>
          <a:prstGeom prst="flowChartTerminator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ukončení 4"/>
          <p:cNvSpPr/>
          <p:nvPr/>
        </p:nvSpPr>
        <p:spPr>
          <a:xfrm>
            <a:off x="1043608" y="2708920"/>
            <a:ext cx="4680520" cy="1584176"/>
          </a:xfrm>
          <a:prstGeom prst="flowChartTerminator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ukončení 5"/>
          <p:cNvSpPr/>
          <p:nvPr/>
        </p:nvSpPr>
        <p:spPr>
          <a:xfrm>
            <a:off x="5868144" y="1988840"/>
            <a:ext cx="1080120" cy="2592288"/>
          </a:xfrm>
          <a:prstGeom prst="flowChartTerminator">
            <a:avLst/>
          </a:prstGeom>
          <a:noFill/>
          <a:ln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ukončení 6"/>
          <p:cNvSpPr/>
          <p:nvPr/>
        </p:nvSpPr>
        <p:spPr>
          <a:xfrm>
            <a:off x="7033346" y="1880828"/>
            <a:ext cx="1313439" cy="360040"/>
          </a:xfrm>
          <a:prstGeom prst="flowChartTerminator">
            <a:avLst/>
          </a:prstGeom>
          <a:noFill/>
          <a:ln>
            <a:solidFill>
              <a:srgbClr val="00FF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ukončení 7"/>
          <p:cNvSpPr/>
          <p:nvPr/>
        </p:nvSpPr>
        <p:spPr>
          <a:xfrm>
            <a:off x="7080175" y="2636912"/>
            <a:ext cx="1266610" cy="1728192"/>
          </a:xfrm>
          <a:prstGeom prst="flowChartTerminator">
            <a:avLst/>
          </a:prstGeom>
          <a:noFill/>
          <a:ln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236853" y="260648"/>
            <a:ext cx="3147015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FUNKČNÍ  KLÁVESY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1403648" y="722313"/>
            <a:ext cx="1080120" cy="126652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798144" y="5568830"/>
            <a:ext cx="2837752" cy="83099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ALFANUMERICKÁ  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ČÁST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4" name="Přímá spojnice se šipkou 13"/>
          <p:cNvCxnSpPr/>
          <p:nvPr/>
        </p:nvCxnSpPr>
        <p:spPr>
          <a:xfrm flipV="1">
            <a:off x="2483768" y="4365104"/>
            <a:ext cx="360040" cy="120372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4685777" y="5245749"/>
            <a:ext cx="3444854" cy="83099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ŘÍDÍCÍ A KURZOROVÉ 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KLÁVESY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7" name="Přímá spojnice se šipkou 16"/>
          <p:cNvCxnSpPr>
            <a:stCxn id="15" idx="0"/>
          </p:cNvCxnSpPr>
          <p:nvPr/>
        </p:nvCxnSpPr>
        <p:spPr>
          <a:xfrm flipV="1">
            <a:off x="6408204" y="4725144"/>
            <a:ext cx="0" cy="52060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4139952" y="912168"/>
            <a:ext cx="2101857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KONTROLKY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0" name="Přímá spojnice se šipkou 19"/>
          <p:cNvCxnSpPr/>
          <p:nvPr/>
        </p:nvCxnSpPr>
        <p:spPr>
          <a:xfrm>
            <a:off x="6241809" y="1355576"/>
            <a:ext cx="838366" cy="4892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7034283" y="459751"/>
            <a:ext cx="2050561" cy="83099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NUMERICKÁ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ČÁST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 flipH="1">
            <a:off x="8346785" y="1290748"/>
            <a:ext cx="545695" cy="15621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40364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vislý svitek 3"/>
          <p:cNvSpPr/>
          <p:nvPr/>
        </p:nvSpPr>
        <p:spPr>
          <a:xfrm>
            <a:off x="1979712" y="476672"/>
            <a:ext cx="5184576" cy="5904656"/>
          </a:xfrm>
          <a:prstGeom prst="verticalScroll">
            <a:avLst/>
          </a:prstGeom>
          <a:solidFill>
            <a:srgbClr val="C00000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Vybrané klávesy</a:t>
            </a:r>
          </a:p>
          <a:p>
            <a:pPr algn="ctr"/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jejich funkce: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591740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88640"/>
            <a:ext cx="878497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Enter</a:t>
            </a:r>
            <a:r>
              <a:rPr lang="cs-CZ" dirty="0"/>
              <a:t>	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desílá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data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 počítače 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potvrdí operaci 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přechod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na další odstavec při psaní textu</a:t>
            </a:r>
          </a:p>
        </p:txBody>
      </p:sp>
      <p:sp>
        <p:nvSpPr>
          <p:cNvPr id="6" name="Obdélník 5"/>
          <p:cNvSpPr/>
          <p:nvPr/>
        </p:nvSpPr>
        <p:spPr>
          <a:xfrm>
            <a:off x="179512" y="2348880"/>
            <a:ext cx="878497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err="1">
                <a:latin typeface="Times New Roman" pitchFamily="18" charset="0"/>
                <a:cs typeface="Times New Roman" pitchFamily="18" charset="0"/>
              </a:rPr>
              <a:t>Delete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maže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znak vpravo od kurzoru</a:t>
            </a:r>
          </a:p>
        </p:txBody>
      </p:sp>
      <p:sp>
        <p:nvSpPr>
          <p:cNvPr id="9" name="Obdélník 8"/>
          <p:cNvSpPr/>
          <p:nvPr/>
        </p:nvSpPr>
        <p:spPr>
          <a:xfrm>
            <a:off x="200318" y="3645024"/>
            <a:ext cx="6747945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err="1">
                <a:latin typeface="Times New Roman" pitchFamily="18" charset="0"/>
                <a:cs typeface="Times New Roman" pitchFamily="18" charset="0"/>
              </a:rPr>
              <a:t>Backspace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maže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znak vlevo od kurzoru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00318" y="5229200"/>
            <a:ext cx="732401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err="1">
                <a:latin typeface="Times New Roman" pitchFamily="18" charset="0"/>
                <a:cs typeface="Times New Roman" pitchFamily="18" charset="0"/>
              </a:rPr>
              <a:t>Home</a:t>
            </a:r>
            <a:r>
              <a:rPr lang="cs-CZ" dirty="0"/>
              <a:t>	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astaví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kurzor v textu na začátek řádku	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557565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 tmFilter="0,0; .5, 1; 1, 1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 tmFilter="0,0; .5, 1; 1, 1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 tmFilter="0,0; .5, 1; 1, 1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 tmFilter="0,0; .5, 1; 1, 1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 tmFilter="0,0; .5, 1; 1, 1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 tmFilter="0,0; .5, 1; 1, 1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 tmFilter="0,0; .5, 1; 1, 1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 tmFilter="0,0; .5, 1; 1, 1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6" grpId="0" build="p"/>
      <p:bldP spid="9" grpId="0" build="p"/>
      <p:bldP spid="11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60649"/>
            <a:ext cx="8568952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End	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astaví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kurzor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 textu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na konec řádku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sz="3600" dirty="0" err="1">
                <a:latin typeface="Times New Roman" pitchFamily="18" charset="0"/>
                <a:cs typeface="Times New Roman" pitchFamily="18" charset="0"/>
              </a:rPr>
              <a:t>Page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Up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osune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kurzor v textu o stránku nahoru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sz="3600" dirty="0" err="1">
                <a:latin typeface="Times New Roman" pitchFamily="18" charset="0"/>
                <a:cs typeface="Times New Roman" pitchFamily="18" charset="0"/>
              </a:rPr>
              <a:t>Page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Down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osune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kurzor v textu o stránku dolu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ESC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ruší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právě prováděnou akci nebo se vrátí v nabídkách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předchozí nabídku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 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22421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88640"/>
            <a:ext cx="8640960" cy="64940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SHIFT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457200" indent="-457200" algn="just">
              <a:buFont typeface="Wingdings" pitchFamily="2" charset="2"/>
              <a:buChar char="v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oužívá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se výhradně ve spojení s další klávesou a slouží například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psaní velkých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písmen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nebo u kláves s více symboly vytiskne symbol z horní části klávesy</a:t>
            </a:r>
          </a:p>
          <a:p>
            <a:pPr algn="just"/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algn="just"/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CTRL (</a:t>
            </a:r>
            <a:r>
              <a:rPr lang="cs-CZ" sz="3600" dirty="0" err="1">
                <a:latin typeface="Times New Roman" pitchFamily="18" charset="0"/>
                <a:cs typeface="Times New Roman" pitchFamily="18" charset="0"/>
              </a:rPr>
              <a:t>Control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)	</a:t>
            </a:r>
          </a:p>
          <a:p>
            <a:pPr marL="457200" indent="-457200" algn="just">
              <a:buFont typeface="Wingdings" pitchFamily="2" charset="2"/>
              <a:buChar char="v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oužívá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se v kombinaci s další klávesou nebo klávesami a využívá se především pro klávesové zkratky (př.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CTRL+C – kopírovat, CTRL+V – vložit, 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CTRL+X – vyjmout……)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algn="just"/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CAPS LOCK	</a:t>
            </a:r>
          </a:p>
          <a:p>
            <a:pPr marL="457200" indent="-457200" algn="just">
              <a:buFont typeface="Wingdings" pitchFamily="2" charset="2"/>
              <a:buChar char="v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rvale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aktivuje psaní velkými písmeny</a:t>
            </a:r>
          </a:p>
          <a:p>
            <a:pPr algn="just"/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 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035387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 tmFilter="0,0; .5, 1; 1, 1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 tmFilter="0,0; .5, 1; 1, 1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 tmFilter="0,0; .5, 1; 1, 1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 tmFilter="0,0; .5, 1; 1, 1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 tmFilter="0,0; .5, 1; 1, 1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476672"/>
            <a:ext cx="8784976" cy="5201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NUM LOCK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ktivuje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nebo deaktivuje numerickou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klávesnici 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okud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je numerická klávesnice deaktivována, tak se chová jako kurzorové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šipky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PRINT SCREEN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loží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obsah obrazovky do paměti pro použití v dalších aplikacích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PAUSE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řeruší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bootovaní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počítače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491520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 tmFilter="0,0; .5, 1; 1, 1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 tmFilter="0,0; .5, 1; 1, 1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 tmFilter="0,0; .5, 1; 1, 1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 tmFilter="0,0; .5, 1; 1, 1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 tmFilter="0,0; .5, 1; 1, 1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 tmFilter="0,0; .5, 1; 1, 1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 tmFilter="0,0; .5, 1; 1, 1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 tmFilter="0,0; .5, 1; 1, 1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3399" y="836712"/>
            <a:ext cx="8352928" cy="26468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F1 – F12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457200" indent="-457200" algn="just">
              <a:buFont typeface="Wingdings" pitchFamily="2" charset="2"/>
              <a:buChar char="ü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funkční klávesy spouštějí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konkrétní funkce programů a jejich použití se liší program od programu (př. F2 většinou slouží pro uložení, F5 pro kopírování, F10 pro ukončení programu …)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 </a:t>
            </a:r>
          </a:p>
        </p:txBody>
      </p:sp>
      <p:sp>
        <p:nvSpPr>
          <p:cNvPr id="3" name="Obdélník 2"/>
          <p:cNvSpPr/>
          <p:nvPr/>
        </p:nvSpPr>
        <p:spPr>
          <a:xfrm>
            <a:off x="378137" y="4149080"/>
            <a:ext cx="8496944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ALT	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odobný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význam jako klávesa CTRL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588629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 tmFilter="0,0; .5, 1; 1, 1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 tmFilter="0,0; .5, 1; 1, 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7619" y="1523911"/>
            <a:ext cx="8634618" cy="41857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hangingPunct="0"/>
            <a:r>
              <a:rPr lang="cs-CZ" sz="6600" b="1" dirty="0">
                <a:latin typeface="Times New Roman" pitchFamily="18" charset="0"/>
                <a:cs typeface="Times New Roman" pitchFamily="18" charset="0"/>
              </a:rPr>
              <a:t>Myš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algn="ctr" hangingPunct="0"/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pPr algn="ctr" hangingPunct="0"/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algn="ctr" hangingPunct="0"/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pPr algn="ctr" hangingPunct="0"/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algn="ctr" hangingPunct="0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- ovládá pohyb 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kurzoru na obrazovce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042177"/>
            <a:ext cx="1351781" cy="17922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>
            <a:off x="3835549" y="2387410"/>
            <a:ext cx="1384523" cy="654767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 flipV="1">
            <a:off x="3491880" y="4077072"/>
            <a:ext cx="1584176" cy="108012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9" name="Picture 3" descr="C:\Users\nb3\AppData\Local\Microsoft\Windows\Temporary Internet Files\Content.IE5\BCJ05P0I\MC9003606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7790" y="1660802"/>
            <a:ext cx="4334655" cy="3496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988696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 tmFilter="0,0; .5, 1; 1, 1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39552" y="4052509"/>
            <a:ext cx="3024336" cy="243259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58605" y="4268533"/>
            <a:ext cx="2808312" cy="20005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hangingPunct="0">
              <a:spcBef>
                <a:spcPts val="600"/>
              </a:spcBef>
              <a:spcAft>
                <a:spcPts val="600"/>
              </a:spcAft>
            </a:pPr>
            <a:r>
              <a:rPr lang="cs-CZ" sz="2800" b="1" kern="1100" dirty="0" smtClean="0">
                <a:effectLst/>
                <a:latin typeface="Times New Roman" pitchFamily="18" charset="0"/>
                <a:ea typeface="MS Mincho"/>
                <a:cs typeface="Times New Roman" pitchFamily="18" charset="0"/>
              </a:rPr>
              <a:t>LEVÉ TLAČÍTKO</a:t>
            </a:r>
            <a:endParaRPr lang="cs-CZ" sz="2800" b="1" kern="1100" dirty="0" smtClean="0">
              <a:effectLst/>
              <a:latin typeface="Times New Roman" pitchFamily="18" charset="0"/>
              <a:ea typeface="Times New Roman"/>
              <a:cs typeface="Times New Roman" pitchFamily="18" charset="0"/>
            </a:endParaRPr>
          </a:p>
          <a:p>
            <a:pPr algn="ctr" hangingPunct="0">
              <a:spcBef>
                <a:spcPts val="600"/>
              </a:spcBef>
              <a:spcAft>
                <a:spcPts val="600"/>
              </a:spcAft>
            </a:pPr>
            <a:r>
              <a:rPr lang="cs-CZ" sz="2400" kern="1100" dirty="0" smtClean="0">
                <a:effectLst/>
                <a:latin typeface="Times New Roman" pitchFamily="18" charset="0"/>
                <a:ea typeface="MS Mincho"/>
                <a:cs typeface="Times New Roman" pitchFamily="18" charset="0"/>
              </a:rPr>
              <a:t>výběr nabídky</a:t>
            </a:r>
            <a:endParaRPr lang="cs-CZ" sz="2400" kern="1100" dirty="0" smtClean="0">
              <a:effectLst/>
              <a:latin typeface="Times New Roman" pitchFamily="18" charset="0"/>
              <a:ea typeface="Times New Roman"/>
              <a:cs typeface="Times New Roman" pitchFamily="18" charset="0"/>
            </a:endParaRPr>
          </a:p>
          <a:p>
            <a:pPr algn="ctr" hangingPunct="0">
              <a:spcBef>
                <a:spcPts val="600"/>
              </a:spcBef>
              <a:spcAft>
                <a:spcPts val="600"/>
              </a:spcAft>
            </a:pPr>
            <a:r>
              <a:rPr lang="cs-CZ" sz="2400" kern="1100" dirty="0" smtClean="0">
                <a:effectLst/>
                <a:latin typeface="Times New Roman" pitchFamily="18" charset="0"/>
                <a:ea typeface="MS Mincho"/>
                <a:cs typeface="Times New Roman" pitchFamily="18" charset="0"/>
              </a:rPr>
              <a:t>potvrzení výběru</a:t>
            </a:r>
            <a:endParaRPr lang="cs-CZ" sz="2400" kern="1100" dirty="0">
              <a:effectLst/>
              <a:latin typeface="Times New Roman" pitchFamily="18" charset="0"/>
              <a:ea typeface="Times New Roman"/>
              <a:cs typeface="Times New Roman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508104" y="345723"/>
            <a:ext cx="3168352" cy="201622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652120" y="476672"/>
            <a:ext cx="296269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     PRAVÉ TLAČÍTKO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zrušení výběru, ukončení příkazu, místní nabídka   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(menu)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5652120" y="4152683"/>
            <a:ext cx="3168352" cy="223224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hangingPunct="0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ROLOVACÍ KOLEČKO</a:t>
            </a:r>
          </a:p>
          <a:p>
            <a:pPr algn="ctr" hangingPunct="0"/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posouvání </a:t>
            </a:r>
            <a:r>
              <a: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obsahu okna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13" name="Picture 3" descr="C:\Users\nb3\AppData\Local\Microsoft\Windows\Temporary Internet Files\Content.IE5\BCJ05P0I\MC9003606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18256" y="-268725"/>
            <a:ext cx="6984776" cy="5526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" name="Přímá spojnice se šipkou 10"/>
          <p:cNvCxnSpPr/>
          <p:nvPr/>
        </p:nvCxnSpPr>
        <p:spPr>
          <a:xfrm flipV="1">
            <a:off x="1691680" y="1484784"/>
            <a:ext cx="271081" cy="2567725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 flipV="1">
            <a:off x="3366917" y="764704"/>
            <a:ext cx="2141187" cy="144016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 flipV="1">
            <a:off x="2843808" y="1124744"/>
            <a:ext cx="3722712" cy="3027939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440789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97789" y="-171400"/>
            <a:ext cx="231666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hangingPunct="0"/>
            <a:r>
              <a:rPr lang="cs-CZ" sz="4400" b="1" i="1" u="sng" dirty="0">
                <a:latin typeface="Times New Roman" pitchFamily="18" charset="0"/>
                <a:cs typeface="Times New Roman" pitchFamily="18" charset="0"/>
              </a:rPr>
              <a:t>Ovládání</a:t>
            </a:r>
            <a:endParaRPr lang="cs-CZ" sz="4400" i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4245" y="481396"/>
            <a:ext cx="8964488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hangingPunct="0"/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ukázání		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- </a:t>
            </a:r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umístění kurzoru na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pPr hangingPunct="0"/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               určité </a:t>
            </a:r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místo na obrazovce</a:t>
            </a:r>
          </a:p>
          <a:p>
            <a:pPr hangingPunct="0"/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 hangingPunct="0"/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kliknutí</a:t>
            </a:r>
            <a:r>
              <a:rPr lang="cs-CZ" sz="32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- </a:t>
            </a:r>
            <a:r>
              <a:rPr lang="cs-CZ" sz="32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krátké stisknutí tlačítka</a:t>
            </a:r>
          </a:p>
          <a:p>
            <a:pPr hangingPunct="0"/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 hangingPunct="0"/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dvojité kliknutí      - </a:t>
            </a:r>
            <a:r>
              <a:rPr lang="cs-CZ" sz="32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dvě rychle po sobě </a:t>
            </a:r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pPr hangingPunct="0"/>
            <a:r>
              <a:rPr lang="cs-CZ" sz="32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                            následující </a:t>
            </a:r>
            <a:r>
              <a:rPr lang="cs-CZ" sz="32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stisknutí tlačítka</a:t>
            </a:r>
          </a:p>
          <a:p>
            <a:pPr hangingPunct="0"/>
            <a:endParaRPr lang="cs-CZ" sz="3200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pPr hangingPunct="0"/>
            <a:r>
              <a:rPr lang="cs-CZ" sz="32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uchopení</a:t>
            </a:r>
            <a:r>
              <a:rPr lang="cs-CZ" sz="32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32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      - </a:t>
            </a:r>
            <a:r>
              <a:rPr lang="cs-CZ" sz="32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ukázání na objekt a držení </a:t>
            </a:r>
            <a:endParaRPr lang="cs-CZ" sz="3200" dirty="0" smtClean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  <a:p>
            <a:pPr hangingPunct="0"/>
            <a:r>
              <a:rPr lang="cs-CZ" sz="32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                                   stisknutého </a:t>
            </a:r>
            <a:r>
              <a:rPr lang="cs-CZ" sz="32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tlačítka</a:t>
            </a:r>
          </a:p>
          <a:p>
            <a:pPr hangingPunct="0"/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 hangingPunct="0"/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táhnutí</a:t>
            </a:r>
            <a:r>
              <a:rPr lang="cs-CZ" sz="32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32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uchopení objektu a posun myší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232919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 tmFilter="0,0; .5, 1; 1, 1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 tmFilter="0,0; .5, 1; 1, 1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 tmFilter="0,0; .5, 1; 1, 1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 tmFilter="0,0; .5, 1; 1, 1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 tmFilter="0,0; .5, 1; 1, 1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 tmFilter="0,0; .5, 1; 1, 1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 tmFilter="0,0; .5, 1; 1, 1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 tmFilter="0,0; .5, 1; 1, 1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86000" y="31058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hlinkClick r:id="rId2"/>
              </a:rPr>
              <a:t>//www.zive.cz/clanky/video-jak-vycistit-klavesnici/sc-3-a-142508/default.aspx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57041" y="1244937"/>
            <a:ext cx="8829918" cy="830997"/>
          </a:xfrm>
          <a:prstGeom prst="rect">
            <a:avLst/>
          </a:prstGeom>
          <a:solidFill>
            <a:srgbClr val="00FF00"/>
          </a:solidFill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JAK  VYČISTIT  KLÁVESNICI ?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5" name="Popisek se šipkou nahoru 4"/>
          <p:cNvSpPr/>
          <p:nvPr/>
        </p:nvSpPr>
        <p:spPr>
          <a:xfrm>
            <a:off x="2555776" y="3861048"/>
            <a:ext cx="3456384" cy="648072"/>
          </a:xfrm>
          <a:prstGeom prst="upArrowCallou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KLIKNI MYŠÍ NA ODKAZ</a:t>
            </a:r>
            <a:endParaRPr lang="cs-CZ" sz="2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665815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95936" y="332656"/>
            <a:ext cx="17123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i="1" u="sng" dirty="0" smtClean="0"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3200" i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1772815"/>
            <a:ext cx="8496944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Seznam.cz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[online]. 2011 [cit. 2011-08-07]. 10 největších zlozvyků při práci s počítačem - Živě.cz. Dostupné z WWW: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http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www.zive.cz/clanky/video-jak-vycistit-klavesnici/sc-3-a-142508/default.aspx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Klávesnice – obrázek autora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Informace -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2"/>
              </a:rPr>
              <a:t>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informatika.zskokonin.com/6/HW_pocitace_6.htm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VANÍČEK, Jiří ; ŘEZNÍČEK, Petr. Informatika pro základní školy 1.díl. Brno :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Computer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Press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2004. 85 s. ISBN 80-251-0196-7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Kliparty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/>
              </a:rPr>
              <a:t>www.office.microsoft.com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Zpracováno v programu  Microsoft  PowerPoint 2010 – licenci koupila ZŠ Dešná.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637354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5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352</TotalTime>
  <Words>266</Words>
  <Application>Microsoft Office PowerPoint</Application>
  <PresentationFormat>Předvádění na obrazovce (4:3)</PresentationFormat>
  <Paragraphs>119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15</vt:i4>
      </vt:variant>
    </vt:vector>
  </HeadingPairs>
  <TitlesOfParts>
    <vt:vector size="19" baseType="lpstr">
      <vt:lpstr>Motiv systému Office</vt:lpstr>
      <vt:lpstr>3_Motiv systému Office</vt:lpstr>
      <vt:lpstr>5_Motiv systému Office</vt:lpstr>
      <vt:lpstr>1_Motiv systému Office</vt:lpstr>
      <vt:lpstr>KLÁVESNICE A MYŠ NA PC VY_32_INOVACE_06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Mgr. Adamová</cp:lastModifiedBy>
  <cp:revision>41</cp:revision>
  <dcterms:created xsi:type="dcterms:W3CDTF">2011-08-16T11:55:34Z</dcterms:created>
  <dcterms:modified xsi:type="dcterms:W3CDTF">2013-02-15T12:19:52Z</dcterms:modified>
</cp:coreProperties>
</file>