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0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VY_32_INOVACE_15_Desetinná čísla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Desetinná čísla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VY_32_INOVACE_15_Desetinná čísla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Desetinná čísla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04236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Materiál je pro žáky 5.ročníku, pro výuku matematiky</a:t>
            </a:r>
          </a:p>
          <a:p>
            <a:r>
              <a:rPr lang="cs-CZ" sz="2400" dirty="0"/>
              <a:t>Prezentace na interaktivní tabuli</a:t>
            </a:r>
          </a:p>
          <a:p>
            <a:r>
              <a:rPr lang="cs-CZ" sz="2400" dirty="0"/>
              <a:t>Je vhodný </a:t>
            </a:r>
            <a:r>
              <a:rPr lang="cs-CZ" sz="2400" dirty="0" smtClean="0"/>
              <a:t> </a:t>
            </a:r>
            <a:r>
              <a:rPr lang="cs-CZ" sz="2400" dirty="0"/>
              <a:t>pro společnou práci s </a:t>
            </a:r>
            <a:r>
              <a:rPr lang="cs-CZ" sz="2400" dirty="0" smtClean="0"/>
              <a:t>učitelem </a:t>
            </a:r>
            <a:r>
              <a:rPr lang="cs-CZ" sz="2400" dirty="0"/>
              <a:t>u </a:t>
            </a:r>
            <a:r>
              <a:rPr lang="cs-CZ" sz="2400" dirty="0" smtClean="0"/>
              <a:t>tabule jako procvičování a upevnění učiva</a:t>
            </a:r>
            <a:endParaRPr lang="cs-CZ" sz="2400" dirty="0"/>
          </a:p>
          <a:p>
            <a:r>
              <a:rPr lang="cs-CZ" sz="2400" dirty="0"/>
              <a:t>Pomůcky: interaktivní pero, fixy, </a:t>
            </a:r>
          </a:p>
          <a:p>
            <a:r>
              <a:rPr lang="cs-CZ" sz="2400" dirty="0"/>
              <a:t>Inovace: interaktivní způsob učení</a:t>
            </a:r>
          </a:p>
          <a:p>
            <a:r>
              <a:rPr lang="cs-CZ" sz="2400" dirty="0"/>
              <a:t>Metodické pokyny: </a:t>
            </a:r>
            <a:r>
              <a:rPr lang="cs-CZ" sz="2400" dirty="0" smtClean="0"/>
              <a:t> </a:t>
            </a:r>
            <a:r>
              <a:rPr lang="cs-CZ" sz="2400" dirty="0"/>
              <a:t>čti a zapisuj </a:t>
            </a:r>
            <a:r>
              <a:rPr lang="cs-CZ" sz="2400" dirty="0" smtClean="0"/>
              <a:t>desetinná čísla , </a:t>
            </a:r>
            <a:r>
              <a:rPr lang="cs-CZ" sz="2400" dirty="0"/>
              <a:t>seřaď, </a:t>
            </a:r>
            <a:r>
              <a:rPr lang="cs-CZ" sz="2400" dirty="0" smtClean="0"/>
              <a:t>sečti, odečti, přiřa</a:t>
            </a:r>
            <a:r>
              <a:rPr lang="cs-CZ" sz="2400" dirty="0"/>
              <a:t>ď</a:t>
            </a:r>
            <a:r>
              <a:rPr lang="cs-CZ" sz="2400" dirty="0" smtClean="0"/>
              <a:t> výsledek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Desetinná </a:t>
            </a:r>
            <a:r>
              <a:rPr lang="cs-CZ" sz="3200" b="1" dirty="0" smtClean="0"/>
              <a:t>čísla - opakování.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Přečti desetinná čísla:</a:t>
            </a:r>
          </a:p>
          <a:p>
            <a:pPr marL="0" indent="0">
              <a:buNone/>
            </a:pPr>
            <a:r>
              <a:rPr lang="cs-CZ" sz="2800" dirty="0" smtClean="0"/>
              <a:t>4,5 – 3,9 – 10,98 – 0,2 – 0,87 – 32,90 – 3,5 – 22,20</a:t>
            </a:r>
          </a:p>
          <a:p>
            <a:pPr marL="514350" indent="-514350">
              <a:buAutoNum type="arabicPeriod" startAt="2"/>
            </a:pPr>
            <a:r>
              <a:rPr lang="cs-CZ" sz="2800" dirty="0" smtClean="0"/>
              <a:t>Zapiš desetinná čísla:</a:t>
            </a:r>
          </a:p>
          <a:p>
            <a:pPr marL="0" indent="0">
              <a:buNone/>
            </a:pPr>
            <a:r>
              <a:rPr lang="cs-CZ" sz="2800" dirty="0" smtClean="0"/>
              <a:t>Žádná celá pět desetin __________</a:t>
            </a:r>
          </a:p>
          <a:p>
            <a:pPr marL="0" indent="0">
              <a:buNone/>
            </a:pPr>
            <a:r>
              <a:rPr lang="cs-CZ" sz="2800" dirty="0" smtClean="0"/>
              <a:t>Dvě celé sedm desetin__________</a:t>
            </a:r>
          </a:p>
          <a:p>
            <a:pPr marL="0" indent="0">
              <a:buNone/>
            </a:pPr>
            <a:r>
              <a:rPr lang="cs-CZ" sz="2800" dirty="0" smtClean="0"/>
              <a:t>Dvacet tři celých sedmdesát pět setin _______</a:t>
            </a:r>
          </a:p>
          <a:p>
            <a:pPr marL="0" indent="0">
              <a:buNone/>
            </a:pPr>
            <a:r>
              <a:rPr lang="cs-CZ" sz="2800" dirty="0" smtClean="0"/>
              <a:t>Devět celých devět seti _________</a:t>
            </a:r>
          </a:p>
          <a:p>
            <a:pPr marL="0" indent="0">
              <a:buNone/>
            </a:pPr>
            <a:r>
              <a:rPr lang="cs-CZ" sz="2800" dirty="0" smtClean="0"/>
              <a:t>Sto celých pět setin __________</a:t>
            </a:r>
          </a:p>
          <a:p>
            <a:pPr marL="0" indent="0">
              <a:buNone/>
            </a:pPr>
            <a:r>
              <a:rPr lang="cs-CZ" sz="2800" dirty="0" smtClean="0"/>
              <a:t>Osm celých devět desetin _________</a:t>
            </a:r>
          </a:p>
          <a:p>
            <a:pPr marL="0" indent="0">
              <a:buNone/>
            </a:pPr>
            <a:r>
              <a:rPr lang="cs-CZ" sz="2800" dirty="0" smtClean="0"/>
              <a:t>Nula celá čtyři desetiny _________</a:t>
            </a:r>
          </a:p>
          <a:p>
            <a:pPr marL="0" indent="0">
              <a:buNone/>
            </a:pPr>
            <a:r>
              <a:rPr lang="cs-CZ" sz="2800" dirty="0" smtClean="0"/>
              <a:t>Pět celých sedmdesát sedm setin ________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406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Desetinná čísla – porovnávání.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Pokračuj v číselné řadě:</a:t>
            </a:r>
            <a:br>
              <a:rPr lang="cs-CZ" sz="2400" dirty="0" smtClean="0"/>
            </a:br>
            <a:r>
              <a:rPr lang="cs-CZ" sz="2400" dirty="0" smtClean="0"/>
              <a:t>6,7 – 6,8  - ____  -  ____ - 7,1 – 7,2 -  ___ -  ____ - 7,5 - _____</a:t>
            </a:r>
            <a:br>
              <a:rPr lang="cs-CZ" sz="2400" dirty="0" smtClean="0"/>
            </a:br>
            <a:r>
              <a:rPr lang="cs-CZ" sz="2400" dirty="0" smtClean="0"/>
              <a:t>9,87 - _____ - 9,89 - _____  - ______ - ______ - _____ - ____</a:t>
            </a:r>
            <a:br>
              <a:rPr lang="cs-CZ" sz="2400" dirty="0" smtClean="0"/>
            </a:br>
            <a:r>
              <a:rPr lang="cs-CZ" sz="2400" dirty="0" smtClean="0"/>
              <a:t>12,6 – 12,5 - ______- ______ - 12,2 - _____ - _____ - _____</a:t>
            </a:r>
            <a:br>
              <a:rPr lang="cs-CZ" sz="2400" dirty="0" smtClean="0"/>
            </a:br>
            <a:r>
              <a:rPr lang="cs-CZ" sz="2400" dirty="0" smtClean="0"/>
              <a:t>54,92 – 54,91 - ______ - ______ - _______ - ______ - _____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Porovnej čísla: </a:t>
            </a:r>
            <a:r>
              <a:rPr lang="en-US" sz="2400" dirty="0" smtClean="0"/>
              <a:t> &gt;  &lt;  </a:t>
            </a:r>
            <a:r>
              <a:rPr lang="cs-CZ" sz="2400" dirty="0" smtClean="0"/>
              <a:t>= :</a:t>
            </a:r>
            <a:br>
              <a:rPr lang="cs-CZ" sz="2400" dirty="0" smtClean="0"/>
            </a:br>
            <a:r>
              <a:rPr lang="cs-CZ" sz="2400" dirty="0" smtClean="0"/>
              <a:t>7,6           7,4               </a:t>
            </a:r>
            <a:r>
              <a:rPr lang="cs-CZ" sz="2400" dirty="0" smtClean="0">
                <a:solidFill>
                  <a:srgbClr val="FF0000"/>
                </a:solidFill>
              </a:rPr>
              <a:t>8,9        9,0                   </a:t>
            </a:r>
            <a:r>
              <a:rPr lang="cs-CZ" sz="2400" dirty="0" smtClean="0"/>
              <a:t>9,43          9,44</a:t>
            </a:r>
            <a:br>
              <a:rPr lang="cs-CZ" sz="2400" dirty="0" smtClean="0"/>
            </a:br>
            <a:r>
              <a:rPr lang="cs-CZ" sz="2400" dirty="0" smtClean="0"/>
              <a:t>5,2           1,5               </a:t>
            </a:r>
            <a:r>
              <a:rPr lang="cs-CZ" sz="2400" dirty="0" smtClean="0">
                <a:solidFill>
                  <a:srgbClr val="FF0000"/>
                </a:solidFill>
              </a:rPr>
              <a:t>0,9        0,8                  </a:t>
            </a:r>
            <a:r>
              <a:rPr lang="cs-CZ" sz="2400" dirty="0" smtClean="0"/>
              <a:t>14,67       14,76</a:t>
            </a:r>
            <a:br>
              <a:rPr lang="cs-CZ" sz="2400" dirty="0" smtClean="0"/>
            </a:br>
            <a:r>
              <a:rPr lang="cs-CZ" sz="2400" dirty="0" smtClean="0"/>
              <a:t>7,7           7,7O            </a:t>
            </a:r>
            <a:r>
              <a:rPr lang="cs-CZ" sz="2400" dirty="0" smtClean="0">
                <a:solidFill>
                  <a:srgbClr val="FF0000"/>
                </a:solidFill>
              </a:rPr>
              <a:t>0,3        3,0                  </a:t>
            </a:r>
            <a:r>
              <a:rPr lang="cs-CZ" sz="2400" dirty="0" smtClean="0"/>
              <a:t>87,90       87,09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5,0           6,0               </a:t>
            </a:r>
            <a:r>
              <a:rPr lang="cs-CZ" sz="2400" dirty="0" smtClean="0">
                <a:solidFill>
                  <a:srgbClr val="FF0000"/>
                </a:solidFill>
              </a:rPr>
              <a:t>4,7        7,4</a:t>
            </a:r>
            <a:r>
              <a:rPr lang="cs-CZ" sz="2400" dirty="0" smtClean="0"/>
              <a:t>                  76,76       67,76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9,8           9,1               </a:t>
            </a:r>
            <a:r>
              <a:rPr lang="cs-CZ" sz="2400" dirty="0" smtClean="0">
                <a:solidFill>
                  <a:srgbClr val="FF0000"/>
                </a:solidFill>
              </a:rPr>
              <a:t>7,9        3,9</a:t>
            </a:r>
            <a:r>
              <a:rPr lang="cs-CZ" sz="2400" dirty="0" smtClean="0"/>
              <a:t>                  21,02       21,03</a:t>
            </a:r>
          </a:p>
        </p:txBody>
      </p:sp>
    </p:spTree>
    <p:extLst>
      <p:ext uri="{BB962C8B-B14F-4D97-AF65-F5344CB8AC3E}">
        <p14:creationId xmlns:p14="http://schemas.microsoft.com/office/powerpoint/2010/main" val="1978828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Sčítání a odčítání desetinných čísel.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Sečti a odečti:</a:t>
            </a:r>
          </a:p>
          <a:p>
            <a:pPr marL="0" indent="0">
              <a:buNone/>
            </a:pPr>
            <a:r>
              <a:rPr lang="cs-CZ" sz="2800" dirty="0" smtClean="0"/>
              <a:t>     0,3 + 0,2 = _______                 9,4 + 5,8 = _______</a:t>
            </a:r>
            <a:br>
              <a:rPr lang="cs-CZ" sz="2800" dirty="0" smtClean="0"/>
            </a:br>
            <a:r>
              <a:rPr lang="cs-CZ" sz="2800" dirty="0" smtClean="0"/>
              <a:t>     5,8 + 0,7 = _______              23,9 + 6,1 = _______</a:t>
            </a:r>
            <a:br>
              <a:rPr lang="cs-CZ" sz="2800" dirty="0" smtClean="0"/>
            </a:br>
            <a:r>
              <a:rPr lang="cs-CZ" sz="2800" dirty="0" smtClean="0"/>
              <a:t>4,87 + 3,54 = _______        98,21 + 40,71 = _______</a:t>
            </a:r>
            <a:br>
              <a:rPr lang="cs-CZ" sz="2800" dirty="0" smtClean="0"/>
            </a:br>
            <a:r>
              <a:rPr lang="cs-CZ" sz="2800" dirty="0" smtClean="0"/>
              <a:t>  4,9 + 3,97 = _______             86,45 + 5,3 = _______</a:t>
            </a:r>
            <a:br>
              <a:rPr lang="cs-CZ" sz="2800" dirty="0" smtClean="0"/>
            </a:br>
            <a:r>
              <a:rPr lang="cs-CZ" sz="2800" dirty="0" smtClean="0"/>
              <a:t>    6,9 – 0,5 = _______                  9,7 – 0,9 = _______</a:t>
            </a:r>
            <a:br>
              <a:rPr lang="cs-CZ" sz="2800" dirty="0" smtClean="0"/>
            </a:br>
            <a:r>
              <a:rPr lang="cs-CZ" sz="2800" dirty="0" smtClean="0"/>
              <a:t>    7,0 – 3,6 = _______                  3,8 – 2,1 = _______</a:t>
            </a:r>
          </a:p>
          <a:p>
            <a:pPr marL="0" indent="0">
              <a:buNone/>
            </a:pPr>
            <a:r>
              <a:rPr lang="cs-CZ" sz="2800" dirty="0" smtClean="0"/>
              <a:t>9,76 – 9,05 = _______              34,21 – 3,2 = _______</a:t>
            </a:r>
            <a:br>
              <a:rPr lang="cs-CZ" sz="2800" dirty="0" smtClean="0"/>
            </a:br>
            <a:r>
              <a:rPr lang="cs-CZ" sz="2800" dirty="0" smtClean="0"/>
              <a:t>8,55 – 4,23 = _______          90,43 – 64,22 = _______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6013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Hledej výsledek.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5,6 + 5,4                                                          </a:t>
            </a:r>
          </a:p>
          <a:p>
            <a:pPr marL="0" indent="0">
              <a:buNone/>
            </a:pPr>
            <a:r>
              <a:rPr lang="cs-CZ" sz="2800" dirty="0" smtClean="0"/>
              <a:t>6,7 + 4,3                                                           </a:t>
            </a:r>
          </a:p>
          <a:p>
            <a:pPr marL="0" indent="0">
              <a:buNone/>
            </a:pPr>
            <a:r>
              <a:rPr lang="cs-CZ" sz="2800" dirty="0" smtClean="0"/>
              <a:t>5,1 + 7,9                                                         </a:t>
            </a:r>
          </a:p>
          <a:p>
            <a:pPr marL="0" indent="0">
              <a:buNone/>
            </a:pPr>
            <a:r>
              <a:rPr lang="cs-CZ" sz="2800" dirty="0" smtClean="0"/>
              <a:t>4,8 + 3,2                                                         </a:t>
            </a:r>
          </a:p>
          <a:p>
            <a:pPr marL="0" indent="0">
              <a:buNone/>
            </a:pPr>
            <a:r>
              <a:rPr lang="cs-CZ" sz="2800" dirty="0" smtClean="0"/>
              <a:t>5,67 + 0,33                                                       </a:t>
            </a:r>
          </a:p>
          <a:p>
            <a:pPr marL="0" indent="0">
              <a:buNone/>
            </a:pPr>
            <a:r>
              <a:rPr lang="cs-CZ" sz="2800" dirty="0" smtClean="0"/>
              <a:t>6,09 + 0,01                                                     </a:t>
            </a:r>
          </a:p>
          <a:p>
            <a:pPr marL="0" indent="0">
              <a:buNone/>
            </a:pPr>
            <a:r>
              <a:rPr lang="cs-CZ" sz="2800" dirty="0" smtClean="0"/>
              <a:t>10,00 – 4,4                                                 </a:t>
            </a:r>
          </a:p>
          <a:p>
            <a:pPr marL="0" indent="0">
              <a:buNone/>
            </a:pPr>
            <a:r>
              <a:rPr lang="cs-CZ" sz="2800" dirty="0" smtClean="0"/>
              <a:t>20,00 – 3,5                                                       </a:t>
            </a:r>
            <a:endParaRPr lang="cs-CZ" sz="2800" dirty="0"/>
          </a:p>
        </p:txBody>
      </p:sp>
      <p:sp>
        <p:nvSpPr>
          <p:cNvPr id="12" name="Ovál 11"/>
          <p:cNvSpPr/>
          <p:nvPr/>
        </p:nvSpPr>
        <p:spPr>
          <a:xfrm>
            <a:off x="3275856" y="1959240"/>
            <a:ext cx="1584176" cy="67322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16,5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6219554" y="4959963"/>
            <a:ext cx="1584176" cy="67322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5,6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572000" y="3000427"/>
            <a:ext cx="1584176" cy="67322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6,1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7020272" y="2632464"/>
            <a:ext cx="1584176" cy="67322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3275856" y="4051093"/>
            <a:ext cx="1584176" cy="67322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4067944" y="5028543"/>
            <a:ext cx="1584176" cy="67322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6839863" y="3559909"/>
            <a:ext cx="1584176" cy="67322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5179806" y="1684040"/>
            <a:ext cx="1584176" cy="67322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11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47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Hledej výsledek.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                                                       0,7 + 0,3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                 7,99 + 0,01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                 4,6 – 2,1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                  8,9 – 1,1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                  0,8 – 0,3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                  56,8 + 1,2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                  22,1 + 4,9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                         4,7 – 0,7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6977176" y="2856806"/>
            <a:ext cx="1584176" cy="67322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2827432" y="4178164"/>
            <a:ext cx="1584176" cy="67322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27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2104469" y="5128175"/>
            <a:ext cx="1584176" cy="67322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971600" y="3161410"/>
            <a:ext cx="1584176" cy="67322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0,5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827584" y="4454951"/>
            <a:ext cx="1584176" cy="67322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7,8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2582456" y="2285058"/>
            <a:ext cx="1584176" cy="67322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2,5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6588224" y="5251950"/>
            <a:ext cx="1584176" cy="67322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1,0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827584" y="1685708"/>
            <a:ext cx="1584176" cy="67322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213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266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Desetinná čísla - opakování.</vt:lpstr>
      <vt:lpstr>Desetinná čísla – porovnávání.</vt:lpstr>
      <vt:lpstr>Sčítání a odčítání desetinných čísel.</vt:lpstr>
      <vt:lpstr>Hledej výsledek.</vt:lpstr>
      <vt:lpstr>Hledej výsledek.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Dyková Anna</cp:lastModifiedBy>
  <cp:revision>24</cp:revision>
  <dcterms:created xsi:type="dcterms:W3CDTF">2011-08-21T15:31:45Z</dcterms:created>
  <dcterms:modified xsi:type="dcterms:W3CDTF">2012-01-29T18:48:13Z</dcterms:modified>
</cp:coreProperties>
</file>