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3"/>
  </p:notesMasterIdLst>
  <p:sldIdLst>
    <p:sldId id="262" r:id="rId3"/>
    <p:sldId id="265" r:id="rId4"/>
    <p:sldId id="256" r:id="rId5"/>
    <p:sldId id="263" r:id="rId6"/>
    <p:sldId id="257" r:id="rId7"/>
    <p:sldId id="258" r:id="rId8"/>
    <p:sldId id="259" r:id="rId9"/>
    <p:sldId id="266" r:id="rId10"/>
    <p:sldId id="264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66C88B-5D0F-4A5F-B8EE-54F435B2B6CE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A9B132-D7F8-43E9-89BE-1C1563705F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2557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89376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90450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672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29424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4140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5066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1839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060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5426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25855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87435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64936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61672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94028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49922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11622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64001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277985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90135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08115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322570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5857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75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97710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5717C9-CE44-482C-AF88-C2390C050E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25710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tx1"/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/>
          </a:bodyPr>
          <a:lstStyle/>
          <a:p>
            <a: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INFORMATIKA - </a:t>
            </a:r>
            <a:r>
              <a:rPr lang="pl-PL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est č.3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VY_32_INOVACE_07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40760" cy="2063080"/>
          </a:xfrm>
        </p:spPr>
        <p:txBody>
          <a:bodyPr>
            <a:normAutofit fontScale="92500" lnSpcReduction="10000"/>
          </a:bodyPr>
          <a:lstStyle/>
          <a:p>
            <a:pPr>
              <a:spcAft>
                <a:spcPts val="600"/>
              </a:spcAft>
            </a:pPr>
            <a:r>
              <a:rPr lang="cs-CZ" sz="3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Sada 6</a:t>
            </a:r>
          </a:p>
          <a:p>
            <a:pPr>
              <a:spcAft>
                <a:spcPts val="600"/>
              </a:spcAft>
            </a:pPr>
            <a:r>
              <a:rPr lang="pl-PL" sz="3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ZÁKLADY PRÁCE S POČÍTAČEM</a:t>
            </a:r>
          </a:p>
          <a:p>
            <a:pPr>
              <a:spcAft>
                <a:spcPts val="600"/>
              </a:spcAft>
            </a:pPr>
            <a:r>
              <a:rPr lang="pl-PL" sz="2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pl-PL" sz="26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 Mgr. Iveta </a:t>
            </a:r>
            <a:r>
              <a:rPr lang="pl-PL" sz="2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Mocharová</a:t>
            </a:r>
          </a:p>
          <a:p>
            <a:pPr>
              <a:spcAft>
                <a:spcPts val="600"/>
              </a:spcAft>
            </a:pPr>
            <a:r>
              <a:rPr lang="cs-CZ" sz="3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a MŠ Dešná</a:t>
            </a:r>
            <a:endParaRPr lang="cs-CZ" sz="3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black"/>
                </a:solidFill>
              </a:rPr>
              <a:t>IT </a:t>
            </a:r>
            <a:r>
              <a:rPr lang="en-US" dirty="0" err="1" smtClean="0">
                <a:solidFill>
                  <a:prstClr val="black"/>
                </a:solidFill>
              </a:rPr>
              <a:t>ve</a:t>
            </a:r>
            <a:r>
              <a:rPr lang="en-US" dirty="0" smtClean="0">
                <a:solidFill>
                  <a:prstClr val="black"/>
                </a:solidFill>
              </a:rPr>
              <a:t> </a:t>
            </a:r>
            <a:r>
              <a:rPr lang="en-US" dirty="0" err="1" smtClean="0">
                <a:solidFill>
                  <a:prstClr val="black"/>
                </a:solidFill>
              </a:rPr>
              <a:t>škole</a:t>
            </a:r>
            <a:r>
              <a:rPr lang="en-US" dirty="0" smtClean="0">
                <a:solidFill>
                  <a:prstClr val="black"/>
                </a:solidFill>
              </a:rPr>
              <a:t>  1622­/21/7.1.4/2010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137387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1" y="289366"/>
            <a:ext cx="849694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</a:p>
          <a:p>
            <a:pPr algn="just"/>
            <a:endParaRPr lang="cs-CZ" sz="32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Test v prezentaci slouží ke společnému opakování nebo k opakování pro jednotlivce</a:t>
            </a:r>
            <a:r>
              <a:rPr lang="cs-CZ" sz="320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algn="just"/>
            <a:r>
              <a:rPr lang="cs-CZ" sz="320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závěru prezentace je ukázka písemného testu, který lze zkopírovat do Wordu a použít k písemnému ověření znalostí.</a:t>
            </a:r>
            <a:endParaRPr lang="cs-CZ" sz="32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537813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 (x86)\Microsoft Office\MEDIA\CAGCAT10\j0292020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060848"/>
            <a:ext cx="4424456" cy="4199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72385" y="476672"/>
            <a:ext cx="4955396" cy="92333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algn="ctr"/>
            <a:r>
              <a:rPr lang="pl-PL" sz="5400" cap="all" dirty="0">
                <a:latin typeface="Times New Roman" pitchFamily="18" charset="0"/>
                <a:cs typeface="Times New Roman" pitchFamily="18" charset="0"/>
              </a:rPr>
              <a:t>INFORMATIKA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00192" y="3429000"/>
            <a:ext cx="2243243" cy="830997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Test č. </a:t>
            </a:r>
            <a:r>
              <a:rPr lang="cs-CZ" sz="480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411805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unce 4"/>
          <p:cNvSpPr/>
          <p:nvPr/>
        </p:nvSpPr>
        <p:spPr>
          <a:xfrm rot="20454120">
            <a:off x="242561" y="213339"/>
            <a:ext cx="3888432" cy="324036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ÚKOL</a:t>
            </a:r>
            <a:endParaRPr lang="cs-CZ" sz="32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Mrak 5"/>
          <p:cNvSpPr/>
          <p:nvPr/>
        </p:nvSpPr>
        <p:spPr>
          <a:xfrm rot="1012328">
            <a:off x="3780802" y="615007"/>
            <a:ext cx="5184576" cy="42484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Odpovídej </a:t>
            </a:r>
            <a:r>
              <a:rPr lang="cs-CZ" sz="4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otázky</a:t>
            </a:r>
            <a:r>
              <a:rPr lang="cs-CZ" sz="4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pPr algn="ctr"/>
            <a:r>
              <a:rPr lang="cs-CZ" sz="4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správnost ověř kliknutím mezerníku</a:t>
            </a:r>
            <a:r>
              <a:rPr lang="cs-CZ" sz="4000" dirty="0">
                <a:solidFill>
                  <a:prstClr val="black"/>
                </a:solidFill>
              </a:rPr>
              <a:t>.</a:t>
            </a:r>
          </a:p>
        </p:txBody>
      </p:sp>
      <p:pic>
        <p:nvPicPr>
          <p:cNvPr id="7" name="Picture 3" descr="C:\Users\nb3\AppData\Local\Microsoft\Windows\Temporary Internet Files\Content.IE5\WMF991SC\MC900440452[2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634971"/>
            <a:ext cx="2604464" cy="2645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62207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260648"/>
            <a:ext cx="899983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1. Vstupní 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zařízení počítače sloužící pro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just"/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ovládání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programů se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nazývá_____________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7504" y="1700808"/>
            <a:ext cx="885698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2. Jakou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funkci má klávesa ENTER na 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klávesnici ? </a:t>
            </a:r>
          </a:p>
          <a:p>
            <a:pPr algn="just"/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4941168"/>
            <a:ext cx="87129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3. Jak se jmenuje klávesa na klávesnici, která </a:t>
            </a:r>
          </a:p>
          <a:p>
            <a:pPr algn="just"/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se používá k mazání? _________________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66938" y="814646"/>
            <a:ext cx="22493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lávesnice.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83894" y="2577971"/>
            <a:ext cx="6196747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Klávesa ENTER odesílá </a:t>
            </a:r>
            <a:r>
              <a:rPr lang="cs-CZ" sz="36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data do počítače, potvrdí operaci nebo přechod na další odstavec při psaní 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textu.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Program Files (x86)\Microsoft Office\MEDIA\CAGCAT10\j0292020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701" y="2969255"/>
            <a:ext cx="2409907" cy="1917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402571" y="5476497"/>
            <a:ext cx="19287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DELETE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01872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484784"/>
            <a:ext cx="871296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5. Abychom mohli psát čísla na numerické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just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klávesnici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, musíme zapnout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_________________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2897765"/>
            <a:ext cx="871296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6. K přesunu kurzoru v textu (nahoru, dolu, vlevo,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just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vpravo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) slouží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__________________________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4365104"/>
            <a:ext cx="885698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7. Jak se jmenuje tlačítko na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klávesnici,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které zruší 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prováděnou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akci ?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___________________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7692" y="5493727"/>
            <a:ext cx="862478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8. K čemu využíváme MYŠ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? _________________</a:t>
            </a:r>
          </a:p>
          <a:p>
            <a:pPr algn="just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_________________________________________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116632"/>
            <a:ext cx="885698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4. Klávesnice CAPS LOCK ___________________</a:t>
            </a:r>
          </a:p>
          <a:p>
            <a:pPr algn="just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________________________________________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36096" y="21206"/>
            <a:ext cx="18473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16632"/>
            <a:ext cx="87129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trvale aktivuje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psaní velkými písmeny.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24128" y="1977227"/>
            <a:ext cx="24657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NUM LOCK.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57852" y="3436374"/>
            <a:ext cx="4801314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urzorové 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klávesy (šipky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). 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67858" y="4857547"/>
            <a:ext cx="9364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ESC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19212" y="5457238"/>
            <a:ext cx="86247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Myší ovládáme 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pohyb 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kurzoru na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obrazovce.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Zástupný symbol pro zápatí 1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22295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413" y="171402"/>
            <a:ext cx="9078126" cy="44627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300" b="1" u="sng" dirty="0" smtClean="0">
                <a:latin typeface="Times New Roman" pitchFamily="18" charset="0"/>
                <a:cs typeface="Times New Roman" pitchFamily="18" charset="0"/>
              </a:rPr>
              <a:t>Úkol: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 Do rámečku doplň k čemu se používají jednotlivá tlačítka na myšce.</a:t>
            </a:r>
            <a:endParaRPr lang="cs-CZ" sz="23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5005893"/>
            <a:ext cx="3177408" cy="1261884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LEVÉ TLAČÍTKO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________________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________________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7043" y="5406002"/>
            <a:ext cx="195277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hangingPunct="0"/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výběr nabídky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15141" y="5788052"/>
            <a:ext cx="227658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hangingPunct="0"/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potvrzení výběru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379532" y="1051281"/>
            <a:ext cx="3482172" cy="181588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PRAVÉ  TLAČÍTKO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__________________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__________________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__________________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69022" y="1497557"/>
            <a:ext cx="200407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hangingPunct="0"/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zrušení výběru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998491" y="1959221"/>
            <a:ext cx="23102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hangingPunct="0"/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ukončení příkazu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631403" y="2405498"/>
            <a:ext cx="30444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místní nabídka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(menu)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15825" y="5005893"/>
            <a:ext cx="4145879" cy="95410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ROLOVACÍ  KOLEČKO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______________________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623650" y="5467558"/>
            <a:ext cx="24753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posouvání obsahu </a:t>
            </a: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20" name="Picture 3" descr="C:\Users\nb3\AppData\Local\Microsoft\Windows\Temporary Internet Files\Content.IE5\BCJ05P0I\MC900360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13" y="781773"/>
            <a:ext cx="5601990" cy="4170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se šipkou 12"/>
          <p:cNvCxnSpPr/>
          <p:nvPr/>
        </p:nvCxnSpPr>
        <p:spPr>
          <a:xfrm flipV="1">
            <a:off x="1553432" y="2190053"/>
            <a:ext cx="286792" cy="2815840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 flipV="1">
            <a:off x="2987824" y="1497557"/>
            <a:ext cx="2391708" cy="230832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 flipV="1">
            <a:off x="2830408" y="1959221"/>
            <a:ext cx="2965728" cy="3046672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329263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/>
      <p:bldP spid="10" grpId="0"/>
      <p:bldP spid="11" grpId="0"/>
      <p:bldP spid="12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090" y="1844824"/>
            <a:ext cx="7777637" cy="3028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Vývojový diagram: ukončení 3"/>
          <p:cNvSpPr/>
          <p:nvPr/>
        </p:nvSpPr>
        <p:spPr>
          <a:xfrm>
            <a:off x="1403648" y="1988840"/>
            <a:ext cx="4464496" cy="504056"/>
          </a:xfrm>
          <a:prstGeom prst="flowChartTerminator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ukončení 4"/>
          <p:cNvSpPr/>
          <p:nvPr/>
        </p:nvSpPr>
        <p:spPr>
          <a:xfrm>
            <a:off x="1043608" y="2708920"/>
            <a:ext cx="4680520" cy="1584176"/>
          </a:xfrm>
          <a:prstGeom prst="flowChartTerminator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ukončení 5"/>
          <p:cNvSpPr/>
          <p:nvPr/>
        </p:nvSpPr>
        <p:spPr>
          <a:xfrm>
            <a:off x="5868144" y="1988840"/>
            <a:ext cx="1080120" cy="2592288"/>
          </a:xfrm>
          <a:prstGeom prst="flowChartTerminator">
            <a:avLst/>
          </a:prstGeom>
          <a:noFill/>
          <a:ln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ukončení 6"/>
          <p:cNvSpPr/>
          <p:nvPr/>
        </p:nvSpPr>
        <p:spPr>
          <a:xfrm>
            <a:off x="7033346" y="1880828"/>
            <a:ext cx="1313439" cy="360040"/>
          </a:xfrm>
          <a:prstGeom prst="flowChartTerminator">
            <a:avLst/>
          </a:prstGeom>
          <a:noFill/>
          <a:ln>
            <a:solidFill>
              <a:srgbClr val="00FF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ukončení 7"/>
          <p:cNvSpPr/>
          <p:nvPr/>
        </p:nvSpPr>
        <p:spPr>
          <a:xfrm>
            <a:off x="7080175" y="2636912"/>
            <a:ext cx="1266610" cy="1728192"/>
          </a:xfrm>
          <a:prstGeom prst="flowChartTerminator">
            <a:avLst/>
          </a:prstGeom>
          <a:noFill/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70200" y="893911"/>
            <a:ext cx="3147015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FUNKČNÍ  KLÁVESY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1943708" y="1373833"/>
            <a:ext cx="540060" cy="61500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798144" y="5568830"/>
            <a:ext cx="2837752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ALFANUMERICKÁ  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ČÁST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V="1">
            <a:off x="2483768" y="4365104"/>
            <a:ext cx="360040" cy="120372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685777" y="5245749"/>
            <a:ext cx="3444854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ŘÍDÍCÍ A KURZOROVÉ 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KLÁVESY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7" name="Přímá spojnice se šipkou 16"/>
          <p:cNvCxnSpPr>
            <a:stCxn id="15" idx="0"/>
          </p:cNvCxnSpPr>
          <p:nvPr/>
        </p:nvCxnSpPr>
        <p:spPr>
          <a:xfrm flipV="1">
            <a:off x="6408204" y="4725144"/>
            <a:ext cx="0" cy="52060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139952" y="912168"/>
            <a:ext cx="2101857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KONTROLKY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0" name="Přímá spojnice se šipkou 19"/>
          <p:cNvCxnSpPr/>
          <p:nvPr/>
        </p:nvCxnSpPr>
        <p:spPr>
          <a:xfrm>
            <a:off x="6241809" y="1355576"/>
            <a:ext cx="838366" cy="4892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7033346" y="852890"/>
            <a:ext cx="2050561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NUMERICKÁ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ČÁST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H="1">
            <a:off x="8346786" y="1681336"/>
            <a:ext cx="401678" cy="11716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522257" y="200483"/>
            <a:ext cx="8226207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600" b="1" u="sng" dirty="0">
                <a:latin typeface="Times New Roman" pitchFamily="18" charset="0"/>
                <a:cs typeface="Times New Roman" pitchFamily="18" charset="0"/>
              </a:rPr>
              <a:t>Úkol:</a:t>
            </a:r>
            <a:r>
              <a:rPr lang="cs-CZ" sz="2600" dirty="0">
                <a:latin typeface="Times New Roman" pitchFamily="18" charset="0"/>
                <a:cs typeface="Times New Roman" pitchFamily="18" charset="0"/>
              </a:rPr>
              <a:t> Do rámečku doplň chybějící pojmenování klávesnice.</a:t>
            </a:r>
          </a:p>
        </p:txBody>
      </p:sp>
    </p:spTree>
    <p:extLst>
      <p:ext uri="{BB962C8B-B14F-4D97-AF65-F5344CB8AC3E}">
        <p14:creationId xmlns:p14="http://schemas.microsoft.com/office/powerpoint/2010/main" val="147474848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IT </a:t>
            </a:r>
            <a:r>
              <a:rPr lang="en-US" dirty="0" err="1" smtClean="0"/>
              <a:t>ve</a:t>
            </a:r>
            <a:r>
              <a:rPr lang="en-US" dirty="0" smtClean="0"/>
              <a:t> </a:t>
            </a:r>
            <a:r>
              <a:rPr lang="en-US" dirty="0" err="1" smtClean="0"/>
              <a:t>škole</a:t>
            </a:r>
            <a:r>
              <a:rPr lang="en-US" dirty="0" smtClean="0"/>
              <a:t>  1622­/21/7.1.4/2010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6632"/>
            <a:ext cx="5746750" cy="6510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Popisek se šipkou doleva 2"/>
          <p:cNvSpPr/>
          <p:nvPr/>
        </p:nvSpPr>
        <p:spPr>
          <a:xfrm>
            <a:off x="6588224" y="2363639"/>
            <a:ext cx="1634480" cy="2016224"/>
          </a:xfrm>
          <a:prstGeom prst="leftArrowCallou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Ukázka</a:t>
            </a:r>
          </a:p>
          <a:p>
            <a:pPr lvl="0" algn="ctr"/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celého</a:t>
            </a:r>
          </a:p>
          <a:p>
            <a:pPr lvl="0" algn="ctr"/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testu.</a:t>
            </a:r>
          </a:p>
        </p:txBody>
      </p:sp>
    </p:spTree>
    <p:extLst>
      <p:ext uri="{BB962C8B-B14F-4D97-AF65-F5344CB8AC3E}">
        <p14:creationId xmlns:p14="http://schemas.microsoft.com/office/powerpoint/2010/main" val="416456284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620688"/>
            <a:ext cx="15215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143909"/>
            <a:ext cx="8568952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Kliparty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www.office.microsoft.com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Klávesnice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– obrázek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VANÍČEK, Jiří ; ŘEZNÍČEK, Petr. Informatika pro základní školy 1.díl. Brno :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2004. 85 s. ISBN 80-251-0196-7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Zpracováno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programu  Microsoft  PowerPoint 2010 – licenci koupila ZŠ Dešná.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485406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370</Words>
  <Application>Microsoft Office PowerPoint</Application>
  <PresentationFormat>Předvádění na obrazovce (4:3)</PresentationFormat>
  <Paragraphs>85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3_Motiv systému Office</vt:lpstr>
      <vt:lpstr>1_Motiv systému Office</vt:lpstr>
      <vt:lpstr>INFORMATIKA - Test č.3 VY_32_INOVACE_07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Mgr. Adamová</cp:lastModifiedBy>
  <cp:revision>30</cp:revision>
  <dcterms:created xsi:type="dcterms:W3CDTF">2011-08-24T05:43:37Z</dcterms:created>
  <dcterms:modified xsi:type="dcterms:W3CDTF">2013-02-15T12:48:39Z</dcterms:modified>
</cp:coreProperties>
</file>