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VY_32_INOVACE_16_Počtářské minutovky 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Počtářské minutovky </a:t>
          </a:r>
          <a:r>
            <a:rPr lang="cs-CZ" dirty="0" smtClean="0"/>
            <a:t>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VY_32_INOVACE_16_Počtářské minutovky 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smtClean="0"/>
            <a:t>Počtářské minutovky </a:t>
          </a:r>
          <a:r>
            <a:rPr lang="cs-CZ" sz="1800" kern="1200" dirty="0" smtClean="0"/>
            <a:t>I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99785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Je vhodný  pro společnou práci s učitelem u tabule jako </a:t>
            </a:r>
            <a:r>
              <a:rPr lang="cs-CZ" sz="2400" dirty="0" smtClean="0"/>
              <a:t>procvičování základních početních výkonů a jednoduchých slovních úloh, lze využít i v tištěné podobě jako krátkou pětiminutovku ( třeba jen jeden list</a:t>
            </a:r>
            <a:r>
              <a:rPr lang="cs-CZ" sz="2400" dirty="0" smtClean="0"/>
              <a:t>).</a:t>
            </a:r>
            <a:endParaRPr lang="cs-CZ" sz="2400" dirty="0"/>
          </a:p>
          <a:p>
            <a:r>
              <a:rPr lang="cs-CZ" sz="2400" dirty="0"/>
              <a:t>Pomůcky: interaktivní pero, fixy, </a:t>
            </a:r>
          </a:p>
          <a:p>
            <a:r>
              <a:rPr lang="cs-CZ" sz="2400" dirty="0"/>
              <a:t>Inovace: </a:t>
            </a:r>
            <a:r>
              <a:rPr lang="cs-CZ" sz="2400" dirty="0" smtClean="0"/>
              <a:t>Interaktivní </a:t>
            </a:r>
            <a:r>
              <a:rPr lang="cs-CZ" sz="2400" dirty="0"/>
              <a:t>způsob </a:t>
            </a:r>
            <a:r>
              <a:rPr lang="cs-CZ" sz="2400" dirty="0" smtClean="0"/>
              <a:t>učení.</a:t>
            </a:r>
            <a:endParaRPr lang="cs-CZ" sz="2400" dirty="0"/>
          </a:p>
          <a:p>
            <a:r>
              <a:rPr lang="cs-CZ" sz="2400" dirty="0"/>
              <a:t>Metodické pokyny</a:t>
            </a:r>
            <a:r>
              <a:rPr lang="cs-CZ" sz="2400" dirty="0" smtClean="0"/>
              <a:t>: </a:t>
            </a:r>
            <a:r>
              <a:rPr lang="cs-CZ" sz="2400" dirty="0" smtClean="0"/>
              <a:t>Sečti</a:t>
            </a:r>
            <a:r>
              <a:rPr lang="cs-CZ" sz="2400" dirty="0" smtClean="0"/>
              <a:t>, odečti, vynásob, vyděl, vypočítej a přiřaď </a:t>
            </a:r>
            <a:r>
              <a:rPr lang="cs-CZ" sz="2400" dirty="0" smtClean="0"/>
              <a:t>výsledek.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Počítej zpaměti, nespěchej, počítej bez chyb.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25 + 32 + 41 + ….. = 100</a:t>
            </a:r>
          </a:p>
          <a:p>
            <a:pPr marL="0" indent="0">
              <a:buNone/>
            </a:pPr>
            <a:r>
              <a:rPr lang="cs-CZ" sz="2400" dirty="0" smtClean="0"/>
              <a:t>17 + 38 + 39 + ….. = 100</a:t>
            </a:r>
          </a:p>
          <a:p>
            <a:pPr marL="0" indent="0">
              <a:buNone/>
            </a:pPr>
            <a:r>
              <a:rPr lang="cs-CZ" sz="2400" dirty="0" smtClean="0"/>
              <a:t>56 + 14 + 27 + ….. = 100</a:t>
            </a:r>
          </a:p>
          <a:p>
            <a:pPr marL="0" indent="0">
              <a:buNone/>
            </a:pPr>
            <a:r>
              <a:rPr lang="cs-CZ" sz="2400" dirty="0" smtClean="0"/>
              <a:t>7 + 9 + 67 + ………. = 100</a:t>
            </a:r>
          </a:p>
          <a:p>
            <a:pPr marL="0" indent="0">
              <a:buNone/>
            </a:pPr>
            <a:r>
              <a:rPr lang="cs-CZ" sz="2400" dirty="0" smtClean="0"/>
              <a:t>42 +   45 +    1…..   = 100</a:t>
            </a:r>
          </a:p>
          <a:p>
            <a:pPr marL="0" indent="0">
              <a:buNone/>
            </a:pPr>
            <a:r>
              <a:rPr lang="cs-CZ" sz="2400" dirty="0" smtClean="0"/>
              <a:t>13 +   6.... +    ….0  = 100</a:t>
            </a:r>
          </a:p>
          <a:p>
            <a:pPr marL="0" indent="0">
              <a:buNone/>
            </a:pPr>
            <a:r>
              <a:rPr lang="cs-CZ" sz="2400" dirty="0" smtClean="0"/>
              <a:t>140 + 210 + 330 + ……  = 1 000</a:t>
            </a:r>
          </a:p>
          <a:p>
            <a:pPr marL="0" indent="0">
              <a:buNone/>
            </a:pPr>
            <a:r>
              <a:rPr lang="cs-CZ" sz="2400" dirty="0" smtClean="0"/>
              <a:t>280 + 150 + 440 + ……  = 1 000</a:t>
            </a:r>
          </a:p>
          <a:p>
            <a:pPr marL="0" indent="0">
              <a:buNone/>
            </a:pPr>
            <a:r>
              <a:rPr lang="cs-CZ" sz="2400" dirty="0" smtClean="0"/>
              <a:t>390 + 310 +  60 + ……   = 1 000</a:t>
            </a:r>
          </a:p>
          <a:p>
            <a:pPr marL="0" indent="0">
              <a:buNone/>
            </a:pPr>
            <a:r>
              <a:rPr lang="cs-CZ" sz="2400" dirty="0" smtClean="0"/>
              <a:t>620 + 170 + 80  + ……   = 1 000</a:t>
            </a:r>
          </a:p>
          <a:p>
            <a:pPr marL="0" indent="0">
              <a:buNone/>
            </a:pPr>
            <a:r>
              <a:rPr lang="cs-CZ" sz="2400" dirty="0" smtClean="0"/>
              <a:t>280   +     300 +   ….20  = 1 000</a:t>
            </a:r>
          </a:p>
          <a:p>
            <a:pPr marL="0" indent="0">
              <a:buNone/>
            </a:pPr>
            <a:r>
              <a:rPr lang="cs-CZ" sz="2400" dirty="0" smtClean="0"/>
              <a:t>500   + ….60    +  1…..0 = 1 000</a:t>
            </a:r>
            <a:br>
              <a:rPr lang="cs-CZ" sz="2400" dirty="0" smtClean="0"/>
            </a:br>
            <a:endParaRPr lang="cs-CZ" sz="2400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/>
              <a:t>1 000 – 600 – 30 - ……… = 0</a:t>
            </a:r>
          </a:p>
          <a:p>
            <a:pPr marL="0" indent="0">
              <a:buNone/>
            </a:pPr>
            <a:r>
              <a:rPr lang="cs-CZ" sz="2000" dirty="0" smtClean="0"/>
              <a:t>1 000 – 900 – 10 - ……… = 0</a:t>
            </a:r>
          </a:p>
          <a:p>
            <a:pPr marL="0" indent="0">
              <a:buNone/>
            </a:pPr>
            <a:r>
              <a:rPr lang="cs-CZ" sz="2000" dirty="0" smtClean="0"/>
              <a:t>1 000 – 400 – 50 - ……… = 0</a:t>
            </a:r>
          </a:p>
          <a:p>
            <a:pPr marL="0" indent="0">
              <a:buNone/>
            </a:pPr>
            <a:r>
              <a:rPr lang="cs-CZ" sz="2000" dirty="0" smtClean="0"/>
              <a:t>1 000 – 200 – 80 - ……… = 0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100 000 – 500    = …………</a:t>
            </a:r>
          </a:p>
          <a:p>
            <a:pPr marL="0" indent="0">
              <a:buNone/>
            </a:pPr>
            <a:r>
              <a:rPr lang="cs-CZ" sz="2000" dirty="0" smtClean="0"/>
              <a:t>100 000 – 5 000 = ………..</a:t>
            </a:r>
          </a:p>
          <a:p>
            <a:pPr marL="0" indent="0">
              <a:buNone/>
            </a:pPr>
            <a:r>
              <a:rPr lang="cs-CZ" sz="2000" dirty="0" smtClean="0"/>
              <a:t>1 000 000 – 2 000 = ………….</a:t>
            </a:r>
          </a:p>
          <a:p>
            <a:pPr marL="0" indent="0">
              <a:buNone/>
            </a:pPr>
            <a:r>
              <a:rPr lang="cs-CZ" sz="2000" dirty="0" smtClean="0"/>
              <a:t>1 000 000 – 20 000 = ………..</a:t>
            </a:r>
          </a:p>
          <a:p>
            <a:pPr marL="0" indent="0">
              <a:buNone/>
            </a:pPr>
            <a:r>
              <a:rPr lang="cs-CZ" sz="2000" dirty="0" smtClean="0"/>
              <a:t>1 000 000 – 25 = ………..</a:t>
            </a:r>
          </a:p>
          <a:p>
            <a:pPr marL="0" indent="0">
              <a:buNone/>
            </a:pPr>
            <a:r>
              <a:rPr lang="cs-CZ" sz="2000" dirty="0" smtClean="0"/>
              <a:t>1 000 000 – 300 = ………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84146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Vypočítej a přiřaď výsledek.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7 . 8 =                                                           =  5 . 4 </a:t>
            </a:r>
          </a:p>
          <a:p>
            <a:pPr marL="0" indent="0">
              <a:buNone/>
            </a:pPr>
            <a:r>
              <a:rPr lang="cs-CZ" sz="2800" dirty="0" smtClean="0"/>
              <a:t>5 . 26 =                                                         = 7 . 7 </a:t>
            </a:r>
          </a:p>
          <a:p>
            <a:pPr marL="0" indent="0">
              <a:buNone/>
            </a:pPr>
            <a:r>
              <a:rPr lang="cs-CZ" sz="2800" dirty="0" smtClean="0"/>
              <a:t>9 . 17 =                                                         =  6 . 13 </a:t>
            </a:r>
          </a:p>
          <a:p>
            <a:pPr marL="0" indent="0">
              <a:buNone/>
            </a:pPr>
            <a:r>
              <a:rPr lang="cs-CZ" sz="2800" dirty="0" smtClean="0"/>
              <a:t>7. 40 =                                                          = 4. 25</a:t>
            </a:r>
          </a:p>
          <a:p>
            <a:pPr marL="0" indent="0">
              <a:buNone/>
            </a:pPr>
            <a:r>
              <a:rPr lang="cs-CZ" sz="2800" dirty="0" smtClean="0"/>
              <a:t>6 . 20 =                                                         = 33 . 3</a:t>
            </a:r>
          </a:p>
          <a:p>
            <a:pPr marL="0" indent="0">
              <a:buNone/>
            </a:pPr>
            <a:r>
              <a:rPr lang="cs-CZ" sz="2800" dirty="0" smtClean="0"/>
              <a:t>9 . 7 =                                                           = 2 . 42</a:t>
            </a:r>
          </a:p>
          <a:p>
            <a:pPr marL="0" indent="0">
              <a:buNone/>
            </a:pPr>
            <a:r>
              <a:rPr lang="cs-CZ" sz="2800" dirty="0" smtClean="0"/>
              <a:t>3 . 75 =                                                         = 3 . 53</a:t>
            </a:r>
          </a:p>
          <a:p>
            <a:pPr marL="0" indent="0">
              <a:buNone/>
            </a:pPr>
            <a:r>
              <a:rPr lang="cs-CZ" sz="2800" dirty="0" smtClean="0"/>
              <a:t>5 . 6 =                                                           = 8 . 53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3046907" y="416408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371807" y="3047294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130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047092" y="2492896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816849" y="533721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444784" y="203918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613612" y="3551350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153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139952" y="3660026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19872" y="4833156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280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83968" y="4422119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99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182996" y="587727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431471" y="5229200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410441" y="3058839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774077" y="2543238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225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554453" y="1727781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159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261195" y="587727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4418112" y="1727781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424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6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Vypočítej a přiřaď výsledek. 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7 . 8  =                                                           =  5 . 4 </a:t>
            </a:r>
          </a:p>
          <a:p>
            <a:pPr marL="0" indent="0">
              <a:buNone/>
            </a:pPr>
            <a:r>
              <a:rPr lang="cs-CZ" sz="2800" dirty="0" smtClean="0"/>
              <a:t>5 . 26 =                                                         = 7 . 7 </a:t>
            </a:r>
          </a:p>
          <a:p>
            <a:pPr marL="0" indent="0">
              <a:buNone/>
            </a:pPr>
            <a:r>
              <a:rPr lang="cs-CZ" sz="2800" dirty="0" smtClean="0"/>
              <a:t>9 . 17 =                                                         =  6 . 13 </a:t>
            </a:r>
          </a:p>
          <a:p>
            <a:pPr marL="0" indent="0">
              <a:buNone/>
            </a:pPr>
            <a:r>
              <a:rPr lang="cs-CZ" sz="2800" dirty="0" smtClean="0"/>
              <a:t>7. 40 =                                                          = 4. 25</a:t>
            </a:r>
          </a:p>
          <a:p>
            <a:pPr marL="0" indent="0">
              <a:buNone/>
            </a:pPr>
            <a:r>
              <a:rPr lang="cs-CZ" sz="2800" dirty="0" smtClean="0"/>
              <a:t>6 . 20 =                                                         = 33 . 3</a:t>
            </a:r>
          </a:p>
          <a:p>
            <a:pPr marL="0" indent="0">
              <a:buNone/>
            </a:pPr>
            <a:r>
              <a:rPr lang="cs-CZ" sz="2800" dirty="0" smtClean="0"/>
              <a:t>9 . 7 =                                                           = 2 . 42</a:t>
            </a:r>
          </a:p>
          <a:p>
            <a:pPr marL="0" indent="0">
              <a:buNone/>
            </a:pPr>
            <a:r>
              <a:rPr lang="cs-CZ" sz="2800" dirty="0" smtClean="0"/>
              <a:t>3 . 75 =                                                         = 3 . 53</a:t>
            </a:r>
          </a:p>
          <a:p>
            <a:pPr marL="0" indent="0">
              <a:buNone/>
            </a:pPr>
            <a:r>
              <a:rPr lang="cs-CZ" sz="2800" dirty="0" smtClean="0"/>
              <a:t>5 . 6 =                                                           = 8 . 53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1673323" y="159167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56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631008" y="2128023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130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274537" y="159167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74537" y="2141986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49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292297" y="264604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78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642662" y="2632079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153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330528" y="3155970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100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606708" y="3155970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280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30528" y="3666035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99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31008" y="3666035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120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601021" y="4170091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63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292119" y="4170091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84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642662" y="4687126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225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26469" y="4710783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159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642662" y="5191182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30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327894" y="5272019"/>
            <a:ext cx="86409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424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486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Vyřeš tabulku.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480760"/>
              </p:ext>
            </p:extLst>
          </p:nvPr>
        </p:nvGraphicFramePr>
        <p:xfrm>
          <a:off x="395536" y="2348880"/>
          <a:ext cx="8229600" cy="2966720"/>
        </p:xfrm>
        <a:graphic>
          <a:graphicData uri="http://schemas.openxmlformats.org/drawingml/2006/table">
            <a:tbl>
              <a:tblPr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Zadání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Součet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Součin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Podíl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5 000 a 10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5 010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4 990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50 000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30 000 a 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25 000 a 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1 000 000 a 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70 000 a 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1 000 a 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90 000 a 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0461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Jednoduché slovní úlohy, piš jen příklad a odpověď.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Mirka si koupila 2 sešity po 17 Kč a fix za 11 Kč. Platila padesátikorunou</a:t>
            </a:r>
            <a:r>
              <a:rPr lang="cs-CZ" sz="2400" dirty="0"/>
              <a:t>.</a:t>
            </a:r>
            <a:r>
              <a:rPr lang="cs-CZ" sz="2400" dirty="0" smtClean="0"/>
              <a:t> Kolik dostala nazpět?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Tomáš kupoval dárečky, pro bratra za 35 Kč a pro sestru byl o 7 Kč levnější. Kolik utratil korun?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Běžecká dráha měří 425 m, žáci ji oběhli 6 krát. Jakou vzdálenost uběhli?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Strýcovi je 43 let. V kterém roce se narodil? </a:t>
            </a:r>
            <a:endParaRPr lang="cs-CZ" sz="2400" dirty="0"/>
          </a:p>
        </p:txBody>
      </p:sp>
      <p:pic>
        <p:nvPicPr>
          <p:cNvPr id="1026" name="Picture 2" descr="C:\Users\DykovaA\AppData\Local\Microsoft\Windows\Temporary Internet Files\Content.IE5\P8WKSL4T\MC900199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749494"/>
            <a:ext cx="1543059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43307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610</Words>
  <Application>Microsoft Office PowerPoint</Application>
  <PresentationFormat>Předvádění na obrazovce (4:3)</PresentationFormat>
  <Paragraphs>114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Počítej zpaměti, nespěchej, počítej bez chyb.</vt:lpstr>
      <vt:lpstr>Vypočítej a přiřaď výsledek.</vt:lpstr>
      <vt:lpstr>Vypočítej a přiřaď výsledek. ŘEŠENÍ</vt:lpstr>
      <vt:lpstr>Vyřeš tabulku.</vt:lpstr>
      <vt:lpstr>Jednoduché slovní úlohy, piš jen příklad a odpověď.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20</cp:revision>
  <dcterms:created xsi:type="dcterms:W3CDTF">2011-08-21T15:31:45Z</dcterms:created>
  <dcterms:modified xsi:type="dcterms:W3CDTF">2012-03-12T05:45:55Z</dcterms:modified>
</cp:coreProperties>
</file>