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7" r:id="rId2"/>
    <p:sldId id="268" r:id="rId3"/>
    <p:sldId id="257" r:id="rId4"/>
    <p:sldId id="258" r:id="rId5"/>
    <p:sldId id="259" r:id="rId6"/>
    <p:sldId id="262" r:id="rId7"/>
    <p:sldId id="266" r:id="rId8"/>
    <p:sldId id="264" r:id="rId9"/>
    <p:sldId id="265" r:id="rId10"/>
    <p:sldId id="263" r:id="rId11"/>
    <p:sldId id="256" r:id="rId12"/>
    <p:sldId id="269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t>11.2.2013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624807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t>11.2.2013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402953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t>11.2.2013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626354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t>11.2.2013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214659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t>11.2.2013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421688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t>11.2.2013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925520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t>11.2.2013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843743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t>11.2.2013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773070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t>11.2.2013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529601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t>11.2.2013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328277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t>11.2.2013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704095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1700">
              <a:schemeClr val="bg2">
                <a:lumMod val="20000"/>
                <a:lumOff val="80000"/>
              </a:schemeClr>
            </a:gs>
            <a:gs pos="0">
              <a:schemeClr val="bg2">
                <a:lumMod val="40000"/>
                <a:lumOff val="60000"/>
              </a:schemeClr>
            </a:gs>
            <a:gs pos="100000">
              <a:schemeClr val="accent4">
                <a:lumMod val="60000"/>
                <a:lumOff val="40000"/>
              </a:schemeClr>
            </a:gs>
          </a:gsLst>
          <a:path path="circle">
            <a:fillToRect l="100000" b="100000"/>
          </a:path>
          <a:tileRect t="-100000" r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3F1E41-664B-424E-8068-E35DCB5B82F0}" type="datetimeFigureOut">
              <a:rPr lang="cs-CZ" smtClean="0"/>
              <a:t>11.2.2013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A0E745-C2EF-470D-BD2A-ACD7C76A3FC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4794438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2885" y="866923"/>
            <a:ext cx="4975225" cy="963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07211642"/>
              </p:ext>
            </p:extLst>
          </p:nvPr>
        </p:nvGraphicFramePr>
        <p:xfrm>
          <a:off x="1259632" y="2636912"/>
          <a:ext cx="6552728" cy="3117576"/>
        </p:xfrm>
        <a:graphic>
          <a:graphicData uri="http://schemas.openxmlformats.org/drawingml/2006/table">
            <a:tbl>
              <a:tblPr/>
              <a:tblGrid>
                <a:gridCol w="1215324"/>
                <a:gridCol w="5337404"/>
              </a:tblGrid>
              <a:tr h="126951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3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NÁZEV ŠKOLY: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118" marR="88118" marT="44059" marB="44059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3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ZÁKLADNÍ ŠKOLA TIŠICE, okres MĚLNÍK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118" marR="88118" marT="44059" marB="4405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58539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4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AUTOR: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118" marR="88118" marT="44059" marB="44059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cs-CZ" sz="1400" dirty="0" smtClean="0"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Mgr.</a:t>
                      </a:r>
                      <a:r>
                        <a:rPr lang="cs-CZ" sz="1400" baseline="0" dirty="0" smtClean="0"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Marcela Lazáková</a:t>
                      </a:r>
                      <a:endParaRPr lang="cs-CZ" sz="1400" dirty="0">
                        <a:solidFill>
                          <a:schemeClr val="bg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8118" marR="88118" marT="44059" marB="4405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56704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3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NÁZEV: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118" marR="88118" marT="44059" marB="44059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300" kern="120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VY_32_INOVACE_10_ANGLIČTINA V. ROČNÍK_WINTER HOLIDAYS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118" marR="88118" marT="44059" marB="4405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58539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3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ČÍSLO PROJEKTU: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118" marR="88118" marT="44059" marB="44059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3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CZ.1.07/1.4.00/21.3130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118" marR="88118" marT="44059" marB="4405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6398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3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1473948566"/>
              </p:ext>
            </p:extLst>
          </p:nvPr>
        </p:nvGraphicFramePr>
        <p:xfrm>
          <a:off x="1431335" y="1594447"/>
          <a:ext cx="6281329" cy="4537470"/>
        </p:xfrm>
        <a:graphic>
          <a:graphicData uri="http://schemas.openxmlformats.org/drawingml/2006/table">
            <a:tbl>
              <a:tblPr/>
              <a:tblGrid>
                <a:gridCol w="1617631"/>
                <a:gridCol w="4663698"/>
              </a:tblGrid>
              <a:tr h="612997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bg1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ANOTACE:</a:t>
                      </a:r>
                      <a:endParaRPr lang="cs-CZ" sz="8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cs-CZ" sz="1200" dirty="0" smtClean="0"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Prezentace</a:t>
                      </a:r>
                      <a:r>
                        <a:rPr lang="cs-CZ" sz="1200" baseline="0" dirty="0" smtClean="0"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vede k správnému pojmenování zimních sportů a sportovního oblečení a vybavení.</a:t>
                      </a:r>
                      <a:endParaRPr lang="cs-CZ" sz="1200" dirty="0">
                        <a:solidFill>
                          <a:schemeClr val="bg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8396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bg1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JAZYK:</a:t>
                      </a:r>
                      <a:endParaRPr lang="cs-CZ" sz="8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bg1"/>
                          </a:solidFill>
                          <a:effectLst/>
                          <a:latin typeface="Arial"/>
                          <a:ea typeface="Calibri"/>
                          <a:cs typeface="Times New Roman"/>
                        </a:rPr>
                        <a:t>Angličtina</a:t>
                      </a:r>
                      <a:endParaRPr lang="cs-CZ" sz="8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12997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bg1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OČEKÁVANÝ VÝSTUP:</a:t>
                      </a:r>
                      <a:endParaRPr lang="cs-CZ" sz="8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bg1"/>
                          </a:solidFill>
                          <a:effectLst/>
                          <a:latin typeface="Arial"/>
                          <a:ea typeface="Calibri"/>
                          <a:cs typeface="Times New Roman"/>
                        </a:rPr>
                        <a:t>Umí hovořit o zimních sportech a hrách dětí na sněhu. </a:t>
                      </a:r>
                      <a:endParaRPr lang="cs-CZ" sz="12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1167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bg1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KLÍČOVÁ SLOVA:</a:t>
                      </a:r>
                      <a:endParaRPr lang="cs-CZ" sz="8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cs-CZ" sz="1200" dirty="0" smtClean="0"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Skiing, skating, snowboadding, sledging, making snowman.</a:t>
                      </a:r>
                      <a:endParaRPr lang="cs-CZ" sz="1200" dirty="0">
                        <a:solidFill>
                          <a:schemeClr val="bg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5857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bg1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DRUH UČEBNÍHO MATERIÁLU:</a:t>
                      </a:r>
                      <a:endParaRPr lang="cs-CZ" sz="8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bg1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Prezentace</a:t>
                      </a:r>
                      <a:endParaRPr lang="cs-CZ" sz="8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5857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DRUH INTERAKTIVITY: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Calibri"/>
                          <a:cs typeface="Times New Roman"/>
                        </a:rPr>
                        <a:t>Kombinace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6977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CÍLOVÁ SKUPINA: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Žák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5857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STUPEŇ A TYP VZDĚLÁNÍ: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Základní vzdělávání – první stupeň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5857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TYPICKÁ VĚKOVÁ SKUPINA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baseline="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9 - 12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let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5" name="Picture 676" descr="Obrázek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476672"/>
            <a:ext cx="4968875" cy="963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70683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620688"/>
            <a:ext cx="8964488" cy="93610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3600" dirty="0" smtClean="0">
                <a:solidFill>
                  <a:schemeClr val="bg1"/>
                </a:solidFill>
              </a:rPr>
              <a:t>I like winter holidays. We are in the mountains.</a:t>
            </a:r>
            <a:endParaRPr lang="cs-CZ" sz="3600" dirty="0">
              <a:solidFill>
                <a:schemeClr val="bg1"/>
              </a:solidFill>
            </a:endParaRPr>
          </a:p>
        </p:txBody>
      </p:sp>
      <p:pic>
        <p:nvPicPr>
          <p:cNvPr id="1026" name="Picture 2" descr="C:\Users\Marcela\AppData\Local\Microsoft\Windows\Temporary Internet Files\Content.IE5\DYUH43GB\MP900401250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1700808"/>
            <a:ext cx="5256584" cy="42052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049402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556792"/>
            <a:ext cx="3178696" cy="223224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3600" dirty="0" smtClean="0">
                <a:solidFill>
                  <a:schemeClr val="bg1"/>
                </a:solidFill>
              </a:rPr>
              <a:t>The weather is nice. It‘s cold but sunny . </a:t>
            </a:r>
            <a:endParaRPr lang="cs-CZ" sz="3600" dirty="0">
              <a:solidFill>
                <a:schemeClr val="bg1"/>
              </a:solidFill>
            </a:endParaRPr>
          </a:p>
        </p:txBody>
      </p:sp>
      <p:pic>
        <p:nvPicPr>
          <p:cNvPr id="3074" name="Picture 2" descr="C:\Users\Marcela\AppData\Local\Microsoft\Windows\Temporary Internet Files\Content.IE5\DYUH43GB\MP900313862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260648"/>
            <a:ext cx="4093424" cy="61709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194534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3600" dirty="0" smtClean="0">
                <a:solidFill>
                  <a:schemeClr val="bg1"/>
                </a:solidFill>
              </a:rPr>
              <a:t>We can go skiing every day.</a:t>
            </a:r>
            <a:endParaRPr lang="cs-CZ" sz="3600" dirty="0">
              <a:solidFill>
                <a:schemeClr val="bg1"/>
              </a:solidFill>
            </a:endParaRPr>
          </a:p>
        </p:txBody>
      </p:sp>
      <p:pic>
        <p:nvPicPr>
          <p:cNvPr id="2050" name="Picture 2" descr="C:\Users\Marcela\AppData\Local\Microsoft\Windows\Temporary Internet Files\Content.IE5\NR9YRAW8\MP900399877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601" y="4457824"/>
            <a:ext cx="3184407" cy="21221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Marcela\AppData\Local\Microsoft\Windows\Temporary Internet Files\Content.IE5\3K0XX8LH\MP900423015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2012692"/>
            <a:ext cx="2280419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667"/>
          <a:stretch/>
        </p:blipFill>
        <p:spPr bwMode="auto">
          <a:xfrm>
            <a:off x="3851920" y="1700808"/>
            <a:ext cx="1979240" cy="24487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737" t="3835" r="15027"/>
          <a:stretch/>
        </p:blipFill>
        <p:spPr bwMode="auto">
          <a:xfrm>
            <a:off x="612450" y="1700808"/>
            <a:ext cx="2612682" cy="26039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Nadpis 1"/>
          <p:cNvSpPr txBox="1">
            <a:spLocks/>
          </p:cNvSpPr>
          <p:nvPr/>
        </p:nvSpPr>
        <p:spPr>
          <a:xfrm>
            <a:off x="4412260" y="5417996"/>
            <a:ext cx="4704209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3600" dirty="0" smtClean="0">
                <a:solidFill>
                  <a:schemeClr val="bg1"/>
                </a:solidFill>
              </a:rPr>
              <a:t>There is a lift on the hill. </a:t>
            </a:r>
            <a:endParaRPr lang="cs-CZ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73975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764704"/>
            <a:ext cx="4248472" cy="54006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3600" dirty="0" smtClean="0">
                <a:solidFill>
                  <a:schemeClr val="bg1"/>
                </a:solidFill>
              </a:rPr>
              <a:t>I have got:</a:t>
            </a:r>
          </a:p>
          <a:p>
            <a:pPr marL="0" indent="0">
              <a:buNone/>
            </a:pPr>
            <a:endParaRPr lang="cs-CZ" sz="3600" dirty="0" smtClean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cs-CZ" sz="3600" dirty="0">
                <a:solidFill>
                  <a:schemeClr val="bg1"/>
                </a:solidFill>
              </a:rPr>
              <a:t>a</a:t>
            </a:r>
            <a:r>
              <a:rPr lang="cs-CZ" sz="3600" dirty="0" smtClean="0">
                <a:solidFill>
                  <a:schemeClr val="bg1"/>
                </a:solidFill>
              </a:rPr>
              <a:t> pair of skies</a:t>
            </a:r>
          </a:p>
          <a:p>
            <a:pPr marL="0" indent="0">
              <a:buNone/>
            </a:pPr>
            <a:r>
              <a:rPr lang="cs-CZ" sz="3600" dirty="0">
                <a:solidFill>
                  <a:schemeClr val="bg1"/>
                </a:solidFill>
              </a:rPr>
              <a:t>a</a:t>
            </a:r>
            <a:r>
              <a:rPr lang="cs-CZ" sz="3600" dirty="0" smtClean="0">
                <a:solidFill>
                  <a:schemeClr val="bg1"/>
                </a:solidFill>
              </a:rPr>
              <a:t> pair of ski boots</a:t>
            </a:r>
          </a:p>
          <a:p>
            <a:pPr marL="0" indent="0">
              <a:buNone/>
            </a:pPr>
            <a:r>
              <a:rPr lang="cs-CZ" sz="3600" dirty="0">
                <a:solidFill>
                  <a:schemeClr val="bg1"/>
                </a:solidFill>
              </a:rPr>
              <a:t>a</a:t>
            </a:r>
            <a:r>
              <a:rPr lang="cs-CZ" sz="3600" dirty="0" smtClean="0">
                <a:solidFill>
                  <a:schemeClr val="bg1"/>
                </a:solidFill>
              </a:rPr>
              <a:t>n anorak</a:t>
            </a:r>
          </a:p>
          <a:p>
            <a:pPr marL="0" indent="0">
              <a:buNone/>
            </a:pPr>
            <a:r>
              <a:rPr lang="cs-CZ" sz="3600" dirty="0">
                <a:solidFill>
                  <a:schemeClr val="bg1"/>
                </a:solidFill>
              </a:rPr>
              <a:t>a</a:t>
            </a:r>
            <a:r>
              <a:rPr lang="cs-CZ" sz="3600" dirty="0" smtClean="0">
                <a:solidFill>
                  <a:schemeClr val="bg1"/>
                </a:solidFill>
              </a:rPr>
              <a:t> pair of mittens</a:t>
            </a:r>
          </a:p>
          <a:p>
            <a:pPr marL="0" indent="0">
              <a:buNone/>
            </a:pPr>
            <a:r>
              <a:rPr lang="cs-CZ" sz="3600" dirty="0">
                <a:solidFill>
                  <a:schemeClr val="bg1"/>
                </a:solidFill>
              </a:rPr>
              <a:t>a</a:t>
            </a:r>
            <a:r>
              <a:rPr lang="cs-CZ" sz="3600" dirty="0" smtClean="0">
                <a:solidFill>
                  <a:schemeClr val="bg1"/>
                </a:solidFill>
              </a:rPr>
              <a:t> helmet</a:t>
            </a:r>
          </a:p>
          <a:p>
            <a:pPr marL="0" indent="0">
              <a:buNone/>
            </a:pPr>
            <a:r>
              <a:rPr lang="cs-CZ" sz="3600" dirty="0">
                <a:solidFill>
                  <a:schemeClr val="bg1"/>
                </a:solidFill>
              </a:rPr>
              <a:t>s</a:t>
            </a:r>
            <a:r>
              <a:rPr lang="cs-CZ" sz="3600" dirty="0" smtClean="0">
                <a:solidFill>
                  <a:schemeClr val="bg1"/>
                </a:solidFill>
              </a:rPr>
              <a:t>ki goggles</a:t>
            </a:r>
          </a:p>
          <a:p>
            <a:pPr marL="0" indent="0">
              <a:buNone/>
            </a:pPr>
            <a:endParaRPr lang="cs-CZ" dirty="0">
              <a:solidFill>
                <a:schemeClr val="bg1"/>
              </a:solidFill>
            </a:endParaRPr>
          </a:p>
        </p:txBody>
      </p:sp>
      <p:pic>
        <p:nvPicPr>
          <p:cNvPr id="6147" name="Picture 3" descr="C:\Users\Marcela\AppData\Local\Microsoft\Windows\Temporary Internet Files\Content.IE5\DYUH43GB\MP900399861[1]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848" t="10607" r="9893"/>
          <a:stretch/>
        </p:blipFill>
        <p:spPr bwMode="auto">
          <a:xfrm>
            <a:off x="4860032" y="260648"/>
            <a:ext cx="3823856" cy="64754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807643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260648"/>
            <a:ext cx="8998632" cy="1656184"/>
          </a:xfrm>
        </p:spPr>
        <p:txBody>
          <a:bodyPr>
            <a:noAutofit/>
          </a:bodyPr>
          <a:lstStyle/>
          <a:p>
            <a:pPr algn="l"/>
            <a:r>
              <a:rPr lang="cs-CZ" sz="3600" dirty="0" smtClean="0">
                <a:solidFill>
                  <a:schemeClr val="bg1"/>
                </a:solidFill>
              </a:rPr>
              <a:t>We can play in the snow. We  are making a big snowman. Some of us are making  and throwing  snowballs.</a:t>
            </a:r>
            <a:endParaRPr lang="cs-CZ" sz="3600" dirty="0">
              <a:solidFill>
                <a:schemeClr val="bg1"/>
              </a:solidFill>
            </a:endParaRPr>
          </a:p>
        </p:txBody>
      </p:sp>
      <p:pic>
        <p:nvPicPr>
          <p:cNvPr id="921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1556792"/>
            <a:ext cx="2203953" cy="22039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 descr="C:\Users\Marcela\AppData\Local\Microsoft\Windows\Temporary Internet Files\Content.IE5\70WL448V\MP900422145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4077072"/>
            <a:ext cx="3706552" cy="24671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622" r="41414"/>
          <a:stretch/>
        </p:blipFill>
        <p:spPr bwMode="auto">
          <a:xfrm>
            <a:off x="539552" y="2083346"/>
            <a:ext cx="4118311" cy="45073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564118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340768"/>
            <a:ext cx="3466728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3600" dirty="0" smtClean="0">
                <a:solidFill>
                  <a:schemeClr val="bg1"/>
                </a:solidFill>
              </a:rPr>
              <a:t>My sister likes snowboarding.</a:t>
            </a:r>
          </a:p>
          <a:p>
            <a:pPr marL="0" indent="0">
              <a:buNone/>
            </a:pPr>
            <a:r>
              <a:rPr lang="cs-CZ" sz="3600" dirty="0" smtClean="0">
                <a:solidFill>
                  <a:schemeClr val="bg1"/>
                </a:solidFill>
              </a:rPr>
              <a:t>She is very good at it.</a:t>
            </a:r>
            <a:endParaRPr lang="cs-CZ" sz="3600" dirty="0">
              <a:solidFill>
                <a:schemeClr val="bg1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7" y="376033"/>
            <a:ext cx="4120547" cy="61934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447929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3600" dirty="0" smtClean="0">
                <a:solidFill>
                  <a:schemeClr val="bg1"/>
                </a:solidFill>
              </a:rPr>
              <a:t>My small friends love sledging.</a:t>
            </a:r>
            <a:endParaRPr lang="cs-CZ" sz="3600" dirty="0">
              <a:solidFill>
                <a:schemeClr val="bg1"/>
              </a:solidFill>
            </a:endParaRPr>
          </a:p>
        </p:txBody>
      </p:sp>
      <p:pic>
        <p:nvPicPr>
          <p:cNvPr id="8194" name="Picture 2" descr="C:\Users\Marcela\AppData\Local\Microsoft\Windows\Temporary Internet Files\Content.IE5\DYUH43GB\MP900448391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988840"/>
            <a:ext cx="4355976" cy="29039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C:\Users\Marcela\AppData\Local\Microsoft\Windows\Temporary Internet Files\Content.IE5\70WL448V\MC90043583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3068960"/>
            <a:ext cx="2903323" cy="29033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082455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283152" cy="1143000"/>
          </a:xfrm>
        </p:spPr>
        <p:txBody>
          <a:bodyPr>
            <a:noAutofit/>
          </a:bodyPr>
          <a:lstStyle/>
          <a:p>
            <a:pPr algn="l"/>
            <a:r>
              <a:rPr lang="cs-CZ" sz="3600" dirty="0" smtClean="0">
                <a:solidFill>
                  <a:schemeClr val="bg1"/>
                </a:solidFill>
              </a:rPr>
              <a:t>We like skating too, but there is no skating-ring in the mountains. </a:t>
            </a:r>
            <a:endParaRPr lang="cs-CZ" sz="3600" dirty="0">
              <a:solidFill>
                <a:schemeClr val="bg1"/>
              </a:solidFill>
            </a:endParaRPr>
          </a:p>
        </p:txBody>
      </p:sp>
      <p:pic>
        <p:nvPicPr>
          <p:cNvPr id="10244" name="Picture 4" descr="C:\Users\Marcela\AppData\Local\Microsoft\Windows\Temporary Internet Files\Content.IE5\NR9YRAW8\MP900387202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4493" y="4280133"/>
            <a:ext cx="2725536" cy="1944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7" name="Picture 7" descr="C:\Users\Marcela\AppData\Local\Microsoft\Windows\Temporary Internet Files\Content.IE5\70WL448V\MP900387432[1]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5904"/>
          <a:stretch/>
        </p:blipFill>
        <p:spPr bwMode="auto">
          <a:xfrm>
            <a:off x="4139952" y="1572828"/>
            <a:ext cx="2825114" cy="25384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998254"/>
            <a:ext cx="2824189" cy="42260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383200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10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95536" y="188640"/>
            <a:ext cx="4390256" cy="1107554"/>
          </a:xfrm>
        </p:spPr>
        <p:txBody>
          <a:bodyPr>
            <a:normAutofit/>
          </a:bodyPr>
          <a:lstStyle/>
          <a:p>
            <a:pPr algn="l"/>
            <a:r>
              <a:rPr lang="cs-CZ" sz="3600" dirty="0" smtClean="0">
                <a:solidFill>
                  <a:schemeClr val="bg1"/>
                </a:solidFill>
              </a:rPr>
              <a:t>Is it true or false?</a:t>
            </a:r>
            <a:endParaRPr lang="cs-CZ" sz="3600" dirty="0">
              <a:solidFill>
                <a:schemeClr val="bg1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95536" y="1484784"/>
            <a:ext cx="8136904" cy="4896544"/>
          </a:xfrm>
        </p:spPr>
        <p:txBody>
          <a:bodyPr>
            <a:normAutofit/>
          </a:bodyPr>
          <a:lstStyle/>
          <a:p>
            <a:pPr marL="514350" indent="-514350" algn="l">
              <a:buFont typeface="+mj-lt"/>
              <a:buAutoNum type="arabicPeriod"/>
            </a:pPr>
            <a:r>
              <a:rPr lang="cs-CZ" dirty="0" smtClean="0">
                <a:solidFill>
                  <a:schemeClr val="bg1"/>
                </a:solidFill>
              </a:rPr>
              <a:t>I don‘t like winter holidays.		T x F</a:t>
            </a:r>
          </a:p>
          <a:p>
            <a:pPr marL="514350" indent="-514350" algn="l">
              <a:buFont typeface="+mj-lt"/>
              <a:buAutoNum type="arabicPeriod"/>
            </a:pPr>
            <a:r>
              <a:rPr lang="cs-CZ" dirty="0" smtClean="0">
                <a:solidFill>
                  <a:schemeClr val="bg1"/>
                </a:solidFill>
              </a:rPr>
              <a:t>We are in the mountains.		T x F</a:t>
            </a:r>
          </a:p>
          <a:p>
            <a:pPr marL="514350" indent="-514350" algn="l">
              <a:buFont typeface="+mj-lt"/>
              <a:buAutoNum type="arabicPeriod"/>
            </a:pPr>
            <a:r>
              <a:rPr lang="cs-CZ" dirty="0" smtClean="0">
                <a:solidFill>
                  <a:schemeClr val="bg1"/>
                </a:solidFill>
              </a:rPr>
              <a:t>My brother likes snowboarding.	T x F</a:t>
            </a:r>
          </a:p>
          <a:p>
            <a:pPr marL="514350" indent="-514350" algn="l">
              <a:buFont typeface="+mj-lt"/>
              <a:buAutoNum type="arabicPeriod"/>
            </a:pPr>
            <a:r>
              <a:rPr lang="cs-CZ" dirty="0" smtClean="0">
                <a:solidFill>
                  <a:schemeClr val="bg1"/>
                </a:solidFill>
              </a:rPr>
              <a:t>The weather is</a:t>
            </a:r>
            <a:r>
              <a:rPr lang="cs-CZ" dirty="0">
                <a:solidFill>
                  <a:schemeClr val="bg1"/>
                </a:solidFill>
              </a:rPr>
              <a:t> </a:t>
            </a:r>
            <a:r>
              <a:rPr lang="cs-CZ" dirty="0" smtClean="0">
                <a:solidFill>
                  <a:schemeClr val="bg1"/>
                </a:solidFill>
              </a:rPr>
              <a:t>nice. 			T x F</a:t>
            </a:r>
          </a:p>
          <a:p>
            <a:pPr marL="514350" indent="-514350" algn="l">
              <a:buFont typeface="+mj-lt"/>
              <a:buAutoNum type="arabicPeriod"/>
            </a:pPr>
            <a:r>
              <a:rPr lang="cs-CZ" dirty="0" smtClean="0">
                <a:solidFill>
                  <a:schemeClr val="bg1"/>
                </a:solidFill>
              </a:rPr>
              <a:t>We can go skating every day.		T x F</a:t>
            </a:r>
          </a:p>
          <a:p>
            <a:pPr marL="514350" indent="-514350" algn="l">
              <a:buFont typeface="+mj-lt"/>
              <a:buAutoNum type="arabicPeriod"/>
            </a:pPr>
            <a:r>
              <a:rPr lang="cs-CZ" dirty="0" smtClean="0">
                <a:solidFill>
                  <a:schemeClr val="bg1"/>
                </a:solidFill>
              </a:rPr>
              <a:t>There is a lift on the hill.			T x F</a:t>
            </a:r>
          </a:p>
          <a:p>
            <a:pPr marL="514350" indent="-514350" algn="l">
              <a:buFont typeface="+mj-lt"/>
              <a:buAutoNum type="arabicPeriod"/>
            </a:pPr>
            <a:r>
              <a:rPr lang="cs-CZ" dirty="0" smtClean="0">
                <a:solidFill>
                  <a:schemeClr val="bg1"/>
                </a:solidFill>
              </a:rPr>
              <a:t>I haven‘t got a helmet.			T x F</a:t>
            </a:r>
          </a:p>
          <a:p>
            <a:pPr marL="514350" indent="-514350" algn="l">
              <a:buFont typeface="+mj-lt"/>
              <a:buAutoNum type="arabicPeriod"/>
            </a:pPr>
            <a:r>
              <a:rPr lang="cs-CZ" dirty="0" smtClean="0">
                <a:solidFill>
                  <a:schemeClr val="bg1"/>
                </a:solidFill>
              </a:rPr>
              <a:t>My big friends love </a:t>
            </a:r>
            <a:r>
              <a:rPr lang="cs-CZ" dirty="0" smtClean="0">
                <a:solidFill>
                  <a:schemeClr val="bg1"/>
                </a:solidFill>
              </a:rPr>
              <a:t>sledging</a:t>
            </a:r>
            <a:r>
              <a:rPr lang="cs-CZ" dirty="0" smtClean="0">
                <a:solidFill>
                  <a:schemeClr val="bg1"/>
                </a:solidFill>
              </a:rPr>
              <a:t>.</a:t>
            </a:r>
            <a:r>
              <a:rPr lang="cs-CZ" dirty="0" smtClean="0">
                <a:solidFill>
                  <a:schemeClr val="bg1"/>
                </a:solidFill>
              </a:rPr>
              <a:t>		</a:t>
            </a:r>
            <a:r>
              <a:rPr lang="cs-CZ" dirty="0" smtClean="0">
                <a:solidFill>
                  <a:schemeClr val="bg1"/>
                </a:solidFill>
              </a:rPr>
              <a:t>T </a:t>
            </a:r>
            <a:r>
              <a:rPr lang="cs-CZ" dirty="0" smtClean="0">
                <a:solidFill>
                  <a:schemeClr val="bg1"/>
                </a:solidFill>
              </a:rPr>
              <a:t>x F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4" name="Pěticípá hvězda 3"/>
          <p:cNvSpPr/>
          <p:nvPr/>
        </p:nvSpPr>
        <p:spPr>
          <a:xfrm>
            <a:off x="6672808" y="1509936"/>
            <a:ext cx="457200" cy="457200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" name="Pěticípá hvězda 4"/>
          <p:cNvSpPr/>
          <p:nvPr/>
        </p:nvSpPr>
        <p:spPr>
          <a:xfrm>
            <a:off x="7291180" y="2119536"/>
            <a:ext cx="457200" cy="457200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Pěticípá hvězda 5"/>
          <p:cNvSpPr/>
          <p:nvPr/>
        </p:nvSpPr>
        <p:spPr>
          <a:xfrm>
            <a:off x="6743925" y="2636912"/>
            <a:ext cx="457200" cy="457200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Pěticípá hvězda 6"/>
          <p:cNvSpPr/>
          <p:nvPr/>
        </p:nvSpPr>
        <p:spPr>
          <a:xfrm>
            <a:off x="7322577" y="3284627"/>
            <a:ext cx="457200" cy="457200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" name="Pěticípá hvězda 7"/>
          <p:cNvSpPr/>
          <p:nvPr/>
        </p:nvSpPr>
        <p:spPr>
          <a:xfrm>
            <a:off x="6676497" y="3822041"/>
            <a:ext cx="457200" cy="457200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0" name="Pěticípá hvězda 9"/>
          <p:cNvSpPr/>
          <p:nvPr/>
        </p:nvSpPr>
        <p:spPr>
          <a:xfrm>
            <a:off x="7305034" y="4428855"/>
            <a:ext cx="457200" cy="457200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1" name="Pěticípá hvězda 10"/>
          <p:cNvSpPr/>
          <p:nvPr/>
        </p:nvSpPr>
        <p:spPr>
          <a:xfrm>
            <a:off x="6672808" y="5589240"/>
            <a:ext cx="457200" cy="457200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2" name="Pěticípá hvězda 11"/>
          <p:cNvSpPr/>
          <p:nvPr/>
        </p:nvSpPr>
        <p:spPr>
          <a:xfrm>
            <a:off x="6672808" y="5013176"/>
            <a:ext cx="457200" cy="457200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440509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 tmFilter="0,0; .5, 1; 1, 1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 tmFilter="0,0; .5, 1; 1, 1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 tmFilter="0,0; .5, 1; 1, 1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 tmFilter="0,0; .5, 1; 1, 1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 tmFilter="0,0; .5, 1; 1, 1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 tmFilter="0,0; .5, 1; 1, 1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 animBg="1"/>
      <p:bldP spid="5" grpId="0" animBg="1"/>
      <p:bldP spid="6" grpId="0" animBg="1"/>
      <p:bldP spid="7" grpId="0" animBg="1"/>
      <p:bldP spid="8" grpId="0" animBg="1"/>
      <p:bldP spid="10" grpId="0" animBg="1"/>
      <p:bldP spid="11" grpId="0" animBg="1"/>
      <p:bldP spid="1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2800" dirty="0" smtClean="0">
                <a:solidFill>
                  <a:schemeClr val="bg1"/>
                </a:solidFill>
              </a:rPr>
              <a:t>Použité zdroje:</a:t>
            </a:r>
            <a:endParaRPr lang="cs-CZ" sz="2800" dirty="0">
              <a:solidFill>
                <a:schemeClr val="bg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67544" y="1628800"/>
            <a:ext cx="8229600" cy="4525963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v"/>
            </a:pPr>
            <a:r>
              <a:rPr lang="cs-CZ" sz="1800" dirty="0" smtClean="0">
                <a:solidFill>
                  <a:schemeClr val="bg1"/>
                </a:solidFill>
              </a:rPr>
              <a:t>použité obrázky jsou z galerie Office</a:t>
            </a:r>
          </a:p>
          <a:p>
            <a:pPr>
              <a:buFont typeface="Wingdings" pitchFamily="2" charset="2"/>
              <a:buChar char="v"/>
            </a:pPr>
            <a:endParaRPr lang="cs-CZ" sz="1800" dirty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cs-CZ" sz="1800" dirty="0" smtClean="0">
                <a:solidFill>
                  <a:schemeClr val="bg1"/>
                </a:solidFill>
              </a:rPr>
              <a:t> </a:t>
            </a:r>
            <a:endParaRPr lang="cs-CZ" sz="1800" dirty="0">
              <a:solidFill>
                <a:schemeClr val="bg1"/>
              </a:solidFill>
            </a:endParaRPr>
          </a:p>
          <a:p>
            <a:pPr>
              <a:buFont typeface="Wingdings" pitchFamily="2" charset="2"/>
              <a:buChar char="v"/>
            </a:pPr>
            <a:r>
              <a:rPr lang="cs-CZ" sz="1800" dirty="0">
                <a:solidFill>
                  <a:schemeClr val="bg1"/>
                </a:solidFill>
              </a:rPr>
              <a:t>[cit. </a:t>
            </a:r>
            <a:r>
              <a:rPr lang="cs-CZ" sz="1800" dirty="0" smtClean="0">
                <a:solidFill>
                  <a:schemeClr val="bg1"/>
                </a:solidFill>
              </a:rPr>
              <a:t>2013-01-28].</a:t>
            </a:r>
            <a:endParaRPr lang="cs-CZ" sz="1800" dirty="0">
              <a:solidFill>
                <a:schemeClr val="bg1"/>
              </a:solidFill>
            </a:endParaRPr>
          </a:p>
          <a:p>
            <a:pPr>
              <a:buFont typeface="Wingdings" pitchFamily="2" charset="2"/>
              <a:buChar char="v"/>
            </a:pPr>
            <a:endParaRPr lang="cs-CZ" sz="1800" dirty="0"/>
          </a:p>
        </p:txBody>
      </p:sp>
    </p:spTree>
    <p:extLst>
      <p:ext uri="{BB962C8B-B14F-4D97-AF65-F5344CB8AC3E}">
        <p14:creationId xmlns:p14="http://schemas.microsoft.com/office/powerpoint/2010/main" val="1512569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341</TotalTime>
  <Words>243</Words>
  <Application>Microsoft Office PowerPoint</Application>
  <PresentationFormat>Předvádění na obrazovce (4:3)</PresentationFormat>
  <Paragraphs>57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We can go skiing every day.</vt:lpstr>
      <vt:lpstr>Prezentace aplikace PowerPoint</vt:lpstr>
      <vt:lpstr>We can play in the snow. We  are making a big snowman. Some of us are making  and throwing  snowballs.</vt:lpstr>
      <vt:lpstr>Prezentace aplikace PowerPoint</vt:lpstr>
      <vt:lpstr>My small friends love sledging.</vt:lpstr>
      <vt:lpstr>We like skating too, but there is no skating-ring in the mountains. </vt:lpstr>
      <vt:lpstr>Is it true or false?</vt:lpstr>
      <vt:lpstr>Použité 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Marcela</dc:creator>
  <cp:lastModifiedBy>Marcela</cp:lastModifiedBy>
  <cp:revision>20</cp:revision>
  <dcterms:created xsi:type="dcterms:W3CDTF">2012-08-20T19:24:43Z</dcterms:created>
  <dcterms:modified xsi:type="dcterms:W3CDTF">2013-02-11T19:58:51Z</dcterms:modified>
</cp:coreProperties>
</file>