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9" r:id="rId4"/>
    <p:sldId id="261" r:id="rId5"/>
    <p:sldId id="260" r:id="rId6"/>
    <p:sldId id="265" r:id="rId7"/>
    <p:sldId id="257" r:id="rId8"/>
    <p:sldId id="258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4246E-07BA-4D02-B4C8-223C6C93A5A7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FB0B1-7295-4ADD-A4B6-2141C2F5C5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20566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4246E-07BA-4D02-B4C8-223C6C93A5A7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FB0B1-7295-4ADD-A4B6-2141C2F5C5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4700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4246E-07BA-4D02-B4C8-223C6C93A5A7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FB0B1-7295-4ADD-A4B6-2141C2F5C5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02372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4246E-07BA-4D02-B4C8-223C6C93A5A7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FB0B1-7295-4ADD-A4B6-2141C2F5C5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22309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4246E-07BA-4D02-B4C8-223C6C93A5A7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FB0B1-7295-4ADD-A4B6-2141C2F5C5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6104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4246E-07BA-4D02-B4C8-223C6C93A5A7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FB0B1-7295-4ADD-A4B6-2141C2F5C5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03953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4246E-07BA-4D02-B4C8-223C6C93A5A7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FB0B1-7295-4ADD-A4B6-2141C2F5C5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64781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4246E-07BA-4D02-B4C8-223C6C93A5A7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FB0B1-7295-4ADD-A4B6-2141C2F5C5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65787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4246E-07BA-4D02-B4C8-223C6C93A5A7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FB0B1-7295-4ADD-A4B6-2141C2F5C5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62997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4246E-07BA-4D02-B4C8-223C6C93A5A7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FB0B1-7295-4ADD-A4B6-2141C2F5C5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45870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4246E-07BA-4D02-B4C8-223C6C93A5A7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FB0B1-7295-4ADD-A4B6-2141C2F5C5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23048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B4246E-07BA-4D02-B4C8-223C6C93A5A7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DFB0B1-7295-4ADD-A4B6-2141C2F5C5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3228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13" Type="http://schemas.openxmlformats.org/officeDocument/2006/relationships/image" Target="../media/image15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12" Type="http://schemas.openxmlformats.org/officeDocument/2006/relationships/image" Target="../media/image14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11" Type="http://schemas.openxmlformats.org/officeDocument/2006/relationships/image" Target="../media/image13.wmf"/><Relationship Id="rId5" Type="http://schemas.openxmlformats.org/officeDocument/2006/relationships/image" Target="../media/image7.wmf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wmf"/><Relationship Id="rId5" Type="http://schemas.openxmlformats.org/officeDocument/2006/relationships/image" Target="../media/image21.wmf"/><Relationship Id="rId4" Type="http://schemas.openxmlformats.org/officeDocument/2006/relationships/image" Target="../media/image20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755650" y="404530"/>
            <a:ext cx="6058518" cy="3801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srgbClr val="0070C0"/>
                </a:solidFill>
                <a:latin typeface="Arial" charset="0"/>
                <a:cs typeface="Times New Roman" pitchFamily="18" charset="0"/>
              </a:rPr>
              <a:t>NÁZEV ŠKOLY: 2. základní škola, Rakovník, Husovo náměstí 3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srgbClr val="0070C0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srgbClr val="0070C0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srgbClr val="0070C0"/>
                </a:solidFill>
                <a:latin typeface="Arial" charset="0"/>
                <a:cs typeface="Times New Roman" pitchFamily="18" charset="0"/>
              </a:rPr>
              <a:t>AUTOR: Mgr. Zdeněk Brabec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 smtClean="0">
              <a:solidFill>
                <a:srgbClr val="0070C0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srgbClr val="0070C0"/>
                </a:solidFill>
                <a:latin typeface="Arial" charset="0"/>
                <a:cs typeface="Times New Roman" pitchFamily="18" charset="0"/>
              </a:rPr>
              <a:t>DATUM VYTVOŘENÍ: únor 2013  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srgbClr val="0070C0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srgbClr val="0070C0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srgbClr val="0070C0"/>
                </a:solidFill>
                <a:latin typeface="Arial" charset="0"/>
                <a:cs typeface="Times New Roman" pitchFamily="18" charset="0"/>
              </a:rPr>
              <a:t>NÁZEV: VY_32_INOVACE_14_8. ročník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 smtClean="0">
              <a:solidFill>
                <a:srgbClr val="0070C0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srgbClr val="0070C0"/>
                </a:solidFill>
                <a:latin typeface="Arial" charset="0"/>
                <a:cs typeface="Times New Roman" pitchFamily="18" charset="0"/>
              </a:rPr>
              <a:t>VZDĚLÁVACÍ OBLAST: Člověk a společnost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srgbClr val="0070C0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srgbClr val="0070C0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srgbClr val="0070C0"/>
                </a:solidFill>
                <a:latin typeface="Arial" charset="0"/>
                <a:cs typeface="Times New Roman" pitchFamily="18" charset="0"/>
              </a:rPr>
              <a:t>TÉMA: City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 smtClean="0">
              <a:solidFill>
                <a:srgbClr val="0070C0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srgbClr val="0070C0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srgbClr val="0070C0"/>
                </a:solidFill>
                <a:latin typeface="Arial" charset="0"/>
                <a:cs typeface="Times New Roman" pitchFamily="18" charset="0"/>
              </a:rPr>
              <a:t>ČÍSLO PROJEKTU: CZ.1.07/1.4.00/21.1427 </a:t>
            </a:r>
            <a:endParaRPr lang="cs-CZ" sz="900" dirty="0" smtClean="0">
              <a:solidFill>
                <a:srgbClr val="0070C0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4581525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07193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3528" y="588313"/>
            <a:ext cx="8496944" cy="28007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solidFill>
                  <a:srgbClr val="0070C0"/>
                </a:solidFill>
              </a:rPr>
              <a:t>ANOTACE:</a:t>
            </a:r>
          </a:p>
          <a:p>
            <a:endParaRPr lang="cs-CZ" sz="1600" dirty="0">
              <a:solidFill>
                <a:srgbClr val="0070C0"/>
              </a:solidFill>
            </a:endParaRPr>
          </a:p>
          <a:p>
            <a:r>
              <a:rPr lang="cs-CZ" sz="1600" dirty="0">
                <a:solidFill>
                  <a:srgbClr val="0070C0"/>
                </a:solidFill>
              </a:rPr>
              <a:t>Soubor je </a:t>
            </a:r>
            <a:r>
              <a:rPr lang="cs-CZ" sz="1600" dirty="0" smtClean="0">
                <a:solidFill>
                  <a:srgbClr val="0070C0"/>
                </a:solidFill>
              </a:rPr>
              <a:t>pomůckou </a:t>
            </a:r>
            <a:r>
              <a:rPr lang="cs-CZ" sz="1600" dirty="0">
                <a:solidFill>
                  <a:srgbClr val="0070C0"/>
                </a:solidFill>
              </a:rPr>
              <a:t>k výkladu a procvičení </a:t>
            </a:r>
            <a:r>
              <a:rPr lang="cs-CZ" sz="1600" dirty="0" smtClean="0">
                <a:solidFill>
                  <a:srgbClr val="0070C0"/>
                </a:solidFill>
              </a:rPr>
              <a:t>tématu </a:t>
            </a:r>
            <a:r>
              <a:rPr lang="cs-CZ" sz="1600" b="1" i="1" dirty="0" smtClean="0">
                <a:solidFill>
                  <a:srgbClr val="0070C0"/>
                </a:solidFill>
              </a:rPr>
              <a:t>Citový život</a:t>
            </a:r>
            <a:r>
              <a:rPr lang="cs-CZ" sz="1600" dirty="0" smtClean="0">
                <a:solidFill>
                  <a:srgbClr val="0070C0"/>
                </a:solidFill>
              </a:rPr>
              <a:t> na 2.stupni ZŠ.</a:t>
            </a:r>
            <a:endParaRPr lang="cs-CZ" sz="1600" dirty="0">
              <a:solidFill>
                <a:srgbClr val="0070C0"/>
              </a:solidFill>
            </a:endParaRPr>
          </a:p>
          <a:p>
            <a:r>
              <a:rPr lang="cs-CZ" sz="1600" dirty="0" smtClean="0">
                <a:solidFill>
                  <a:srgbClr val="0070C0"/>
                </a:solidFill>
              </a:rPr>
              <a:t>Na str. 3 se žáci mohou pokusit odhalit souvislost mezi </a:t>
            </a:r>
            <a:r>
              <a:rPr lang="cs-CZ" sz="1600" dirty="0" smtClean="0">
                <a:solidFill>
                  <a:srgbClr val="0070C0"/>
                </a:solidFill>
              </a:rPr>
              <a:t>fotografiemi a vyvodit název tématu.</a:t>
            </a:r>
            <a:endParaRPr lang="cs-CZ" sz="1600" dirty="0" smtClean="0">
              <a:solidFill>
                <a:srgbClr val="0070C0"/>
              </a:solidFill>
            </a:endParaRPr>
          </a:p>
          <a:p>
            <a:r>
              <a:rPr lang="cs-CZ" sz="1600" dirty="0" smtClean="0">
                <a:solidFill>
                  <a:srgbClr val="0070C0"/>
                </a:solidFill>
              </a:rPr>
              <a:t>Na str. 4 </a:t>
            </a:r>
            <a:r>
              <a:rPr lang="cs-CZ" sz="1600" dirty="0" smtClean="0">
                <a:solidFill>
                  <a:srgbClr val="0070C0"/>
                </a:solidFill>
              </a:rPr>
              <a:t>žáci zakroužkováním perem příslušnou barvou rozdělí city </a:t>
            </a:r>
            <a:r>
              <a:rPr lang="cs-CZ" sz="1600" dirty="0" smtClean="0">
                <a:solidFill>
                  <a:srgbClr val="0070C0"/>
                </a:solidFill>
              </a:rPr>
              <a:t>a pocity na kladné a záporné. Správnost ověří kliknutím na pojem</a:t>
            </a:r>
            <a:r>
              <a:rPr lang="cs-CZ" sz="1600" dirty="0" smtClean="0">
                <a:solidFill>
                  <a:srgbClr val="0070C0"/>
                </a:solidFill>
              </a:rPr>
              <a:t>. Hledají k nim protiklady.</a:t>
            </a:r>
            <a:endParaRPr lang="cs-CZ" sz="1600" dirty="0" smtClean="0">
              <a:solidFill>
                <a:srgbClr val="0070C0"/>
              </a:solidFill>
            </a:endParaRPr>
          </a:p>
          <a:p>
            <a:r>
              <a:rPr lang="cs-CZ" sz="1600" dirty="0" smtClean="0">
                <a:solidFill>
                  <a:srgbClr val="0070C0"/>
                </a:solidFill>
              </a:rPr>
              <a:t>Na str. 5 vyberou žáci libovolný obdélník. Po kliknutí na něj se zobrazí </a:t>
            </a:r>
            <a:r>
              <a:rPr lang="cs-CZ" sz="1600" dirty="0" err="1" smtClean="0">
                <a:solidFill>
                  <a:srgbClr val="0070C0"/>
                </a:solidFill>
              </a:rPr>
              <a:t>smajlík</a:t>
            </a:r>
            <a:r>
              <a:rPr lang="cs-CZ" sz="1600" dirty="0" smtClean="0">
                <a:solidFill>
                  <a:srgbClr val="0070C0"/>
                </a:solidFill>
              </a:rPr>
              <a:t>. Děti pojmenují příslušné city a pocity.</a:t>
            </a:r>
          </a:p>
          <a:p>
            <a:r>
              <a:rPr lang="cs-CZ" sz="1600" dirty="0" smtClean="0">
                <a:solidFill>
                  <a:srgbClr val="0070C0"/>
                </a:solidFill>
              </a:rPr>
              <a:t>Na str. </a:t>
            </a:r>
            <a:r>
              <a:rPr lang="cs-CZ" sz="1600" dirty="0" smtClean="0">
                <a:solidFill>
                  <a:srgbClr val="0070C0"/>
                </a:solidFill>
              </a:rPr>
              <a:t>6 a 7 </a:t>
            </a:r>
            <a:r>
              <a:rPr lang="cs-CZ" sz="1600" dirty="0" smtClean="0">
                <a:solidFill>
                  <a:srgbClr val="0070C0"/>
                </a:solidFill>
              </a:rPr>
              <a:t>se žáci seznámí se členěním citů</a:t>
            </a:r>
            <a:r>
              <a:rPr lang="cs-CZ" sz="1600" dirty="0" smtClean="0">
                <a:solidFill>
                  <a:srgbClr val="0070C0"/>
                </a:solidFill>
              </a:rPr>
              <a:t>. Uvádějí příklady.</a:t>
            </a:r>
            <a:endParaRPr lang="cs-CZ" sz="1600" dirty="0" smtClean="0">
              <a:solidFill>
                <a:srgbClr val="0070C0"/>
              </a:solidFill>
            </a:endParaRPr>
          </a:p>
          <a:p>
            <a:r>
              <a:rPr lang="cs-CZ" sz="1600" dirty="0" smtClean="0">
                <a:solidFill>
                  <a:srgbClr val="0070C0"/>
                </a:solidFill>
              </a:rPr>
              <a:t>Na str. </a:t>
            </a:r>
            <a:r>
              <a:rPr lang="cs-CZ" sz="1600" dirty="0" smtClean="0">
                <a:solidFill>
                  <a:srgbClr val="0070C0"/>
                </a:solidFill>
              </a:rPr>
              <a:t>8 </a:t>
            </a:r>
            <a:r>
              <a:rPr lang="cs-CZ" sz="1600" dirty="0" smtClean="0">
                <a:solidFill>
                  <a:srgbClr val="0070C0"/>
                </a:solidFill>
              </a:rPr>
              <a:t>žáci přiřadí sady citů a pocitů do příslušných kategorií. Správnost ověří kliknutím na sadu citů a pocitů. </a:t>
            </a:r>
            <a:endParaRPr lang="cs-CZ" sz="16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1636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brab\AppData\Local\Microsoft\Windows\Temporary Internet Files\Content.IE5\LSUWUC4E\MP90039991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340768"/>
            <a:ext cx="2490812" cy="3735269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brab\AppData\Local\Microsoft\Windows\Temporary Internet Files\Content.IE5\GNLJE56T\MP9004024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340768"/>
            <a:ext cx="4690566" cy="3752453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507490" y="68431"/>
            <a:ext cx="185659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u="sng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CITY</a:t>
            </a:r>
            <a:endParaRPr lang="cs-CZ" sz="7200" b="1" u="sng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5262299"/>
            <a:ext cx="825687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EMOCE – z latin. </a:t>
            </a:r>
            <a:r>
              <a:rPr lang="cs-CZ" sz="4800" i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MOVEO</a:t>
            </a:r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- hýbat</a:t>
            </a:r>
            <a:endParaRPr lang="cs-CZ" sz="48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87788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800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800" decel="10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1914" y="704890"/>
            <a:ext cx="15052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radost</a:t>
            </a:r>
            <a:endParaRPr lang="cs-CZ" sz="40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009650" y="1762147"/>
            <a:ext cx="14507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strach</a:t>
            </a:r>
            <a:endParaRPr lang="cs-CZ" sz="40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851920" y="2865130"/>
            <a:ext cx="13436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obdiv</a:t>
            </a:r>
            <a:endParaRPr lang="cs-CZ" sz="40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748686" y="2865130"/>
            <a:ext cx="207178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sympatie</a:t>
            </a:r>
            <a:endParaRPr lang="cs-CZ" sz="40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3945250"/>
            <a:ext cx="17180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smutek</a:t>
            </a:r>
            <a:endParaRPr lang="cs-CZ" sz="40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194573" y="3945250"/>
            <a:ext cx="126585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vztek</a:t>
            </a:r>
            <a:endParaRPr lang="cs-CZ" sz="40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108328" y="692696"/>
            <a:ext cx="12080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hněv</a:t>
            </a:r>
            <a:endParaRPr lang="cs-CZ" sz="40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779912" y="4953362"/>
            <a:ext cx="144462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odpor</a:t>
            </a:r>
            <a:endParaRPr lang="cs-CZ" sz="40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64119" y="1739068"/>
            <a:ext cx="10808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úcta</a:t>
            </a:r>
            <a:endParaRPr lang="cs-CZ" sz="40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870419" y="1757841"/>
            <a:ext cx="33592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nespravedlnost</a:t>
            </a:r>
            <a:endParaRPr lang="cs-CZ" sz="40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78675" y="4017258"/>
            <a:ext cx="241546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pocit krásy</a:t>
            </a:r>
            <a:endParaRPr lang="cs-CZ" sz="40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120723" y="704026"/>
            <a:ext cx="260340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pocit křivdy</a:t>
            </a:r>
            <a:endParaRPr lang="cs-CZ" sz="40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2422" y="5013176"/>
            <a:ext cx="12162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láska</a:t>
            </a:r>
            <a:endParaRPr lang="cs-CZ" sz="40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51520" y="2865130"/>
            <a:ext cx="190167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žárlivost</a:t>
            </a:r>
            <a:endParaRPr lang="cs-CZ" sz="40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631474" y="5025370"/>
            <a:ext cx="211699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přátelství</a:t>
            </a:r>
            <a:endParaRPr lang="cs-CZ" sz="40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153194" y="-27384"/>
            <a:ext cx="79861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</a:t>
            </a:r>
            <a:endParaRPr lang="cs-CZ" sz="96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300192" y="-27384"/>
            <a:ext cx="36934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endParaRPr lang="cs-CZ" sz="9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43349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brab\AppData\Local\Microsoft\Windows\Temporary Internet Files\Content.IE5\SM5BNJYX\MC9004324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858" y="476674"/>
            <a:ext cx="1812854" cy="1080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brab\AppData\Local\Microsoft\Windows\Temporary Internet Files\Content.IE5\N9QIKSYT\MC9004404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09192"/>
            <a:ext cx="1401583" cy="1491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brab\AppData\Local\Microsoft\Windows\Temporary Internet Files\Content.IE5\82JT1I6M\MC90043441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626" y="2393424"/>
            <a:ext cx="1189353" cy="1611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brab\AppData\Local\Microsoft\Windows\Temporary Internet Files\Content.IE5\82JT1I6M\MC90043439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593940"/>
            <a:ext cx="1260000" cy="1283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brab\AppData\Local\Microsoft\Windows\Temporary Internet Files\Content.IE5\82JT1I6M\MC90043797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9604" y="4612902"/>
            <a:ext cx="1412356" cy="1204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brab\AppData\Local\Microsoft\Windows\Temporary Internet Files\Content.IE5\CY653YQ8\MC90043440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4448" y="2535395"/>
            <a:ext cx="1260000" cy="1181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brab\AppData\Local\Microsoft\Windows\Temporary Internet Files\Content.IE5\SM5BNJYX\MC90043247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483568"/>
            <a:ext cx="1055537" cy="1305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brab\AppData\Local\Microsoft\Windows\Temporary Internet Files\Content.IE5\CY653YQ8\MC90043440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581128"/>
            <a:ext cx="1088027" cy="1524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brab\AppData\Local\Microsoft\Windows\Temporary Internet Files\Content.IE5\SM5BNJYX\MC90043756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807700"/>
            <a:ext cx="1501690" cy="925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brab\AppData\Local\Microsoft\Windows\Temporary Internet Files\Content.IE5\N9QIKSYT\MC900432459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462382"/>
            <a:ext cx="1185559" cy="1398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brab\AppData\Local\Microsoft\Windows\Temporary Internet Files\Content.IE5\82JT1I6M\MC900434393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16618"/>
            <a:ext cx="1584287" cy="108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brab\AppData\Local\Microsoft\Windows\Temporary Internet Files\Content.IE5\SM5BNJYX\MC900434377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332656"/>
            <a:ext cx="1440160" cy="1397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4" name="Zaoblený obdélník 43"/>
          <p:cNvSpPr/>
          <p:nvPr/>
        </p:nvSpPr>
        <p:spPr>
          <a:xfrm>
            <a:off x="2483768" y="2400576"/>
            <a:ext cx="1872208" cy="1617632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Zaoblený obdélník 44"/>
          <p:cNvSpPr/>
          <p:nvPr/>
        </p:nvSpPr>
        <p:spPr>
          <a:xfrm>
            <a:off x="4769952" y="4557858"/>
            <a:ext cx="1872208" cy="1617632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Zaoblený obdélník 45"/>
          <p:cNvSpPr/>
          <p:nvPr/>
        </p:nvSpPr>
        <p:spPr>
          <a:xfrm>
            <a:off x="4769952" y="2400576"/>
            <a:ext cx="1872208" cy="1617632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Zaoblený obdélník 46"/>
          <p:cNvSpPr/>
          <p:nvPr/>
        </p:nvSpPr>
        <p:spPr>
          <a:xfrm>
            <a:off x="205198" y="4557032"/>
            <a:ext cx="1872208" cy="1617632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Zaoblený obdélník 47"/>
          <p:cNvSpPr/>
          <p:nvPr/>
        </p:nvSpPr>
        <p:spPr>
          <a:xfrm>
            <a:off x="2483768" y="4557032"/>
            <a:ext cx="1872208" cy="1617632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Zaoblený obdélník 48"/>
          <p:cNvSpPr/>
          <p:nvPr/>
        </p:nvSpPr>
        <p:spPr>
          <a:xfrm>
            <a:off x="7092280" y="4557032"/>
            <a:ext cx="1872208" cy="1617632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Zaoblený obdélník 50"/>
          <p:cNvSpPr/>
          <p:nvPr/>
        </p:nvSpPr>
        <p:spPr>
          <a:xfrm>
            <a:off x="7092280" y="2400576"/>
            <a:ext cx="1872208" cy="1617632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Zaoblený obdélník 51"/>
          <p:cNvSpPr/>
          <p:nvPr/>
        </p:nvSpPr>
        <p:spPr>
          <a:xfrm>
            <a:off x="2483768" y="208229"/>
            <a:ext cx="1872208" cy="1617632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Zaoblený obdélník 52"/>
          <p:cNvSpPr/>
          <p:nvPr/>
        </p:nvSpPr>
        <p:spPr>
          <a:xfrm>
            <a:off x="7092280" y="222778"/>
            <a:ext cx="1872208" cy="1617632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Zaoblený obdélník 53"/>
          <p:cNvSpPr/>
          <p:nvPr/>
        </p:nvSpPr>
        <p:spPr>
          <a:xfrm>
            <a:off x="4788024" y="228091"/>
            <a:ext cx="1872208" cy="1617632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Zaoblený obdélník 54"/>
          <p:cNvSpPr/>
          <p:nvPr/>
        </p:nvSpPr>
        <p:spPr>
          <a:xfrm>
            <a:off x="207208" y="2400576"/>
            <a:ext cx="1872208" cy="1617632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Zaoblený obdélník 55"/>
          <p:cNvSpPr/>
          <p:nvPr/>
        </p:nvSpPr>
        <p:spPr>
          <a:xfrm>
            <a:off x="179512" y="227192"/>
            <a:ext cx="1872208" cy="1617632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7076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out)">
                                      <p:cBhvr>
                                        <p:cTn id="6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out)">
                                      <p:cBhvr>
                                        <p:cTn id="12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out)">
                                      <p:cBhvr>
                                        <p:cTn id="18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out)">
                                      <p:cBhvr>
                                        <p:cTn id="24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out)">
                                      <p:cBhvr>
                                        <p:cTn id="30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out)">
                                      <p:cBhvr>
                                        <p:cTn id="36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out)">
                                      <p:cBhvr>
                                        <p:cTn id="42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out)">
                                      <p:cBhvr>
                                        <p:cTn id="48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out)">
                                      <p:cBhvr>
                                        <p:cTn id="54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out)">
                                      <p:cBhvr>
                                        <p:cTn id="60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out)">
                                      <p:cBhvr>
                                        <p:cTn id="66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out)">
                                      <p:cBhvr>
                                        <p:cTn id="72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</p:childTnLst>
        </p:cTn>
      </p:par>
    </p:tnLst>
    <p:bldLst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brab\AppData\Local\Microsoft\Windows\Temporary Internet Files\Content.IE5\CY653YQ8\MC9004324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32656"/>
            <a:ext cx="1584176" cy="1523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brab\AppData\Local\Microsoft\Windows\Temporary Internet Files\Content.IE5\SM5BNJYX\MC9004359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9902" y="2276872"/>
            <a:ext cx="1544241" cy="1418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34084" y="1333217"/>
            <a:ext cx="157767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CITY</a:t>
            </a:r>
            <a:endParaRPr lang="cs-CZ" sz="60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12635" y="332656"/>
            <a:ext cx="273177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povzbuzující</a:t>
            </a:r>
          </a:p>
          <a:p>
            <a:pPr algn="ctr"/>
            <a:r>
              <a:rPr lang="cs-CZ" sz="4000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(stenické)</a:t>
            </a:r>
            <a:endParaRPr lang="cs-CZ" sz="4000" i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08105" y="2348880"/>
            <a:ext cx="242989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r>
              <a:rPr lang="cs-CZ" sz="40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lumivé</a:t>
            </a:r>
          </a:p>
          <a:p>
            <a:pPr algn="ctr"/>
            <a:r>
              <a:rPr lang="cs-CZ" sz="4000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(astenické)</a:t>
            </a:r>
            <a:endParaRPr lang="cs-CZ" sz="4000" i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2" name="Přímá spojnice 11"/>
          <p:cNvCxnSpPr/>
          <p:nvPr/>
        </p:nvCxnSpPr>
        <p:spPr>
          <a:xfrm flipV="1">
            <a:off x="2411760" y="1196752"/>
            <a:ext cx="1498142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411760" y="2083615"/>
            <a:ext cx="1498142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1691680" y="4653136"/>
            <a:ext cx="62699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vnější a vnitřní projevy emocí</a:t>
            </a:r>
            <a:endParaRPr lang="cs-CZ" sz="40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16624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brab\AppData\Local\Microsoft\Windows\Temporary Internet Files\Content.IE5\GNLJE56T\MC90043306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33" y="44624"/>
            <a:ext cx="3522255" cy="2337687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brab\AppData\Local\Microsoft\Windows\Temporary Internet Files\Content.IE5\KD0TJ3W5\MC90043004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4624"/>
            <a:ext cx="2357797" cy="2037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brab\AppData\Local\Microsoft\Windows\Temporary Internet Files\Content.IE5\KD0TJ3W5\MC9002331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652613"/>
            <a:ext cx="1800200" cy="2224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brab\AppData\Local\Microsoft\Windows\Temporary Internet Files\Content.IE5\KD0TJ3W5\MC90036103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861048"/>
            <a:ext cx="1817688" cy="1811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257483" y="5675050"/>
            <a:ext cx="20183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vyšší city</a:t>
            </a:r>
            <a:endParaRPr lang="cs-CZ" sz="40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228184" y="2217058"/>
            <a:ext cx="25548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tělesné city</a:t>
            </a:r>
            <a:endParaRPr lang="cs-CZ" sz="40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796136" y="5661248"/>
            <a:ext cx="261546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citové stavy</a:t>
            </a:r>
            <a:endParaRPr lang="cs-CZ" sz="40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03848" y="2649106"/>
            <a:ext cx="29156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citové reakce</a:t>
            </a:r>
            <a:endParaRPr lang="cs-CZ" sz="40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3528" y="2217058"/>
            <a:ext cx="28816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citové vztahy</a:t>
            </a:r>
            <a:endParaRPr lang="cs-CZ" sz="40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5" name="Picture 5" descr="C:\Users\brab\AppData\Local\Microsoft\Windows\Temporary Internet Files\Content.IE5\UYFQ2UZT\MC90000701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4650" y="298490"/>
            <a:ext cx="1751446" cy="2272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6465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/>
      <p:bldP spid="11" grpId="0"/>
      <p:bldP spid="12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61633" y="3068960"/>
            <a:ext cx="20183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vyšší city</a:t>
            </a:r>
            <a:endParaRPr lang="cs-CZ" sz="40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265670" y="344850"/>
            <a:ext cx="25548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tělesné city</a:t>
            </a:r>
            <a:endParaRPr lang="cs-CZ" sz="40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64470" y="3068960"/>
            <a:ext cx="261546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citové stavy</a:t>
            </a:r>
            <a:endParaRPr lang="cs-CZ" sz="40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018992" y="116632"/>
            <a:ext cx="29156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citové reakce</a:t>
            </a:r>
            <a:endParaRPr lang="cs-CZ" sz="40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7504" y="350807"/>
            <a:ext cx="28816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citové vztahy</a:t>
            </a:r>
            <a:endParaRPr lang="cs-CZ" sz="40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827367" y="4679265"/>
            <a:ext cx="1698478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i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láska</a:t>
            </a:r>
          </a:p>
          <a:p>
            <a:pPr algn="ctr"/>
            <a:r>
              <a:rPr lang="cs-CZ" sz="3200" i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nenávist</a:t>
            </a:r>
          </a:p>
          <a:p>
            <a:pPr algn="ctr"/>
            <a:r>
              <a:rPr lang="cs-CZ" sz="3200" i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sympatie</a:t>
            </a:r>
          </a:p>
          <a:p>
            <a:pPr algn="ctr"/>
            <a:r>
              <a:rPr lang="cs-CZ" sz="3200" i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obdiv</a:t>
            </a:r>
            <a:endParaRPr lang="cs-CZ" sz="3200" i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543071" y="5345921"/>
            <a:ext cx="148149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i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smutek</a:t>
            </a:r>
          </a:p>
          <a:p>
            <a:pPr algn="ctr"/>
            <a:r>
              <a:rPr lang="cs-CZ" sz="3200" i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nadšení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4139952" y="5171708"/>
            <a:ext cx="171393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i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strach</a:t>
            </a:r>
          </a:p>
          <a:p>
            <a:pPr algn="ctr"/>
            <a:r>
              <a:rPr lang="cs-CZ" sz="3200" i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hněv</a:t>
            </a:r>
          </a:p>
          <a:p>
            <a:pPr algn="ctr"/>
            <a:r>
              <a:rPr lang="cs-CZ" sz="3200" i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pobavení</a:t>
            </a:r>
            <a:endParaRPr lang="cs-CZ" sz="3200" i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979712" y="5157192"/>
            <a:ext cx="210346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i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pocit krásy</a:t>
            </a:r>
          </a:p>
          <a:p>
            <a:pPr algn="ctr"/>
            <a:r>
              <a:rPr lang="cs-CZ" sz="3200" i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pocit křivdy</a:t>
            </a:r>
          </a:p>
          <a:p>
            <a:pPr algn="ctr"/>
            <a:r>
              <a:rPr lang="cs-CZ" sz="3200" i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úcta</a:t>
            </a:r>
            <a:endParaRPr lang="cs-CZ" sz="3200" i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07504" y="5099700"/>
            <a:ext cx="157626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hlad</a:t>
            </a:r>
          </a:p>
          <a:p>
            <a:pPr algn="ctr"/>
            <a:r>
              <a:rPr lang="cs-CZ" sz="3200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ospalost</a:t>
            </a:r>
          </a:p>
          <a:p>
            <a:pPr algn="ctr"/>
            <a:r>
              <a:rPr lang="cs-CZ" sz="3200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únava</a:t>
            </a:r>
            <a:endParaRPr lang="cs-CZ" sz="3200" i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33454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4.95952E-6 L 0.725 -0.5884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250" y="-294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3.91164E-6 L -0.05972 -0.21929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86" y="-109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4.20079E-6 L -0.06996 -0.66204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07" y="-331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63868E-6 L -0.20902 -0.26348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451" y="-13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1.0687E-6 L -0.56875 -0.5528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438" y="-276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/>
      <p:bldP spid="16" grpId="0"/>
      <p:bldP spid="17" grpId="0"/>
      <p:bldP spid="18" grpId="0"/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72008" y="620688"/>
            <a:ext cx="8964488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solidFill>
                  <a:srgbClr val="0070C0"/>
                </a:solidFill>
              </a:rPr>
              <a:t>Zdroje:</a:t>
            </a:r>
            <a:endParaRPr lang="cs-CZ" sz="1600" dirty="0">
              <a:solidFill>
                <a:srgbClr val="0070C0"/>
              </a:solidFill>
            </a:endParaRPr>
          </a:p>
          <a:p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>
                <a:solidFill>
                  <a:srgbClr val="0070C0"/>
                </a:solidFill>
              </a:rPr>
              <a:t>Kolektiv autorů, </a:t>
            </a:r>
            <a:r>
              <a:rPr lang="cs-CZ" sz="1600" i="1" dirty="0" smtClean="0">
                <a:solidFill>
                  <a:srgbClr val="0070C0"/>
                </a:solidFill>
              </a:rPr>
              <a:t>Občanská výchova 8.</a:t>
            </a:r>
            <a:r>
              <a:rPr lang="cs-CZ" sz="1600" dirty="0" smtClean="0">
                <a:solidFill>
                  <a:srgbClr val="0070C0"/>
                </a:solidFill>
              </a:rPr>
              <a:t>, Nakladatelství Fraus, Plzeň 2005 ISBN 80-7238-393-0.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i="1" dirty="0" smtClean="0">
                <a:solidFill>
                  <a:srgbClr val="0070C0"/>
                </a:solidFill>
              </a:rPr>
              <a:t>Ilustrace</a:t>
            </a:r>
            <a:r>
              <a:rPr lang="cs-CZ" sz="1600" i="1" dirty="0">
                <a:solidFill>
                  <a:srgbClr val="0070C0"/>
                </a:solidFill>
              </a:rPr>
              <a:t>: www.office.microsoft.com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1600" dirty="0" smtClean="0">
              <a:solidFill>
                <a:srgbClr val="0070C0"/>
              </a:solidFill>
            </a:endParaRPr>
          </a:p>
          <a:p>
            <a:endParaRPr lang="cs-CZ" sz="1600" i="1" dirty="0">
              <a:solidFill>
                <a:srgbClr val="0070C0"/>
              </a:solidFill>
            </a:endParaRPr>
          </a:p>
          <a:p>
            <a:endParaRPr lang="cs-CZ" sz="1600" dirty="0">
              <a:solidFill>
                <a:srgbClr val="0070C0"/>
              </a:solidFill>
            </a:endParaRPr>
          </a:p>
          <a:p>
            <a:r>
              <a:rPr lang="cs-CZ" sz="1600" dirty="0">
                <a:solidFill>
                  <a:srgbClr val="0070C0"/>
                </a:solidFill>
              </a:rPr>
              <a:t>Software:</a:t>
            </a:r>
          </a:p>
          <a:p>
            <a:r>
              <a:rPr lang="cs-CZ" sz="1600" dirty="0">
                <a:solidFill>
                  <a:srgbClr val="0070C0"/>
                </a:solidFill>
              </a:rPr>
              <a:t>Microsoft PowerPoint 2010</a:t>
            </a:r>
          </a:p>
          <a:p>
            <a:r>
              <a:rPr lang="cs-CZ" sz="1600" dirty="0">
                <a:solidFill>
                  <a:srgbClr val="0070C0"/>
                </a:solidFill>
              </a:rPr>
              <a:t>držitel licence 2. základní škola, Rakovník, Husovo náměstí 3</a:t>
            </a:r>
          </a:p>
        </p:txBody>
      </p:sp>
    </p:spTree>
    <p:extLst>
      <p:ext uri="{BB962C8B-B14F-4D97-AF65-F5344CB8AC3E}">
        <p14:creationId xmlns:p14="http://schemas.microsoft.com/office/powerpoint/2010/main" val="1242391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356</TotalTime>
  <Words>283</Words>
  <Application>Microsoft Office PowerPoint</Application>
  <PresentationFormat>Předvádění na obrazovce (4:3)</PresentationFormat>
  <Paragraphs>85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brab</dc:creator>
  <cp:lastModifiedBy>brab</cp:lastModifiedBy>
  <cp:revision>33</cp:revision>
  <dcterms:created xsi:type="dcterms:W3CDTF">2012-02-10T09:06:58Z</dcterms:created>
  <dcterms:modified xsi:type="dcterms:W3CDTF">2013-02-15T14:57:00Z</dcterms:modified>
</cp:coreProperties>
</file>