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</p:sldMasterIdLst>
  <p:notesMasterIdLst>
    <p:notesMasterId r:id="rId21"/>
  </p:notesMasterIdLst>
  <p:sldIdLst>
    <p:sldId id="270" r:id="rId5"/>
    <p:sldId id="273" r:id="rId6"/>
    <p:sldId id="260" r:id="rId7"/>
    <p:sldId id="261" r:id="rId8"/>
    <p:sldId id="262" r:id="rId9"/>
    <p:sldId id="264" r:id="rId10"/>
    <p:sldId id="263" r:id="rId11"/>
    <p:sldId id="257" r:id="rId12"/>
    <p:sldId id="258" r:id="rId13"/>
    <p:sldId id="266" r:id="rId14"/>
    <p:sldId id="269" r:id="rId15"/>
    <p:sldId id="267" r:id="rId16"/>
    <p:sldId id="268" r:id="rId17"/>
    <p:sldId id="271" r:id="rId18"/>
    <p:sldId id="272" r:id="rId19"/>
    <p:sldId id="259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CC"/>
    <a:srgbClr val="00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slideMaster" Target="slideMasters/slideMaster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AED38-0904-4C3A-A389-1BB7F1836C7F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487ABB-AC1C-4C01-90AD-B581A94254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46763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C260B-6F73-4FA4-9B35-4269EAA0A7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21923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C260B-6F73-4FA4-9B35-4269EAA0A7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87747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C260B-6F73-4FA4-9B35-4269EAA0A7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62101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C260B-6F73-4FA4-9B35-4269EAA0A7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5572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C260B-6F73-4FA4-9B35-4269EAA0A7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16244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C260B-6F73-4FA4-9B35-4269EAA0A7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07189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C260B-6F73-4FA4-9B35-4269EAA0A7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39808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C260B-6F73-4FA4-9B35-4269EAA0A7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2949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C260B-6F73-4FA4-9B35-4269EAA0A7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55208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C260B-6F73-4FA4-9B35-4269EAA0A7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16835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C260B-6F73-4FA4-9B35-4269EAA0A7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42897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C260B-6F73-4FA4-9B35-4269EAA0A79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13232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C260B-6F73-4FA4-9B35-4269EAA0A79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01283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C260B-6F73-4FA4-9B35-4269EAA0A79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540715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C260B-6F73-4FA4-9B35-4269EAA0A79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69774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C260B-6F73-4FA4-9B35-4269EAA0A79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79564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C260B-6F73-4FA4-9B35-4269EAA0A79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8808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C260B-6F73-4FA4-9B35-4269EAA0A79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98066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C260B-6F73-4FA4-9B35-4269EAA0A79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477561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C260B-6F73-4FA4-9B35-4269EAA0A79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58162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C260B-6F73-4FA4-9B35-4269EAA0A79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871271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C260B-6F73-4FA4-9B35-4269EAA0A79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123808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286629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629141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790656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665508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7439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976806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421844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542191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133349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514458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790369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B1E5D-922C-453F-AE6A-305A055657C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053433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B1E5D-922C-453F-AE6A-305A055657C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867849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B1E5D-922C-453F-AE6A-305A055657C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963470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B1E5D-922C-453F-AE6A-305A055657C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488839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B1E5D-922C-453F-AE6A-305A055657C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750839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B1E5D-922C-453F-AE6A-305A055657C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866545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B1E5D-922C-453F-AE6A-305A055657C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128061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B1E5D-922C-453F-AE6A-305A055657C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900879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B1E5D-922C-453F-AE6A-305A055657C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576749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B1E5D-922C-453F-AE6A-305A055657C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998148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B1E5D-922C-453F-AE6A-305A055657C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53317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3C260B-6F73-4FA4-9B35-4269EAA0A7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99137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3C260B-6F73-4FA4-9B35-4269EAA0A79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56504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accent6">
                <a:lumMod val="75000"/>
              </a:schemeClr>
            </a:gs>
            <a:gs pos="100000">
              <a:schemeClr val="bg2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998573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4B1E5D-922C-453F-AE6A-305A055657C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4962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www.ekopolis.cz/&#250;vodn&#237;-str&#225;nka.aspx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tx1"/>
            </a:gs>
            <a:gs pos="100000">
              <a:schemeClr val="bg2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730623"/>
          </a:xfrm>
        </p:spPr>
        <p:txBody>
          <a:bodyPr>
            <a:normAutofit/>
          </a:bodyPr>
          <a:lstStyle/>
          <a:p>
            <a:r>
              <a:rPr lang="pl-PL" cap="al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INTERNET, </a:t>
            </a:r>
            <a:r>
              <a:rPr lang="pl-PL" cap="al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POhYB </a:t>
            </a:r>
            <a:r>
              <a:rPr lang="pl-PL" cap="al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 WEBU</a:t>
            </a:r>
            <a:br>
              <a:rPr lang="pl-PL" cap="al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VY_32_INOVACE_14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872808" cy="2207096"/>
          </a:xfrm>
        </p:spPr>
        <p:txBody>
          <a:bodyPr>
            <a:normAutofit fontScale="85000" lnSpcReduction="20000"/>
          </a:bodyPr>
          <a:lstStyle/>
          <a:p>
            <a:pPr>
              <a:spcAft>
                <a:spcPts val="600"/>
              </a:spcAft>
            </a:pPr>
            <a:r>
              <a:rPr lang="cs-CZ" sz="3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Sada 6</a:t>
            </a:r>
          </a:p>
          <a:p>
            <a:pPr>
              <a:spcAft>
                <a:spcPts val="600"/>
              </a:spcAft>
            </a:pPr>
            <a:r>
              <a:rPr lang="pl-PL" sz="3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VYHLEDÁVÁNÍ INFORMACÍ A KOMUNIKACE</a:t>
            </a:r>
          </a:p>
          <a:p>
            <a:pPr>
              <a:spcAft>
                <a:spcPts val="600"/>
              </a:spcAft>
            </a:pPr>
            <a:r>
              <a:rPr lang="pl-PL" sz="2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pl-PL" sz="26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 Mgr. Iveta </a:t>
            </a:r>
            <a:r>
              <a:rPr lang="pl-PL" sz="2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Mocharová</a:t>
            </a:r>
            <a:endParaRPr lang="pl-PL" sz="26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spcAft>
                <a:spcPts val="600"/>
              </a:spcAft>
            </a:pPr>
            <a:r>
              <a:rPr lang="cs-CZ" sz="3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ZŠ a MŠ Dešná</a:t>
            </a:r>
            <a:endParaRPr lang="cs-CZ" sz="3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black"/>
                </a:solidFill>
              </a:rPr>
              <a:t>IT </a:t>
            </a:r>
            <a:r>
              <a:rPr lang="en-US" dirty="0" err="1" smtClean="0">
                <a:solidFill>
                  <a:prstClr val="black"/>
                </a:solidFill>
              </a:rPr>
              <a:t>ve</a:t>
            </a:r>
            <a:r>
              <a:rPr lang="en-US" dirty="0" smtClean="0">
                <a:solidFill>
                  <a:prstClr val="black"/>
                </a:solidFill>
              </a:rPr>
              <a:t> </a:t>
            </a:r>
            <a:r>
              <a:rPr lang="en-US" dirty="0" err="1" smtClean="0">
                <a:solidFill>
                  <a:prstClr val="black"/>
                </a:solidFill>
              </a:rPr>
              <a:t>škole</a:t>
            </a:r>
            <a:r>
              <a:rPr lang="en-US" dirty="0" smtClean="0">
                <a:solidFill>
                  <a:prstClr val="black"/>
                </a:solidFill>
              </a:rPr>
              <a:t>  1622­/21/7.1.4/2010</a:t>
            </a:r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76672"/>
            <a:ext cx="5407025" cy="1046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0933579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332656"/>
            <a:ext cx="19533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endParaRPr lang="cs-CZ" sz="2800" b="1" u="sng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1196753"/>
            <a:ext cx="8352928" cy="4144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Prezentace  slouží jako doprovodný materiál k 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výkladu na téma „Internet – pohyb po webu“. Žáci se seznámí s pojmy Internet,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World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Wide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Web (WWW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), webový prohlížeč, webová stránka a poznají nejznámější aplikace k prohlížení webových stránek.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Prezentace m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ůže 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být využita jako zápis pro žáky dle 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výkladu, na 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závěr hodiny jako </a:t>
            </a:r>
            <a:r>
              <a:rPr lang="cs-CZ" sz="280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krátké </a:t>
            </a:r>
            <a:r>
              <a:rPr lang="cs-CZ" sz="280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shrnutí 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nového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učiva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nebo v úvodu další hodiny jako krátké opakování.</a:t>
            </a:r>
            <a:endParaRPr lang="cs-CZ" sz="2800" dirty="0">
              <a:solidFill>
                <a:prstClr val="black"/>
              </a:solidFill>
              <a:latin typeface="Times New Roman" pitchFamily="18" charset="0"/>
              <a:ea typeface="Calibri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982945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364088" y="1246112"/>
            <a:ext cx="3384376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celosvětová počítačová síť, několik stovek miliónů počítačů a počítačových sítí propojených mezi sebou.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508104" y="476672"/>
            <a:ext cx="313258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u="sng" dirty="0" smtClean="0">
                <a:latin typeface="Times New Roman" pitchFamily="18" charset="0"/>
                <a:cs typeface="Times New Roman" pitchFamily="18" charset="0"/>
              </a:rPr>
              <a:t>INTERNET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2050" name="Picture 2" descr="C:\Users\nb3\AppData\Local\Microsoft\Windows\Temporary Internet Files\Content.IE5\WMF991SC\MC9002381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97040"/>
            <a:ext cx="4937045" cy="5524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503137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4149080"/>
            <a:ext cx="8712968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Nejznámější službou poskytovanou v rámci Internetu je </a:t>
            </a:r>
            <a:r>
              <a:rPr lang="cs-CZ" sz="2800" b="1" u="sng" dirty="0" err="1">
                <a:latin typeface="Times New Roman" pitchFamily="18" charset="0"/>
                <a:cs typeface="Times New Roman" pitchFamily="18" charset="0"/>
              </a:rPr>
              <a:t>World</a:t>
            </a:r>
            <a:r>
              <a:rPr lang="cs-CZ" sz="2800" b="1" u="sng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>
                <a:latin typeface="Times New Roman" pitchFamily="18" charset="0"/>
                <a:cs typeface="Times New Roman" pitchFamily="18" charset="0"/>
              </a:rPr>
              <a:t>Wide</a:t>
            </a:r>
            <a:r>
              <a:rPr lang="cs-CZ" sz="2800" b="1" u="sng" dirty="0">
                <a:latin typeface="Times New Roman" pitchFamily="18" charset="0"/>
                <a:cs typeface="Times New Roman" pitchFamily="18" charset="0"/>
              </a:rPr>
              <a:t> Web (WWW)</a:t>
            </a:r>
            <a:r>
              <a:rPr lang="cs-CZ" sz="2800" u="sng" dirty="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což je obrovské množství stránek, dokumentů a jiných souborů vzájemně propojovaných hypertextovými odkazy. 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WWW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je tedy aplikace, která </a:t>
            </a:r>
            <a:r>
              <a:rPr lang="cs-CZ" sz="2800"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Internetu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funguje.</a:t>
            </a: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1026" name="Picture 2" descr="C:\Users\nb3\AppData\Local\Microsoft\Windows\Temporary Internet Files\Content.IE5\BCJ05P0I\MP90040201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60648"/>
            <a:ext cx="6696744" cy="3555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895591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260648"/>
            <a:ext cx="8640960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4000" b="1" u="sng" dirty="0">
                <a:latin typeface="Times New Roman" pitchFamily="18" charset="0"/>
                <a:cs typeface="Times New Roman" pitchFamily="18" charset="0"/>
              </a:rPr>
              <a:t>Webový </a:t>
            </a:r>
            <a:r>
              <a:rPr lang="cs-CZ" sz="4000" b="1" u="sng" dirty="0" smtClean="0">
                <a:latin typeface="Times New Roman" pitchFamily="18" charset="0"/>
                <a:cs typeface="Times New Roman" pitchFamily="18" charset="0"/>
              </a:rPr>
              <a:t>prohlížeč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- je 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počítačový program, který slouží k prohlížení </a:t>
            </a:r>
            <a:r>
              <a:rPr lang="cs-CZ" sz="4000" dirty="0" err="1">
                <a:latin typeface="Times New Roman" pitchFamily="18" charset="0"/>
                <a:cs typeface="Times New Roman" pitchFamily="18" charset="0"/>
              </a:rPr>
              <a:t>World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>
                <a:latin typeface="Times New Roman" pitchFamily="18" charset="0"/>
                <a:cs typeface="Times New Roman" pitchFamily="18" charset="0"/>
              </a:rPr>
              <a:t>Wide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 Webu (WWW). Mezi nejznámější webové prohlížeče patří grafické (seřazeny podle počtu uživatelů) Windows Internet Explorer, </a:t>
            </a:r>
            <a:r>
              <a:rPr lang="cs-CZ" sz="4000" dirty="0" err="1">
                <a:latin typeface="Times New Roman" pitchFamily="18" charset="0"/>
                <a:cs typeface="Times New Roman" pitchFamily="18" charset="0"/>
              </a:rPr>
              <a:t>Mozilla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>
                <a:latin typeface="Times New Roman" pitchFamily="18" charset="0"/>
                <a:cs typeface="Times New Roman" pitchFamily="18" charset="0"/>
              </a:rPr>
              <a:t>Firefox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, Safari, Google Chrome, Opera a textové </a:t>
            </a:r>
            <a:r>
              <a:rPr lang="cs-CZ" sz="4000" dirty="0" err="1">
                <a:latin typeface="Times New Roman" pitchFamily="18" charset="0"/>
                <a:cs typeface="Times New Roman" pitchFamily="18" charset="0"/>
              </a:rPr>
              <a:t>Links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4000" dirty="0" err="1">
                <a:latin typeface="Times New Roman" pitchFamily="18" charset="0"/>
                <a:cs typeface="Times New Roman" pitchFamily="18" charset="0"/>
              </a:rPr>
              <a:t>Lynx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5076056" y="3861048"/>
            <a:ext cx="144016" cy="1584176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>
            <a:off x="6512788" y="3861048"/>
            <a:ext cx="792088" cy="158417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5868144" y="4490485"/>
            <a:ext cx="1368152" cy="936104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7668344" y="4490485"/>
            <a:ext cx="648072" cy="954739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2380" y="5445224"/>
            <a:ext cx="900100" cy="9643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3548" y="5376212"/>
            <a:ext cx="1038672" cy="1006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649" y="5472588"/>
            <a:ext cx="1046453" cy="10702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0271" y="5472588"/>
            <a:ext cx="864096" cy="8302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05718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0" y="0"/>
            <a:ext cx="9144000" cy="206210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Webová stránka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zobrazuje pomocí webového prohlížeče (klient), který je možné zobrazit na monitoru počítače či mobilního přístroje, informace poskytované v rámci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World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Wide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Webu.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062103"/>
            <a:ext cx="8136904" cy="42865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34711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188640"/>
            <a:ext cx="8568952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Jak se tedy orientovat v tak rozsáhlém světě, jak prohlížet webové stránky </a:t>
            </a: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neboli 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surfovat po Internetu? </a:t>
            </a:r>
          </a:p>
          <a:p>
            <a:pPr algn="ctr"/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373854"/>
            <a:ext cx="77604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Jak jsme si řekli, k prohlížení stránek slouží aplikace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 rot="20397897">
            <a:off x="208768" y="3648800"/>
            <a:ext cx="2511457" cy="461665"/>
          </a:xfrm>
          <a:prstGeom prst="rect">
            <a:avLst/>
          </a:prstGeom>
          <a:solidFill>
            <a:srgbClr val="0070C0"/>
          </a:solidFill>
        </p:spPr>
        <p:txBody>
          <a:bodyPr wrap="none" rtlCol="0">
            <a:spAutoFit/>
          </a:bodyPr>
          <a:lstStyle/>
          <a:p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Internet Explorer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 rot="839999">
            <a:off x="3050086" y="3650820"/>
            <a:ext cx="987771" cy="461665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Safari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 rot="1851075">
            <a:off x="4420898" y="3797721"/>
            <a:ext cx="2254976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Google Chrome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 rot="20569467">
            <a:off x="6680099" y="3276951"/>
            <a:ext cx="1021433" cy="461665"/>
          </a:xfrm>
          <a:prstGeom prst="rect">
            <a:avLst/>
          </a:prstGeom>
          <a:solidFill>
            <a:srgbClr val="C00000"/>
          </a:solidFill>
        </p:spPr>
        <p:txBody>
          <a:bodyPr wrap="none" rtlCol="0">
            <a:spAutoFit/>
          </a:bodyPr>
          <a:lstStyle/>
          <a:p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Opera</a:t>
            </a:r>
            <a:endParaRPr lang="cs-CZ" sz="2400" b="1" dirty="0"/>
          </a:p>
        </p:txBody>
      </p:sp>
      <p:sp>
        <p:nvSpPr>
          <p:cNvPr id="11" name="Popisek se šipkou dolů 10"/>
          <p:cNvSpPr/>
          <p:nvPr/>
        </p:nvSpPr>
        <p:spPr>
          <a:xfrm>
            <a:off x="2339752" y="5229200"/>
            <a:ext cx="3792901" cy="1080120"/>
          </a:xfrm>
          <a:prstGeom prst="downArrowCallou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Kde je najdeme ?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23400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 animBg="1"/>
      <p:bldP spid="6" grpId="0" animBg="1"/>
      <p:bldP spid="7" grpId="0" animBg="1"/>
      <p:bldP spid="8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237312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Obdélník 2"/>
          <p:cNvSpPr/>
          <p:nvPr/>
        </p:nvSpPr>
        <p:spPr>
          <a:xfrm>
            <a:off x="2987824" y="3429000"/>
            <a:ext cx="4572000" cy="1077218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Buď v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 podnabídce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START/PROGRAMY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251520" y="4506218"/>
            <a:ext cx="3888432" cy="158707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251520" y="5445224"/>
            <a:ext cx="360040" cy="648072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217367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237311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3707904" y="1268760"/>
            <a:ext cx="2284600" cy="46166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 místní nabídky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1763688" y="1628800"/>
            <a:ext cx="1944216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2735796" y="4019872"/>
            <a:ext cx="1050480" cy="461665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vyberu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 flipH="1">
            <a:off x="899592" y="4365104"/>
            <a:ext cx="1836204" cy="0"/>
          </a:xfrm>
          <a:prstGeom prst="straightConnector1">
            <a:avLst/>
          </a:prstGeom>
          <a:ln w="28575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806114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32656"/>
            <a:ext cx="8640960" cy="57606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Obdélník 1"/>
          <p:cNvSpPr/>
          <p:nvPr/>
        </p:nvSpPr>
        <p:spPr>
          <a:xfrm>
            <a:off x="1450437" y="4149080"/>
            <a:ext cx="5976664" cy="461665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lvl="0" algn="just"/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nebo jsou jako zástupci 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umístěny 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ploše PC.</a:t>
            </a:r>
            <a:endParaRPr lang="cs-CZ" sz="24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H="1" flipV="1">
            <a:off x="1979712" y="1412776"/>
            <a:ext cx="2160240" cy="2736304"/>
          </a:xfrm>
          <a:prstGeom prst="straightConnector1">
            <a:avLst/>
          </a:prstGeom>
          <a:ln w="28575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5724128" y="764704"/>
            <a:ext cx="1152128" cy="3384376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102155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93071" y="16539"/>
            <a:ext cx="6526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Jak zobrazit webovou stránku?</a:t>
            </a:r>
            <a:endParaRPr lang="cs-CZ" sz="4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45" y="701407"/>
            <a:ext cx="7518907" cy="56799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419872" y="134076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Popisek se šipkou doleva 3"/>
          <p:cNvSpPr/>
          <p:nvPr/>
        </p:nvSpPr>
        <p:spPr>
          <a:xfrm>
            <a:off x="7236296" y="701407"/>
            <a:ext cx="1763688" cy="5229201"/>
          </a:xfrm>
          <a:prstGeom prst="leftArrowCallout">
            <a:avLst/>
          </a:prstGeom>
          <a:solidFill>
            <a:srgbClr val="008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wordArtVert" rtlCol="0" anchor="ctr"/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V  aplikačním okně</a:t>
            </a:r>
            <a:endParaRPr lang="cs-CZ" sz="2800" b="1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Šipka doleva 4"/>
          <p:cNvSpPr/>
          <p:nvPr/>
        </p:nvSpPr>
        <p:spPr>
          <a:xfrm>
            <a:off x="2336464" y="1062028"/>
            <a:ext cx="5472608" cy="648072"/>
          </a:xfrm>
          <a:prstGeom prst="leftArrow">
            <a:avLst>
              <a:gd name="adj1" fmla="val 50000"/>
              <a:gd name="adj2" fmla="val 38828"/>
            </a:avLst>
          </a:prstGeom>
          <a:solidFill>
            <a:srgbClr val="92D050"/>
          </a:solidFill>
          <a:ln>
            <a:solidFill>
              <a:srgbClr val="008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  bílého řádku napíši adresu stránky</a:t>
            </a:r>
            <a:endParaRPr lang="cs-CZ" sz="24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1916832"/>
            <a:ext cx="1802096" cy="400110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tisknu ENTER</a:t>
            </a:r>
            <a:endParaRPr lang="cs-CZ" sz="2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ipka doleva 6"/>
          <p:cNvSpPr/>
          <p:nvPr/>
        </p:nvSpPr>
        <p:spPr>
          <a:xfrm rot="1376627">
            <a:off x="4254850" y="4890551"/>
            <a:ext cx="4331442" cy="1533729"/>
          </a:xfrm>
          <a:prstGeom prst="lef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w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ebová stránka se načte</a:t>
            </a:r>
            <a:endParaRPr lang="cs-CZ" sz="28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022883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3" name="Obláček 2"/>
          <p:cNvSpPr/>
          <p:nvPr/>
        </p:nvSpPr>
        <p:spPr>
          <a:xfrm>
            <a:off x="251520" y="332656"/>
            <a:ext cx="8568952" cy="5616624"/>
          </a:xfrm>
          <a:prstGeom prst="cloudCallout">
            <a:avLst>
              <a:gd name="adj1" fmla="val -36323"/>
              <a:gd name="adj2" fmla="val 47270"/>
            </a:avLst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JAK</a:t>
            </a:r>
          </a:p>
          <a:p>
            <a:pPr algn="ctr"/>
            <a:r>
              <a:rPr lang="cs-CZ" sz="6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STRÁNKU</a:t>
            </a:r>
          </a:p>
          <a:p>
            <a:pPr algn="ctr"/>
            <a:r>
              <a:rPr lang="cs-CZ" sz="6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PROHLÍŽET?</a:t>
            </a:r>
            <a:endParaRPr lang="cs-CZ" sz="60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58" y="116632"/>
            <a:ext cx="8966507" cy="6192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0158" y="980728"/>
            <a:ext cx="4711546" cy="156966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Stránku můžeme </a:t>
            </a:r>
          </a:p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posouvat otáčením </a:t>
            </a:r>
          </a:p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rolovacího kolečka na myši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03848" y="2848580"/>
            <a:ext cx="982961" cy="58477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nebo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73411" y="2894746"/>
            <a:ext cx="3696846" cy="1077218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pomocí posuvníku </a:t>
            </a:r>
          </a:p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 pravé straně okna.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 flipV="1">
            <a:off x="6876256" y="1988840"/>
            <a:ext cx="2088232" cy="1152127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4347923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3" name="Obláček 2"/>
          <p:cNvSpPr/>
          <p:nvPr/>
        </p:nvSpPr>
        <p:spPr>
          <a:xfrm>
            <a:off x="395536" y="188640"/>
            <a:ext cx="8136904" cy="5472608"/>
          </a:xfrm>
          <a:prstGeom prst="cloudCallout">
            <a:avLst>
              <a:gd name="adj1" fmla="val -33883"/>
              <a:gd name="adj2" fmla="val 5603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JAK SE</a:t>
            </a:r>
          </a:p>
          <a:p>
            <a:pPr algn="ctr"/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DOSTANU</a:t>
            </a:r>
          </a:p>
          <a:p>
            <a:pPr algn="ctr"/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NA  DALŠÍ</a:t>
            </a:r>
          </a:p>
          <a:p>
            <a:pPr algn="ctr"/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STRÁNKU?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985" y="188640"/>
            <a:ext cx="8874330" cy="6192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63688" y="1484784"/>
            <a:ext cx="4783682" cy="954107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Kliknutím levého tlačítka myši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 odkaz se načte nová stránka.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2627784" y="2348880"/>
            <a:ext cx="144016" cy="72008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4320606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3" name="Obláček 2"/>
          <p:cNvSpPr/>
          <p:nvPr/>
        </p:nvSpPr>
        <p:spPr>
          <a:xfrm>
            <a:off x="395536" y="260648"/>
            <a:ext cx="8136904" cy="5688632"/>
          </a:xfrm>
          <a:prstGeom prst="cloudCallout">
            <a:avLst>
              <a:gd name="adj1" fmla="val -33702"/>
              <a:gd name="adj2" fmla="val 48759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</a:t>
            </a:r>
          </a:p>
          <a:p>
            <a:pPr algn="ctr"/>
            <a:r>
              <a:rPr lang="cs-CZ" sz="4400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VRÁTÍM</a:t>
            </a:r>
          </a:p>
          <a:p>
            <a:pPr algn="ctr"/>
            <a:r>
              <a:rPr lang="cs-CZ" sz="4400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NA  PŘEDCHOZÍ</a:t>
            </a:r>
          </a:p>
          <a:p>
            <a:pPr algn="ctr"/>
            <a:r>
              <a:rPr lang="cs-CZ" sz="4400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STRÁNKU?</a:t>
            </a:r>
            <a:endParaRPr lang="cs-CZ" sz="4400" dirty="0">
              <a:solidFill>
                <a:schemeClr val="tx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8" y="262801"/>
            <a:ext cx="8746237" cy="6048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62784" y="1484784"/>
            <a:ext cx="8007257" cy="954107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 předchozí stránku se vrátím pomocí tlačítka ZPĚT,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 které kliknu levým tlačítkem myši.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H="1" flipV="1">
            <a:off x="242888" y="1052736"/>
            <a:ext cx="7200800" cy="57606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5956813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491880" y="476672"/>
            <a:ext cx="1893467" cy="830997"/>
          </a:xfrm>
          <a:prstGeom prst="rect">
            <a:avLst/>
          </a:prstGeom>
          <a:solidFill>
            <a:srgbClr val="CC00CC"/>
          </a:solidFill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ÚKOL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003491" y="2704137"/>
            <a:ext cx="4870244" cy="2800767"/>
          </a:xfrm>
          <a:prstGeom prst="rect">
            <a:avLst/>
          </a:prstGeom>
          <a:solidFill>
            <a:srgbClr val="CC00CC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PROHLÉDNĚTE SI</a:t>
            </a:r>
          </a:p>
          <a:p>
            <a:pPr algn="ctr"/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INTERNETOVÉ</a:t>
            </a:r>
          </a:p>
          <a:p>
            <a:pPr algn="ctr"/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STRÁNKY</a:t>
            </a:r>
          </a:p>
          <a:p>
            <a:pPr algn="ctr"/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VAŠÍ  ŠKOLY.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65857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548680"/>
            <a:ext cx="8856984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Seznam.cz [online]. 2011 [cit. 2011-09-13]. Wikipedie otevřená encyklopedie - Internet. Dostupné z WWW: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http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cs.wikipedia.org/wiki/Internet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VANÍČEK, Jiří ; ŘEZNÍČEK, Petr. Informatika pro základní školy 1.díl. Brno :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Computer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Press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2004. 85 s. ISBN 80-251-0196-7.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Seznam.cz [online]. 2011 [cit. 2011-09-14]. EKOPOLIS. Dostupné z WWW: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2"/>
              </a:rPr>
              <a:t>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www.ekopolis.cz/úvodní-stránka.aspx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Kliparty –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/>
              </a:rPr>
              <a:t>www.office.microsoft.com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kony-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Internet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Explorer,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Mozilla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Firefox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Google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Chrome,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Opera – foto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autora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Zpracováno v programu  Microsoft  PowerPoint 2010 – licenci koupila ZŠ Dešná.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Okna  - v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lastní fotogalerie - </a:t>
            </a:r>
            <a:r>
              <a:rPr lang="cs-CZ" sz="2000" dirty="0" err="1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PrintScreen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 ze systému Windows XP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635896" y="40508"/>
            <a:ext cx="12266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u="sng" dirty="0" smtClean="0">
                <a:latin typeface="Times New Roman" pitchFamily="18" charset="0"/>
                <a:cs typeface="Times New Roman" pitchFamily="18" charset="0"/>
              </a:rPr>
              <a:t>ZDROJE</a:t>
            </a:r>
            <a:endParaRPr lang="cs-CZ" sz="20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679038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371</TotalTime>
  <Words>491</Words>
  <Application>Microsoft Office PowerPoint</Application>
  <PresentationFormat>Předvádění na obrazovce (4:3)</PresentationFormat>
  <Paragraphs>80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16</vt:i4>
      </vt:variant>
    </vt:vector>
  </HeadingPairs>
  <TitlesOfParts>
    <vt:vector size="20" baseType="lpstr">
      <vt:lpstr>Motiv systému Office</vt:lpstr>
      <vt:lpstr>1_Motiv systému Office</vt:lpstr>
      <vt:lpstr>3_Motiv systému Office</vt:lpstr>
      <vt:lpstr>2_Motiv systému Office</vt:lpstr>
      <vt:lpstr>INTERNET, POhYB PO WEBU VY_32_INOVACE_14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nb3</cp:lastModifiedBy>
  <cp:revision>41</cp:revision>
  <dcterms:created xsi:type="dcterms:W3CDTF">2011-09-13T18:19:08Z</dcterms:created>
  <dcterms:modified xsi:type="dcterms:W3CDTF">2013-02-15T19:49:26Z</dcterms:modified>
</cp:coreProperties>
</file>