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8" r:id="rId2"/>
    <p:sldId id="279" r:id="rId3"/>
    <p:sldId id="256" r:id="rId4"/>
    <p:sldId id="257" r:id="rId5"/>
    <p:sldId id="263" r:id="rId6"/>
    <p:sldId id="266" r:id="rId7"/>
    <p:sldId id="268" r:id="rId8"/>
    <p:sldId id="272" r:id="rId9"/>
    <p:sldId id="271" r:id="rId10"/>
    <p:sldId id="269" r:id="rId11"/>
    <p:sldId id="274" r:id="rId12"/>
    <p:sldId id="275" r:id="rId13"/>
    <p:sldId id="277" r:id="rId14"/>
    <p:sldId id="280" r:id="rId15"/>
    <p:sldId id="281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1BF1AD-B52C-48EB-B488-845CFFAE80C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1D679F-2818-436A-AB1D-13F717588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1B8B3-7EFB-4810-BB68-F80A09F03D6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438750-5AC5-4E6B-8CB1-2A7BD2C567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071B8B3-7EFB-4810-BB68-F80A09F03D6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4438750-5AC5-4E6B-8CB1-2A7BD2C567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1B8B3-7EFB-4810-BB68-F80A09F03D6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38750-5AC5-4E6B-8CB1-2A7BD2C567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1B8B3-7EFB-4810-BB68-F80A09F03D6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38750-5AC5-4E6B-8CB1-2A7BD2C567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38750-5AC5-4E6B-8CB1-2A7BD2C567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1B8B3-7EFB-4810-BB68-F80A09F03D6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1B8B3-7EFB-4810-BB68-F80A09F03D6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38750-5AC5-4E6B-8CB1-2A7BD2C567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1B8B3-7EFB-4810-BB68-F80A09F03D6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38750-5AC5-4E6B-8CB1-2A7BD2C567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071B8B3-7EFB-4810-BB68-F80A09F03D6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438750-5AC5-4E6B-8CB1-2A7BD2C567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1B8B3-7EFB-4810-BB68-F80A09F03D6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438750-5AC5-4E6B-8CB1-2A7BD2C567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1B8B3-7EFB-4810-BB68-F80A09F03D6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38750-5AC5-4E6B-8CB1-2A7BD2C567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1B8B3-7EFB-4810-BB68-F80A09F03D6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38750-5AC5-4E6B-8CB1-2A7BD2C567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071B8B3-7EFB-4810-BB68-F80A09F03D6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4438750-5AC5-4E6B-8CB1-2A7BD2C567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onsai-shop.cz/files/products/P1010008%5b5%5d_m.jpg" TargetMode="External"/><Relationship Id="rId13" Type="http://schemas.openxmlformats.org/officeDocument/2006/relationships/hyperlink" Target="http://www.prodejbonsaji.cz/files/240/buk-541.jpg" TargetMode="External"/><Relationship Id="rId3" Type="http://schemas.openxmlformats.org/officeDocument/2006/relationships/hyperlink" Target="http://www.svetbonsaji.cz/files/pictures/709-P1010034.JPG" TargetMode="External"/><Relationship Id="rId7" Type="http://schemas.openxmlformats.org/officeDocument/2006/relationships/hyperlink" Target="http://www.svetbonsaji.cz/files/pictures/932-P1010036.JPG" TargetMode="External"/><Relationship Id="rId12" Type="http://schemas.openxmlformats.org/officeDocument/2006/relationships/hyperlink" Target="http://www.svetbonsaji.cz/files/pictures/m-595-P1010028.JPG" TargetMode="External"/><Relationship Id="rId2" Type="http://schemas.openxmlformats.org/officeDocument/2006/relationships/hyperlink" Target="http://www.svetbonsaji.cz/files/pictures/354-P1010003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o-bonsajich.estranky.cz/img/mid/17/fikus-bonsai.jpg" TargetMode="External"/><Relationship Id="rId11" Type="http://schemas.openxmlformats.org/officeDocument/2006/relationships/hyperlink" Target="http://www.svetbonsaji.cz/files/pictures/m-BONSAJE-oprava%20011.jpg" TargetMode="External"/><Relationship Id="rId5" Type="http://schemas.openxmlformats.org/officeDocument/2006/relationships/hyperlink" Target="http://www.openport.cz/resize.php?image=2086.jpg" TargetMode="External"/><Relationship Id="rId15" Type="http://schemas.openxmlformats.org/officeDocument/2006/relationships/hyperlink" Target="http://blog.sme.sk/blog/431/52002/bonsai02.jpg" TargetMode="External"/><Relationship Id="rId10" Type="http://schemas.openxmlformats.org/officeDocument/2006/relationships/hyperlink" Target="http://japonskezahrady.com/files/IMG_4682.jpg" TargetMode="External"/><Relationship Id="rId4" Type="http://schemas.openxmlformats.org/officeDocument/2006/relationships/hyperlink" Target="http://www.svetbonsaji.cz/files/pictures/860-P1010024.JPG" TargetMode="External"/><Relationship Id="rId9" Type="http://schemas.openxmlformats.org/officeDocument/2006/relationships/hyperlink" Target="http://www.svetbonsaji.cz/files/pictures/m-144-P1010088.JPG" TargetMode="External"/><Relationship Id="rId14" Type="http://schemas.openxmlformats.org/officeDocument/2006/relationships/hyperlink" Target="http://www.svetbonsaji.cz/files/pictures/m-191-P101000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Autor: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solidFill>
                            <a:schemeClr val="bg1"/>
                          </a:solidFill>
                          <a:latin typeface="Calibri"/>
                        </a:rPr>
                        <a:t>Mgr. Jitka Hříbková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solidFill>
                            <a:schemeClr val="bg1"/>
                          </a:solidFill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Pě8 - 13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solidFill>
                            <a:schemeClr val="bg1"/>
                          </a:solidFill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21. 2. 2011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Téma: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Bonsaje - charakteristika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7149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chemeClr val="bg1"/>
                </a:solidFill>
                <a:latin typeface="Calibri" pitchFamily="34" charset="0"/>
              </a:rPr>
              <a:t>Tématický</a:t>
            </a:r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 okruh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Okrasné sadovnictví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obor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Pěstitelství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oblast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Člověk a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svět práce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Ročník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osmý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>
                <a:solidFill>
                  <a:schemeClr val="bg1"/>
                </a:solidFill>
                <a:latin typeface="Calibri" pitchFamily="34" charset="0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9498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 Číslo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solidFill>
                  <a:schemeClr val="bg1"/>
                </a:solidFill>
                <a:latin typeface="Calibri" pitchFamily="34" charset="0"/>
              </a:rPr>
              <a:t>ANOTACE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Digitální výukový materiál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BONSAJE je součástí výkladové hodiny.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Výklad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je doplněn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obrázky z internetu.</a:t>
            </a:r>
          </a:p>
          <a:p>
            <a:endParaRPr lang="cs-CZ" dirty="0" smtClean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Na závěr je vložen úkol pro žáky.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Výukový materiál je určen pro žáky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8. ročníku.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Práce je určena na interaktivní tabuli SMART Notebook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.</a:t>
            </a:r>
          </a:p>
          <a:p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MINIATURNÍ DŘEVINY ROSTOUCÍ VE SPECIÁLNÍCH MALÝCH NÁDOBÁCH</a:t>
            </a:r>
            <a:endParaRPr lang="cs-CZ" sz="2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0608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BONSAJE</a:t>
            </a:r>
            <a:endParaRPr lang="cs-CZ" sz="6000" b="1" u="sng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499992" y="5301208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Miniaturní dřeviny rostoucí ve speciálních malých nádobách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Skutečné stromy, které i po mnohaletém pěstování mají nepatrné přírůstky a zůstávají malé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díky zvláštnímu způsobu pěstování a prořezávání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Toto speciální pěstování zavedli Číňané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Zdokonalili a rozšířili Japonci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Seznam druhů a rodů vhodných pro bonsaje</a:t>
            </a:r>
            <a:endParaRPr lang="cs-CZ" sz="3200" b="1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cypřišek</a:t>
            </a:r>
            <a:endParaRPr lang="cs-CZ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jalovec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modřín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sosna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zerav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javor babyka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javor tatarský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dřišťál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habr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dřín obecný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habr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buk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zlatice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jabloň</a:t>
            </a:r>
          </a:p>
          <a:p>
            <a:r>
              <a:rPr lang="cs-CZ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hlochyně</a:t>
            </a:r>
            <a:endParaRPr lang="cs-CZ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hrušeň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akát býlí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jilm čínský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627784" y="404664"/>
            <a:ext cx="43924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rhododendrony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860032" y="548680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218" name="Picture 2" descr="http://www.svetbonsaji.cz/files/pictures/354-P1010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340768"/>
            <a:ext cx="3528392" cy="42484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" name="Picture 2" descr="http://www.bonsai-nbf.org/site/images/refl_of_nature/Exhibit%202/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340768"/>
            <a:ext cx="3672408" cy="42599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bonsai - jalovec čínsk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204864"/>
            <a:ext cx="3960440" cy="28198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83568" y="980728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j</a:t>
            </a:r>
            <a:r>
              <a:rPr kumimoji="0" lang="cs-CZ" sz="36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alovec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004048" y="980728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</a:t>
            </a:r>
            <a:r>
              <a:rPr kumimoji="0" lang="cs-CZ" sz="36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orovice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Picture 2" descr="http://www.svetbonsaji.cz/files/pictures/860-P10100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204864"/>
            <a:ext cx="3816424" cy="2808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971600" y="1268760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noProof="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</a:t>
            </a: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istácie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004048" y="1268760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f</a:t>
            </a:r>
            <a:r>
              <a:rPr kumimoji="0" lang="cs-CZ" sz="36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íkus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6626" name="Picture 2" descr="bonsai - pistác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132856"/>
            <a:ext cx="4032448" cy="28711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6628" name="Picture 4" descr="bonsai - fikus retus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132856"/>
            <a:ext cx="4045394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170" name="Picture 2" descr="http://www.o-bonsajich.estranky.cz/img/mid/17/fikus-bonsa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2132856"/>
            <a:ext cx="2736304" cy="28324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83568" y="1412776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</a:t>
            </a: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mrk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499992" y="1340768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m</a:t>
            </a:r>
            <a:r>
              <a:rPr kumimoji="0" lang="cs-CZ" sz="36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odřín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7652" name="Picture 4" descr="bonsai - modří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204864"/>
            <a:ext cx="4104456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146" name="Picture 2" descr="http://www.svetbonsaji.cz/files/pictures/932-P101003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204864"/>
            <a:ext cx="3436744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148" name="Picture 4" descr="venkovni Bonsai - Larix 253 - Modřín opadavý: bu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204864"/>
            <a:ext cx="2304256" cy="30160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bonsai - ambroň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060848"/>
            <a:ext cx="4032448" cy="29059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755576" y="980728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skalník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860032" y="980728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bříza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2" name="Picture 2" descr="bonsai - ambroň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88840"/>
            <a:ext cx="4032448" cy="29059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124" name="Picture 4" descr="http://japonskezahrady.com/files/IMG_468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060848"/>
            <a:ext cx="1944216" cy="29140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755576" y="1052736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habr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860032" y="1052736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jablo</a:t>
            </a:r>
            <a:r>
              <a:rPr lang="cs-CZ" sz="3600" b="1" u="sng" noProof="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ň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Picture 6" descr="bonsai - hab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16832"/>
            <a:ext cx="4176464" cy="29736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098" name="Picture 2" descr="bonsaje - jabloň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916832"/>
            <a:ext cx="4176464" cy="29736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bonsaje - buk (Fagus sylvatica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276872"/>
            <a:ext cx="4248472" cy="30249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899592" y="1052736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buk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788024" y="1052736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ptačí zob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 descr="Buk les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348880"/>
            <a:ext cx="2576577" cy="2952328"/>
          </a:xfrm>
          <a:prstGeom prst="rect">
            <a:avLst/>
          </a:prstGeom>
          <a:noFill/>
        </p:spPr>
      </p:pic>
      <p:pic>
        <p:nvPicPr>
          <p:cNvPr id="3076" name="Picture 4" descr="http://www.svetbonsaji.cz/files/pictures/m-191-P10100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2276872"/>
            <a:ext cx="3816424" cy="29794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2627784" y="980728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J</a:t>
            </a:r>
            <a:r>
              <a:rPr kumimoji="0" lang="cs-CZ" sz="36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avor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148064" y="1412776"/>
            <a:ext cx="3526160" cy="4344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3794" name="Picture 2" descr="Javo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772816"/>
            <a:ext cx="5328592" cy="37580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949280"/>
            <a:ext cx="1296144" cy="288032"/>
          </a:xfrm>
          <a:ln>
            <a:noFill/>
          </a:ln>
        </p:spPr>
        <p:txBody>
          <a:bodyPr>
            <a:normAutofit fontScale="90000"/>
          </a:bodyPr>
          <a:lstStyle/>
          <a:p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1. tajenka </a:t>
            </a:r>
            <a:endParaRPr lang="cs-CZ" sz="1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1124744"/>
          <a:ext cx="1140127" cy="4063995"/>
        </p:xfrm>
        <a:graphic>
          <a:graphicData uri="http://schemas.openxmlformats.org/drawingml/2006/table">
            <a:tbl>
              <a:tblPr/>
              <a:tblGrid>
                <a:gridCol w="394307"/>
                <a:gridCol w="745820"/>
              </a:tblGrid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AKÁT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BUK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DŘÍN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HABR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HRUŠEŇ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JALOVEC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JAVOR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JILM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MODŘÍN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SOSNA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TIS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ZERAV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ZLATICE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419872" y="1196752"/>
          <a:ext cx="2578100" cy="647700"/>
        </p:xfrm>
        <a:graphic>
          <a:graphicData uri="http://schemas.openxmlformats.org/drawingml/2006/table">
            <a:tbl>
              <a:tblPr/>
              <a:tblGrid>
                <a:gridCol w="368300"/>
                <a:gridCol w="368300"/>
                <a:gridCol w="368300"/>
                <a:gridCol w="368300"/>
                <a:gridCol w="368300"/>
                <a:gridCol w="368300"/>
                <a:gridCol w="368300"/>
              </a:tblGrid>
              <a:tr h="3238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419872" y="2492896"/>
          <a:ext cx="3683000" cy="647700"/>
        </p:xfrm>
        <a:graphic>
          <a:graphicData uri="http://schemas.openxmlformats.org/drawingml/2006/table">
            <a:tbl>
              <a:tblPr/>
              <a:tblGrid>
                <a:gridCol w="368300"/>
                <a:gridCol w="368300"/>
                <a:gridCol w="368300"/>
                <a:gridCol w="368300"/>
                <a:gridCol w="368300"/>
                <a:gridCol w="368300"/>
                <a:gridCol w="368300"/>
                <a:gridCol w="368300"/>
                <a:gridCol w="368300"/>
                <a:gridCol w="368300"/>
              </a:tblGrid>
              <a:tr h="3238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979712" y="1124744"/>
          <a:ext cx="1008112" cy="323850"/>
        </p:xfrm>
        <a:graphic>
          <a:graphicData uri="http://schemas.openxmlformats.org/drawingml/2006/table">
            <a:tbl>
              <a:tblPr/>
              <a:tblGrid>
                <a:gridCol w="1008112"/>
              </a:tblGrid>
              <a:tr h="32385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 tajenka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051720" y="2060848"/>
          <a:ext cx="1152128" cy="323850"/>
        </p:xfrm>
        <a:graphic>
          <a:graphicData uri="http://schemas.openxmlformats.org/drawingml/2006/table">
            <a:tbl>
              <a:tblPr/>
              <a:tblGrid>
                <a:gridCol w="1152128"/>
              </a:tblGrid>
              <a:tr h="32385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 tajenka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652120" y="404664"/>
          <a:ext cx="2592288" cy="323850"/>
        </p:xfrm>
        <a:graphic>
          <a:graphicData uri="http://schemas.openxmlformats.org/drawingml/2006/table">
            <a:tbl>
              <a:tblPr/>
              <a:tblGrid>
                <a:gridCol w="518458"/>
                <a:gridCol w="2073830"/>
              </a:tblGrid>
              <a:tr h="3238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B1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 písmeno 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2.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slova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427984" y="404664"/>
          <a:ext cx="1152128" cy="323850"/>
        </p:xfrm>
        <a:graphic>
          <a:graphicData uri="http://schemas.openxmlformats.org/drawingml/2006/table">
            <a:tbl>
              <a:tblPr/>
              <a:tblGrid>
                <a:gridCol w="1152128"/>
              </a:tblGrid>
              <a:tr h="32385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Nápověda: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2" name="Nadpis 1"/>
          <p:cNvSpPr txBox="1">
            <a:spLocks/>
          </p:cNvSpPr>
          <p:nvPr/>
        </p:nvSpPr>
        <p:spPr>
          <a:xfrm>
            <a:off x="395536" y="332656"/>
            <a:ext cx="3826768" cy="504056"/>
          </a:xfrm>
          <a:prstGeom prst="rect">
            <a:avLst/>
          </a:prstGeom>
          <a:ln w="6350" cap="rnd">
            <a:solidFill>
              <a:schemeClr val="bg1"/>
            </a:solidFill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Pomocí šifry vyluštěte:</a:t>
            </a:r>
            <a:endParaRPr kumimoji="0" lang="cs-CZ" sz="24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9F9F9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2987824" y="5949280"/>
            <a:ext cx="1296144" cy="28803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2. tajenka </a:t>
            </a:r>
            <a:endParaRPr kumimoji="0" lang="cs-CZ" sz="14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575048" y="5373216"/>
            <a:ext cx="8568952" cy="504056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 fontScale="92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……….……………...</a:t>
            </a:r>
            <a:r>
              <a:rPr kumimoji="0" lang="cs-CZ" sz="16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16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 Black" pitchFamily="34" charset="0"/>
                <a:ea typeface="+mj-ea"/>
                <a:cs typeface="Arial" pitchFamily="34" charset="0"/>
              </a:rPr>
              <a:t>=</a:t>
            </a:r>
            <a:r>
              <a:rPr kumimoji="0" lang="cs-CZ" sz="16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………………………….….… </a:t>
            </a:r>
            <a:r>
              <a:rPr kumimoji="0" lang="cs-CZ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dřeviny rostoucí v malých nádobách </a:t>
            </a:r>
            <a:endParaRPr kumimoji="0" lang="cs-CZ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949280"/>
            <a:ext cx="1296144" cy="288032"/>
          </a:xfrm>
          <a:ln>
            <a:noFill/>
          </a:ln>
        </p:spPr>
        <p:txBody>
          <a:bodyPr>
            <a:normAutofit fontScale="90000"/>
          </a:bodyPr>
          <a:lstStyle/>
          <a:p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1. tajenka </a:t>
            </a:r>
            <a:endParaRPr lang="cs-CZ" sz="1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1124744"/>
          <a:ext cx="1140127" cy="4063995"/>
        </p:xfrm>
        <a:graphic>
          <a:graphicData uri="http://schemas.openxmlformats.org/drawingml/2006/table">
            <a:tbl>
              <a:tblPr/>
              <a:tblGrid>
                <a:gridCol w="394307"/>
                <a:gridCol w="745820"/>
              </a:tblGrid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AKÁT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BUK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DŘÍN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HABR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HRUŠEŇ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JALOVEC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JAVOR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JILM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MODŘÍN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SOSNA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TIS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ZERAV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ZLATICE</a:t>
                      </a:r>
                    </a:p>
                  </a:txBody>
                  <a:tcPr marL="9195" marR="9195" marT="919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419872" y="1196752"/>
          <a:ext cx="2578100" cy="699135"/>
        </p:xfrm>
        <a:graphic>
          <a:graphicData uri="http://schemas.openxmlformats.org/drawingml/2006/table">
            <a:tbl>
              <a:tblPr/>
              <a:tblGrid>
                <a:gridCol w="368300"/>
                <a:gridCol w="368300"/>
                <a:gridCol w="368300"/>
                <a:gridCol w="368300"/>
                <a:gridCol w="368300"/>
                <a:gridCol w="368300"/>
                <a:gridCol w="368300"/>
              </a:tblGrid>
              <a:tr h="3238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G4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J3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H1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B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 S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J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419872" y="2492896"/>
          <a:ext cx="3683000" cy="699135"/>
        </p:xfrm>
        <a:graphic>
          <a:graphicData uri="http://schemas.openxmlformats.org/drawingml/2006/table">
            <a:tbl>
              <a:tblPr/>
              <a:tblGrid>
                <a:gridCol w="368300"/>
                <a:gridCol w="368300"/>
                <a:gridCol w="368300"/>
                <a:gridCol w="368300"/>
                <a:gridCol w="368300"/>
                <a:gridCol w="368300"/>
                <a:gridCol w="368300"/>
                <a:gridCol w="368300"/>
                <a:gridCol w="368300"/>
                <a:gridCol w="368300"/>
              </a:tblGrid>
              <a:tr h="3238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F2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I5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M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I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I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U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Í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979712" y="1124744"/>
          <a:ext cx="1008112" cy="323850"/>
        </p:xfrm>
        <a:graphic>
          <a:graphicData uri="http://schemas.openxmlformats.org/drawingml/2006/table">
            <a:tbl>
              <a:tblPr/>
              <a:tblGrid>
                <a:gridCol w="1008112"/>
              </a:tblGrid>
              <a:tr h="32385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 tajenka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051720" y="2060848"/>
          <a:ext cx="1152128" cy="323850"/>
        </p:xfrm>
        <a:graphic>
          <a:graphicData uri="http://schemas.openxmlformats.org/drawingml/2006/table">
            <a:tbl>
              <a:tblPr/>
              <a:tblGrid>
                <a:gridCol w="1152128"/>
              </a:tblGrid>
              <a:tr h="32385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 tajenka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652120" y="404664"/>
          <a:ext cx="2592288" cy="323850"/>
        </p:xfrm>
        <a:graphic>
          <a:graphicData uri="http://schemas.openxmlformats.org/drawingml/2006/table">
            <a:tbl>
              <a:tblPr/>
              <a:tblGrid>
                <a:gridCol w="518458"/>
                <a:gridCol w="2073830"/>
              </a:tblGrid>
              <a:tr h="3238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B1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 písmeno 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2.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slova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427984" y="404664"/>
          <a:ext cx="1152128" cy="323850"/>
        </p:xfrm>
        <a:graphic>
          <a:graphicData uri="http://schemas.openxmlformats.org/drawingml/2006/table">
            <a:tbl>
              <a:tblPr/>
              <a:tblGrid>
                <a:gridCol w="1152128"/>
              </a:tblGrid>
              <a:tr h="32385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Nápověda: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2" name="Nadpis 1"/>
          <p:cNvSpPr txBox="1">
            <a:spLocks/>
          </p:cNvSpPr>
          <p:nvPr/>
        </p:nvSpPr>
        <p:spPr>
          <a:xfrm>
            <a:off x="395536" y="332656"/>
            <a:ext cx="3826768" cy="504056"/>
          </a:xfrm>
          <a:prstGeom prst="rect">
            <a:avLst/>
          </a:prstGeom>
          <a:ln w="6350" cap="rnd">
            <a:solidFill>
              <a:schemeClr val="bg1"/>
            </a:solidFill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Pomocí šifry vyluštěte:</a:t>
            </a:r>
            <a:endParaRPr kumimoji="0" lang="cs-CZ" sz="24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9F9F9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2987824" y="5949280"/>
            <a:ext cx="1296144" cy="28803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2. tajenka </a:t>
            </a:r>
            <a:endParaRPr kumimoji="0" lang="cs-CZ" sz="14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575048" y="5373216"/>
            <a:ext cx="8568952" cy="504056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 fontScale="92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……….……………...</a:t>
            </a:r>
            <a:r>
              <a:rPr kumimoji="0" lang="cs-CZ" sz="16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16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 Black" pitchFamily="34" charset="0"/>
                <a:ea typeface="+mj-ea"/>
                <a:cs typeface="Arial" pitchFamily="34" charset="0"/>
              </a:rPr>
              <a:t>=</a:t>
            </a:r>
            <a:r>
              <a:rPr kumimoji="0" lang="cs-CZ" sz="16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………………………….….… </a:t>
            </a:r>
            <a:r>
              <a:rPr kumimoji="0" lang="cs-CZ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dřeviny rostoucí v malých nádobách </a:t>
            </a:r>
            <a:endParaRPr kumimoji="0" lang="cs-CZ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611560" y="5517232"/>
            <a:ext cx="1872208" cy="28803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BONSAJE</a:t>
            </a:r>
            <a:endParaRPr kumimoji="0" lang="cs-CZ" sz="24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2771800" y="5517232"/>
            <a:ext cx="2952328" cy="28803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MINIATURNÍ</a:t>
            </a:r>
            <a:endParaRPr kumimoji="0" lang="cs-CZ" sz="24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tx1">
              <a:lumMod val="85000"/>
            </a:schemeClr>
          </a:solidFill>
        </p:spPr>
        <p:txBody>
          <a:bodyPr/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Dytrtová</a:t>
            </a:r>
            <a:r>
              <a:rPr lang="cs-CZ" sz="1400" dirty="0" smtClean="0">
                <a:solidFill>
                  <a:schemeClr val="bg1"/>
                </a:solidFill>
              </a:rPr>
              <a:t>, R., Praktické činnosti, Pěstitelství pro 6.- 9. r. ZŠ, Fortuna, 1997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svetbonsaji.cz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files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pictures</a:t>
            </a:r>
            <a:r>
              <a:rPr lang="cs-CZ" sz="1400" dirty="0" smtClean="0">
                <a:hlinkClick r:id="rId2"/>
              </a:rPr>
              <a:t>/354-P1010003.JPG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http://www.bonsai-</a:t>
            </a:r>
            <a:r>
              <a:rPr lang="cs-CZ" sz="1400" dirty="0" err="1" smtClean="0">
                <a:hlinkClick r:id="rId3"/>
              </a:rPr>
              <a:t>nbf.org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site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refl</a:t>
            </a:r>
            <a:r>
              <a:rPr lang="cs-CZ" sz="1400" dirty="0" smtClean="0">
                <a:hlinkClick r:id="rId3"/>
              </a:rPr>
              <a:t>_</a:t>
            </a:r>
            <a:r>
              <a:rPr lang="cs-CZ" sz="1400" dirty="0" err="1" smtClean="0">
                <a:hlinkClick r:id="rId3"/>
              </a:rPr>
              <a:t>of</a:t>
            </a:r>
            <a:r>
              <a:rPr lang="cs-CZ" sz="1400" dirty="0" smtClean="0">
                <a:hlinkClick r:id="rId3"/>
              </a:rPr>
              <a:t>_</a:t>
            </a:r>
            <a:r>
              <a:rPr lang="cs-CZ" sz="1400" dirty="0" err="1" smtClean="0">
                <a:hlinkClick r:id="rId3"/>
              </a:rPr>
              <a:t>nature</a:t>
            </a:r>
            <a:r>
              <a:rPr lang="cs-CZ" sz="1400" smtClean="0">
                <a:hlinkClick r:id="rId3"/>
              </a:rPr>
              <a:t>/Exhibit%202/9.jpg</a:t>
            </a:r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svetbonsaji.cz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files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pictures</a:t>
            </a:r>
            <a:r>
              <a:rPr lang="cs-CZ" sz="1400" dirty="0" smtClean="0">
                <a:hlinkClick r:id="rId3"/>
              </a:rPr>
              <a:t>/709-P1010034.JPG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svetbonsaji.cz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files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pictures</a:t>
            </a:r>
            <a:r>
              <a:rPr lang="cs-CZ" sz="1400" dirty="0" smtClean="0">
                <a:hlinkClick r:id="rId4"/>
              </a:rPr>
              <a:t>/860-P1010024.JPG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openport.cz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resize.php</a:t>
            </a:r>
            <a:r>
              <a:rPr lang="cs-CZ" sz="1400" dirty="0" smtClean="0">
                <a:hlinkClick r:id="rId5"/>
              </a:rPr>
              <a:t>?image=2086.jpg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http://www.o-</a:t>
            </a:r>
            <a:r>
              <a:rPr lang="cs-CZ" sz="1400" dirty="0" err="1" smtClean="0">
                <a:hlinkClick r:id="rId6"/>
              </a:rPr>
              <a:t>bonsajich.estranky.cz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img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mid</a:t>
            </a:r>
            <a:r>
              <a:rPr lang="cs-CZ" sz="1400" dirty="0" smtClean="0">
                <a:hlinkClick r:id="rId6"/>
              </a:rPr>
              <a:t>/17/</a:t>
            </a:r>
            <a:r>
              <a:rPr lang="cs-CZ" sz="1400" dirty="0" err="1" smtClean="0">
                <a:hlinkClick r:id="rId6"/>
              </a:rPr>
              <a:t>fikus</a:t>
            </a:r>
            <a:r>
              <a:rPr lang="cs-CZ" sz="1400" dirty="0" smtClean="0">
                <a:hlinkClick r:id="rId6"/>
              </a:rPr>
              <a:t>-bonsai.</a:t>
            </a:r>
            <a:r>
              <a:rPr lang="cs-CZ" sz="1400" dirty="0" err="1" smtClean="0">
                <a:hlinkClick r:id="rId6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svetbonsaji.cz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files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pictures</a:t>
            </a:r>
            <a:r>
              <a:rPr lang="cs-CZ" sz="1400" dirty="0" smtClean="0">
                <a:hlinkClick r:id="rId7"/>
              </a:rPr>
              <a:t>/932-P1010036.JPG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172272" cy="4572000"/>
          </a:xfrm>
          <a:solidFill>
            <a:schemeClr val="tx1">
              <a:lumMod val="85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1400" dirty="0" smtClean="0">
                <a:hlinkClick r:id="rId8"/>
              </a:rPr>
              <a:t>http://www.bonsai-</a:t>
            </a:r>
            <a:r>
              <a:rPr lang="cs-CZ" sz="1400" dirty="0" err="1" smtClean="0">
                <a:hlinkClick r:id="rId8"/>
              </a:rPr>
              <a:t>shop.cz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files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products</a:t>
            </a:r>
            <a:r>
              <a:rPr lang="cs-CZ" sz="1400" dirty="0" smtClean="0">
                <a:hlinkClick r:id="rId8"/>
              </a:rPr>
              <a:t>/P1010008[5]_m.</a:t>
            </a:r>
            <a:r>
              <a:rPr lang="cs-CZ" sz="1400" dirty="0" err="1" smtClean="0">
                <a:hlinkClick r:id="rId8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svetbonsaji.cz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files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pictures</a:t>
            </a:r>
            <a:r>
              <a:rPr lang="cs-CZ" sz="1400" dirty="0" smtClean="0">
                <a:hlinkClick r:id="rId9"/>
              </a:rPr>
              <a:t>/m-144-P1010088.JPG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http://japonskezahrady.com/files/IMG_4682.jpg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svetbonsaji.cz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files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pictures</a:t>
            </a:r>
            <a:r>
              <a:rPr lang="cs-CZ" sz="1400" dirty="0" smtClean="0">
                <a:hlinkClick r:id="rId11"/>
              </a:rPr>
              <a:t>/m-BONSAJE-oprava%20011.jpg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http://www.</a:t>
            </a:r>
            <a:r>
              <a:rPr lang="cs-CZ" sz="1400" dirty="0" err="1" smtClean="0">
                <a:hlinkClick r:id="rId12"/>
              </a:rPr>
              <a:t>svetbonsaji.cz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files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pictures</a:t>
            </a:r>
            <a:r>
              <a:rPr lang="cs-CZ" sz="1400" dirty="0" smtClean="0">
                <a:hlinkClick r:id="rId12"/>
              </a:rPr>
              <a:t>/m-595-P1010028.JPG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http://www.</a:t>
            </a:r>
            <a:r>
              <a:rPr lang="cs-CZ" sz="1400" dirty="0" err="1" smtClean="0">
                <a:hlinkClick r:id="rId13"/>
              </a:rPr>
              <a:t>prodejbonsaji.cz</a:t>
            </a:r>
            <a:r>
              <a:rPr lang="cs-CZ" sz="1400" dirty="0" smtClean="0">
                <a:hlinkClick r:id="rId13"/>
              </a:rPr>
              <a:t>/</a:t>
            </a:r>
            <a:r>
              <a:rPr lang="cs-CZ" sz="1400" dirty="0" err="1" smtClean="0">
                <a:hlinkClick r:id="rId13"/>
              </a:rPr>
              <a:t>files</a:t>
            </a:r>
            <a:r>
              <a:rPr lang="cs-CZ" sz="1400" dirty="0" smtClean="0">
                <a:hlinkClick r:id="rId13"/>
              </a:rPr>
              <a:t>/240/buk-541.jpg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http://www.</a:t>
            </a:r>
            <a:r>
              <a:rPr lang="cs-CZ" sz="1400" dirty="0" err="1" smtClean="0">
                <a:hlinkClick r:id="rId14"/>
              </a:rPr>
              <a:t>svetbonsaji.cz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files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pictures</a:t>
            </a:r>
            <a:r>
              <a:rPr lang="cs-CZ" sz="1400" dirty="0" smtClean="0">
                <a:hlinkClick r:id="rId14"/>
              </a:rPr>
              <a:t>/m-191-P1010007.JPG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http://blog.</a:t>
            </a:r>
            <a:r>
              <a:rPr lang="cs-CZ" sz="1400" dirty="0" err="1" smtClean="0">
                <a:hlinkClick r:id="rId15"/>
              </a:rPr>
              <a:t>sme.sk</a:t>
            </a:r>
            <a:r>
              <a:rPr lang="cs-CZ" sz="1400" dirty="0" smtClean="0">
                <a:hlinkClick r:id="rId15"/>
              </a:rPr>
              <a:t>/blog/431/52002/bonsai02.jpg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104</TotalTime>
  <Words>427</Words>
  <Application>Microsoft Office PowerPoint</Application>
  <PresentationFormat>Předvádění na obrazovce (4:3)</PresentationFormat>
  <Paragraphs>231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Papír</vt:lpstr>
      <vt:lpstr>Snímek 1</vt:lpstr>
      <vt:lpstr>Snímek 2</vt:lpstr>
      <vt:lpstr>BONSAJE</vt:lpstr>
      <vt:lpstr>Snímek 4</vt:lpstr>
      <vt:lpstr>Seznam druhů a rodů vhodných pro bonsaje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1. tajenka </vt:lpstr>
      <vt:lpstr>1. tajenka 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BONSAJE</dc:title>
  <dc:creator>Hříbková Jitka</dc:creator>
  <cp:lastModifiedBy>Hříbková Jitka</cp:lastModifiedBy>
  <cp:revision>19</cp:revision>
  <dcterms:created xsi:type="dcterms:W3CDTF">2011-04-16T16:01:20Z</dcterms:created>
  <dcterms:modified xsi:type="dcterms:W3CDTF">2013-02-15T21:16:40Z</dcterms:modified>
</cp:coreProperties>
</file>