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7"/>
  </p:notesMasterIdLst>
  <p:sldIdLst>
    <p:sldId id="288" r:id="rId2"/>
    <p:sldId id="289" r:id="rId3"/>
    <p:sldId id="256" r:id="rId4"/>
    <p:sldId id="265" r:id="rId5"/>
    <p:sldId id="266" r:id="rId6"/>
    <p:sldId id="284" r:id="rId7"/>
    <p:sldId id="262" r:id="rId8"/>
    <p:sldId id="257" r:id="rId9"/>
    <p:sldId id="269" r:id="rId10"/>
    <p:sldId id="271" r:id="rId11"/>
    <p:sldId id="258" r:id="rId12"/>
    <p:sldId id="276" r:id="rId13"/>
    <p:sldId id="275" r:id="rId14"/>
    <p:sldId id="287" r:id="rId15"/>
    <p:sldId id="263" r:id="rId16"/>
    <p:sldId id="273" r:id="rId17"/>
    <p:sldId id="278" r:id="rId18"/>
    <p:sldId id="280" r:id="rId19"/>
    <p:sldId id="277" r:id="rId20"/>
    <p:sldId id="283" r:id="rId21"/>
    <p:sldId id="274" r:id="rId22"/>
    <p:sldId id="285" r:id="rId23"/>
    <p:sldId id="286" r:id="rId24"/>
    <p:sldId id="260" r:id="rId25"/>
    <p:sldId id="291" r:id="rId2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163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17413FD-9FF9-47F7-9421-6B00826463A8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AFBEF8-6DB8-4920-ACB6-5A5B50775C6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21B70F-ECC4-4527-9FBB-C007858BE037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150B76-593F-4D24-AE3D-18FCF6D42824}" type="datetimeFigureOut">
              <a:rPr lang="cs-CZ"/>
              <a:pPr>
                <a:defRPr/>
              </a:pPr>
              <a:t>20.2.2013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90EBDC-33D0-4141-90A7-DB9320C37D9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C2C54C-49B7-41D0-9402-1395768C2D3F}" type="datetimeFigureOut">
              <a:rPr lang="cs-CZ"/>
              <a:pPr>
                <a:defRPr/>
              </a:pPr>
              <a:t>20.2.2013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933A86-2DD0-4127-ADDC-69382093AA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81AC55-3408-4885-BF77-AC543B8BAA49}" type="datetimeFigureOut">
              <a:rPr lang="cs-CZ"/>
              <a:pPr>
                <a:defRPr/>
              </a:pPr>
              <a:t>20.2.2013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618290-C2DA-4E11-B383-8B9B96FED0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6387B2-ABDE-4221-943E-09E356D8B9AC}" type="datetimeFigureOut">
              <a:rPr lang="cs-CZ"/>
              <a:pPr>
                <a:defRPr/>
              </a:pPr>
              <a:t>20.2.2013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5D1BFF-1EB0-4912-AE1E-68D686735F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823CE6-C550-4E91-8D47-2D50D5F38860}" type="datetimeFigureOut">
              <a:rPr lang="cs-CZ"/>
              <a:pPr>
                <a:defRPr/>
              </a:pPr>
              <a:t>20.2.2013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5AD3F6-D398-42FC-8C84-2445459E9D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8CE659-2831-45C4-A366-C6E5223E8479}" type="datetimeFigureOut">
              <a:rPr lang="cs-CZ"/>
              <a:pPr>
                <a:defRPr/>
              </a:pPr>
              <a:t>20.2.2013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1DBDB8-C134-485B-BCA5-BD3D2E12C6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83E11B-89CA-45E1-B49F-3F923C9C2507}" type="datetimeFigureOut">
              <a:rPr lang="cs-CZ"/>
              <a:pPr>
                <a:defRPr/>
              </a:pPr>
              <a:t>20.2.2013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06AF3C-045E-41B8-9C8D-BA90108B238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78A15-0571-4195-8EB2-CE04B6C78FB3}" type="datetimeFigureOut">
              <a:rPr lang="cs-CZ"/>
              <a:pPr>
                <a:defRPr/>
              </a:pPr>
              <a:t>20.2.2013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2751C4-54F3-42C6-90C6-FBD013C3EF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564A1E-B3D0-4116-9C06-FAAC1AA0A24F}" type="datetimeFigureOut">
              <a:rPr lang="cs-CZ"/>
              <a:pPr>
                <a:defRPr/>
              </a:pPr>
              <a:t>20.2.2013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A8E53E-E5F0-4649-B460-2BCB145BFA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8D9F1B-BEA3-4B72-A29B-FABD0FA875E4}" type="datetimeFigureOut">
              <a:rPr lang="cs-CZ"/>
              <a:pPr>
                <a:defRPr/>
              </a:pPr>
              <a:t>20.2.2013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40D88A-EB07-4556-B4AF-0E55442735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A01507-BAC6-439C-9FDE-7EB32D89F06C}" type="datetimeFigureOut">
              <a:rPr lang="cs-CZ"/>
              <a:pPr>
                <a:defRPr/>
              </a:pPr>
              <a:t>20.2.2013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14E567-5CDA-4054-B865-370F785C947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4C869B10-F78C-4213-A88F-ED45404078CB}" type="datetimeFigureOut">
              <a:rPr lang="cs-CZ"/>
              <a:pPr>
                <a:defRPr/>
              </a:pPr>
              <a:t>20.2.2013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E913EC6-80B7-4A90-BD32-27CA6A9831A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upload.wikimedia.org/wikipedia/commons/3/31/Pelargonium_peltatum_hort._a1.jpg" TargetMode="Externa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gif"/><Relationship Id="rId2" Type="http://schemas.openxmlformats.org/officeDocument/2006/relationships/image" Target="../media/image18.gif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3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hyperlink" Target="http://files.muskaty.cz/system_preview_detail_200000260-d5282d6221-public/velkokv%C4%9Bt%C3%A9-anglick%C3%A9-mu%C5%A1k%C3%A1ty-pac%20Aristo%20Apricot.jpg" TargetMode="External"/><Relationship Id="rId3" Type="http://schemas.openxmlformats.org/officeDocument/2006/relationships/hyperlink" Target="http://upload.wikimedia.org/wikipedia/commons/3/31/Pelargonium_peltatum_hort._a1.jpg" TargetMode="External"/><Relationship Id="rId7" Type="http://schemas.openxmlformats.org/officeDocument/2006/relationships/hyperlink" Target="http://www.kvetiny-siblova.cz/fotky1398/fotos/_vyr_566614-Pelargonium-Zonale-Abel.jpg" TargetMode="External"/><Relationship Id="rId2" Type="http://schemas.openxmlformats.org/officeDocument/2006/relationships/hyperlink" Target="http://www.balkonovekvetiny.cz/fotogalerie/muskaty-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zahradnictvivedrovice.cz/fotky276/fotos/_vyr_584Pelargonium-FlowerFairy-Ber.jpg" TargetMode="External"/><Relationship Id="rId11" Type="http://schemas.openxmlformats.org/officeDocument/2006/relationships/hyperlink" Target="http://www.e-rostliny.cz/fotky282/fotos/_vyr_564mexika-granatit.jpg" TargetMode="External"/><Relationship Id="rId5" Type="http://schemas.openxmlformats.org/officeDocument/2006/relationships/hyperlink" Target="http://farm8.staticflickr.com/7216/6924154218_dcd4b2a9b3_b.jpg" TargetMode="External"/><Relationship Id="rId10" Type="http://schemas.openxmlformats.org/officeDocument/2006/relationships/hyperlink" Target="http://blog.sme.sk/blog/4542/75298/16m8.jpg" TargetMode="External"/><Relationship Id="rId4" Type="http://schemas.openxmlformats.org/officeDocument/2006/relationships/hyperlink" Target="http://www.rastlinky.sk/media/catalog/product/cache/1/image/1000x1000/9df78eab33525d08d6e5fb8d27136e95/P/e/PelargedelAristoPetticoatRegpet.jpg" TargetMode="External"/><Relationship Id="rId9" Type="http://schemas.openxmlformats.org/officeDocument/2006/relationships/hyperlink" Target="http://files.muskaty.cz/system_preview_detail_200000142-4030b412a9-public/anglick%C3%A9-pelargonie-pac%20Angeleyes%20Bicolor.jpg" TargetMode="Externa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hyperlink" Target="http://files.muskaty.cz/system_preview_detail_200000059-5e7565f6ee-public/p%C5%99evisl%C3%A9-mu%C5%A1k%C3%A1ty-Blanche%20Roche.jpg" TargetMode="External"/><Relationship Id="rId3" Type="http://schemas.openxmlformats.org/officeDocument/2006/relationships/hyperlink" Target="http://www.garten.cz/images_data/1420_pelargonium_grandiflorum2.jpg" TargetMode="External"/><Relationship Id="rId7" Type="http://schemas.openxmlformats.org/officeDocument/2006/relationships/hyperlink" Target="http://www.zahradnictvivedrovice.cz/fotky276/fotos/Icecrystal_F.gif" TargetMode="External"/><Relationship Id="rId2" Type="http://schemas.openxmlformats.org/officeDocument/2006/relationships/hyperlink" Target="http://files.muskaty.cz/system_preview_detail_200000259-eaa1deb9bd-public/velkokv%C4%9Bt%C3%A9-anglick%C3%A9-mu%C5%A1k%C3%A1ty-Mona%20Lisa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zahradnictvivedrovice.cz/fotky276/fotos/gen320/gen_d_Perlenkette-Orange_F.gif" TargetMode="External"/><Relationship Id="rId11" Type="http://schemas.openxmlformats.org/officeDocument/2006/relationships/hyperlink" Target="http://www.katalog-rostlin.cz/images/letnicky-balkonovky/large/Pelargonium-peltatum-Vicky2.jpg" TargetMode="External"/><Relationship Id="rId5" Type="http://schemas.openxmlformats.org/officeDocument/2006/relationships/hyperlink" Target="http://files.muskaty.cz/system_preview_200000290-c9446ca3f2-public/vzp%C5%99%C3%ADmen%C3%A9-pelargonie-Pac%20Little%20Lady%20Light,%20Minilight.jpg" TargetMode="External"/><Relationship Id="rId10" Type="http://schemas.openxmlformats.org/officeDocument/2006/relationships/hyperlink" Target="http://www.e-rostliny.cz/fotky282/fotos/_vyr_459ruby.jpg" TargetMode="External"/><Relationship Id="rId4" Type="http://schemas.openxmlformats.org/officeDocument/2006/relationships/hyperlink" Target="http://files.muskaty.cz/system_preview_detail_200000292-f24adf37ca-public/vzp%C5%99%C3%ADmen%C3%A9-pelargonie-Pac%20Little%20Lady%20Rose,%20Minirose.jpg" TargetMode="External"/><Relationship Id="rId9" Type="http://schemas.openxmlformats.org/officeDocument/2006/relationships/hyperlink" Target="http://www.e-rostliny.cz/fotky282/fotos/_vyr_443Lilac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39552" y="548680"/>
            <a:ext cx="8136904" cy="57606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2793397" y="2996952"/>
          <a:ext cx="3866836" cy="868680"/>
        </p:xfrm>
        <a:graphic>
          <a:graphicData uri="http://schemas.openxmlformats.org/drawingml/2006/table">
            <a:tbl>
              <a:tblPr/>
              <a:tblGrid>
                <a:gridCol w="1992431"/>
                <a:gridCol w="1874405"/>
              </a:tblGrid>
              <a:tr h="254127">
                <a:tc>
                  <a:txBody>
                    <a:bodyPr/>
                    <a:lstStyle/>
                    <a:p>
                      <a:r>
                        <a:rPr lang="cs-CZ" sz="1300" b="1" dirty="0">
                          <a:latin typeface="Calibri"/>
                        </a:rPr>
                        <a:t>Autor: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>
                          <a:latin typeface="Calibri"/>
                        </a:rPr>
                        <a:t>Mgr. Jitka Hříbková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</a:tr>
              <a:tr h="254032">
                <a:tc>
                  <a:txBody>
                    <a:bodyPr/>
                    <a:lstStyle/>
                    <a:p>
                      <a:r>
                        <a:rPr lang="cs-CZ" sz="1300" b="1" dirty="0">
                          <a:latin typeface="Calibri"/>
                        </a:rPr>
                        <a:t>Číslo </a:t>
                      </a:r>
                      <a:r>
                        <a:rPr lang="cs-CZ" sz="1300" b="1" dirty="0" err="1">
                          <a:latin typeface="Calibri"/>
                        </a:rPr>
                        <a:t>DUMu</a:t>
                      </a:r>
                      <a:r>
                        <a:rPr lang="cs-CZ" sz="1300" b="1" dirty="0">
                          <a:latin typeface="Calibri"/>
                        </a:rPr>
                        <a:t>: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latin typeface="Calibri"/>
                        </a:rPr>
                        <a:t>Pě8 - 19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6B3FF"/>
                    </a:solidFill>
                  </a:tcPr>
                </a:tc>
              </a:tr>
              <a:tr h="254127">
                <a:tc>
                  <a:txBody>
                    <a:bodyPr/>
                    <a:lstStyle/>
                    <a:p>
                      <a:r>
                        <a:rPr lang="cs-CZ" sz="1300" b="1" dirty="0">
                          <a:latin typeface="Calibri"/>
                        </a:rPr>
                        <a:t>Datum ověření ve </a:t>
                      </a:r>
                      <a:r>
                        <a:rPr lang="cs-CZ" sz="1300" b="1" dirty="0" smtClean="0">
                          <a:latin typeface="Calibri"/>
                        </a:rPr>
                        <a:t> výuce</a:t>
                      </a:r>
                      <a:r>
                        <a:rPr lang="cs-CZ" sz="1300" b="1" dirty="0">
                          <a:latin typeface="Calibri"/>
                        </a:rPr>
                        <a:t>: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latin typeface="Calibri"/>
                        </a:rPr>
                        <a:t>18. 4.</a:t>
                      </a:r>
                      <a:r>
                        <a:rPr lang="cs-CZ" sz="1300" baseline="0" dirty="0" smtClean="0">
                          <a:latin typeface="Calibri"/>
                        </a:rPr>
                        <a:t> 2011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</a:tr>
            </a:tbl>
          </a:graphicData>
        </a:graphic>
      </p:graphicFrame>
      <p:sp>
        <p:nvSpPr>
          <p:cNvPr id="7" name="Obdélník 6"/>
          <p:cNvSpPr/>
          <p:nvPr/>
        </p:nvSpPr>
        <p:spPr>
          <a:xfrm>
            <a:off x="755576" y="5805264"/>
            <a:ext cx="626469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u="sng" dirty="0">
                <a:latin typeface="+mn-lt"/>
              </a:rPr>
              <a:t>Téma:</a:t>
            </a:r>
            <a:r>
              <a:rPr lang="cs-CZ" dirty="0">
                <a:latin typeface="+mn-lt"/>
              </a:rPr>
              <a:t> </a:t>
            </a:r>
            <a:r>
              <a:rPr lang="cs-CZ" dirty="0" smtClean="0">
                <a:latin typeface="+mn-lt"/>
              </a:rPr>
              <a:t>Muškáty - charakteristika</a:t>
            </a:r>
            <a:endParaRPr lang="cs-CZ" dirty="0">
              <a:latin typeface="+mn-lt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755576" y="5435932"/>
            <a:ext cx="371492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 err="1">
                <a:latin typeface="+mn-lt"/>
              </a:rPr>
              <a:t>Tématický</a:t>
            </a:r>
            <a:r>
              <a:rPr lang="cs-CZ" u="sng" dirty="0">
                <a:latin typeface="+mn-lt"/>
              </a:rPr>
              <a:t> okruh</a:t>
            </a:r>
            <a:r>
              <a:rPr lang="cs-CZ" dirty="0">
                <a:latin typeface="+mn-lt"/>
              </a:rPr>
              <a:t>: </a:t>
            </a:r>
            <a:r>
              <a:rPr lang="cs-CZ" dirty="0" smtClean="0">
                <a:latin typeface="+mn-lt"/>
              </a:rPr>
              <a:t>Okrasné sadovnictví</a:t>
            </a:r>
            <a:endParaRPr lang="cs-CZ" dirty="0">
              <a:latin typeface="+mn-lt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755576" y="5066600"/>
            <a:ext cx="27764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>
                <a:latin typeface="+mn-lt"/>
              </a:rPr>
              <a:t>Vzdělávací obor</a:t>
            </a:r>
            <a:r>
              <a:rPr lang="cs-CZ" dirty="0">
                <a:latin typeface="+mn-lt"/>
              </a:rPr>
              <a:t>: </a:t>
            </a:r>
            <a:r>
              <a:rPr lang="cs-CZ" dirty="0" smtClean="0">
                <a:latin typeface="+mn-lt"/>
              </a:rPr>
              <a:t>Pěstitelství</a:t>
            </a:r>
            <a:endParaRPr lang="cs-CZ" dirty="0">
              <a:latin typeface="+mn-lt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755576" y="4697268"/>
            <a:ext cx="368011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>
                <a:latin typeface="+mn-lt"/>
              </a:rPr>
              <a:t>Vzdělávací oblast</a:t>
            </a:r>
            <a:r>
              <a:rPr lang="cs-CZ" dirty="0">
                <a:latin typeface="+mn-lt"/>
              </a:rPr>
              <a:t>: Člověk a </a:t>
            </a:r>
            <a:r>
              <a:rPr lang="cs-CZ" dirty="0" smtClean="0">
                <a:latin typeface="+mn-lt"/>
              </a:rPr>
              <a:t>svět práce</a:t>
            </a:r>
            <a:endParaRPr lang="cs-CZ" dirty="0">
              <a:latin typeface="+mn-lt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755576" y="4327936"/>
            <a:ext cx="14147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>
                <a:latin typeface="+mn-lt"/>
              </a:rPr>
              <a:t>Ročník</a:t>
            </a:r>
            <a:r>
              <a:rPr lang="cs-CZ" dirty="0">
                <a:latin typeface="+mn-lt"/>
              </a:rPr>
              <a:t>: </a:t>
            </a:r>
            <a:r>
              <a:rPr lang="cs-CZ" dirty="0" smtClean="0">
                <a:latin typeface="+mn-lt"/>
              </a:rPr>
              <a:t>osmý</a:t>
            </a:r>
            <a:endParaRPr lang="cs-CZ" dirty="0">
              <a:latin typeface="+mn-lt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671388" y="2214156"/>
            <a:ext cx="299306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a-DK" dirty="0">
                <a:latin typeface="+mn-lt"/>
              </a:rPr>
              <a:t>Projekt: OP VK 1.4 709998205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2627784" y="2466037"/>
            <a:ext cx="385868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latin typeface="+mn-lt"/>
              </a:rPr>
              <a:t> Číslo </a:t>
            </a:r>
            <a:r>
              <a:rPr lang="cs-CZ" dirty="0">
                <a:latin typeface="+mn-lt"/>
              </a:rPr>
              <a:t>projektu: CZ.1.07/1.4.00/21.0440</a:t>
            </a:r>
          </a:p>
        </p:txBody>
      </p:sp>
      <p:pic>
        <p:nvPicPr>
          <p:cNvPr id="14341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1732374"/>
            <a:ext cx="1304925" cy="197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4" name="Picture 2" descr="http://zsgenklapalka.wz.cz/telowebu/obsah_soubory/logo_grant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060501" y="648957"/>
            <a:ext cx="5472608" cy="119586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95536" y="548680"/>
            <a:ext cx="8136904" cy="57606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899592" y="836712"/>
            <a:ext cx="7128792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u="sng" dirty="0">
                <a:latin typeface="+mn-lt"/>
              </a:rPr>
              <a:t>ANOTACE</a:t>
            </a:r>
          </a:p>
          <a:p>
            <a:endParaRPr lang="cs-CZ" b="1" dirty="0">
              <a:latin typeface="+mn-lt"/>
            </a:endParaRPr>
          </a:p>
          <a:p>
            <a:r>
              <a:rPr lang="cs-CZ" b="1" dirty="0">
                <a:latin typeface="+mn-lt"/>
              </a:rPr>
              <a:t>Digitální výukový materiál </a:t>
            </a:r>
            <a:r>
              <a:rPr lang="cs-CZ" b="1" dirty="0" smtClean="0">
                <a:latin typeface="+mn-lt"/>
              </a:rPr>
              <a:t>MUŠKÁTY je součástí výkladové hodiny.</a:t>
            </a:r>
          </a:p>
          <a:p>
            <a:endParaRPr lang="cs-CZ" b="1" dirty="0">
              <a:latin typeface="+mn-lt"/>
            </a:endParaRPr>
          </a:p>
          <a:p>
            <a:r>
              <a:rPr lang="cs-CZ" dirty="0" smtClean="0">
                <a:latin typeface="+mn-lt"/>
              </a:rPr>
              <a:t>Výklad </a:t>
            </a:r>
            <a:r>
              <a:rPr lang="cs-CZ" dirty="0">
                <a:latin typeface="+mn-lt"/>
              </a:rPr>
              <a:t>je doplněn obrázky </a:t>
            </a:r>
            <a:r>
              <a:rPr lang="cs-CZ" dirty="0" smtClean="0">
                <a:latin typeface="+mn-lt"/>
              </a:rPr>
              <a:t>z internetu.</a:t>
            </a:r>
          </a:p>
          <a:p>
            <a:endParaRPr lang="cs-CZ" dirty="0">
              <a:latin typeface="+mn-lt"/>
            </a:endParaRPr>
          </a:p>
          <a:p>
            <a:endParaRPr lang="cs-CZ" b="1" dirty="0">
              <a:latin typeface="+mn-lt"/>
            </a:endParaRPr>
          </a:p>
          <a:p>
            <a:r>
              <a:rPr lang="cs-CZ" b="1" dirty="0">
                <a:latin typeface="+mn-lt"/>
              </a:rPr>
              <a:t>Výukový materiál je určen pro žáky </a:t>
            </a:r>
            <a:r>
              <a:rPr lang="cs-CZ" b="1" dirty="0" smtClean="0">
                <a:latin typeface="+mn-lt"/>
              </a:rPr>
              <a:t>8. ročníku.</a:t>
            </a:r>
          </a:p>
          <a:p>
            <a:endParaRPr lang="cs-CZ" b="1" dirty="0">
              <a:latin typeface="+mn-lt"/>
            </a:endParaRPr>
          </a:p>
          <a:p>
            <a:r>
              <a:rPr lang="cs-CZ" dirty="0">
                <a:latin typeface="+mn-lt"/>
              </a:rPr>
              <a:t>Práce je určena na interaktivní tabuli SMART Notebook</a:t>
            </a:r>
            <a:r>
              <a:rPr lang="cs-CZ" dirty="0" smtClean="0">
                <a:latin typeface="+mn-lt"/>
              </a:rPr>
              <a:t>.</a:t>
            </a:r>
          </a:p>
          <a:p>
            <a:endParaRPr lang="cs-CZ" dirty="0">
              <a:latin typeface="+mn-lt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balkonovekvetiny.cz/fotogalerie/muskaty-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404664"/>
            <a:ext cx="6912768" cy="6166189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683568" y="2492896"/>
            <a:ext cx="7772400" cy="1470025"/>
          </a:xfrm>
        </p:spPr>
        <p:txBody>
          <a:bodyPr/>
          <a:lstStyle/>
          <a:p>
            <a:r>
              <a:rPr lang="cs-CZ" sz="8000" b="1" u="sng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MUŠKÁTY</a:t>
            </a: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5408612" y="6165304"/>
            <a:ext cx="3735388" cy="546100"/>
          </a:xfrm>
          <a:prstGeom prst="rect">
            <a:avLst/>
          </a:prstGeom>
        </p:spPr>
        <p:txBody>
          <a:bodyPr anchor="ctr">
            <a:norm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ctr" fontAlgn="auto">
              <a:spcAft>
                <a:spcPts val="0"/>
              </a:spcAft>
              <a:defRPr/>
            </a:pPr>
            <a:r>
              <a:rPr lang="cs-CZ" sz="1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Zpracovala: Mgr. Jitka Hříbková, ZŠ </a:t>
            </a:r>
            <a:r>
              <a:rPr lang="cs-CZ" sz="12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Dyjákovice</a:t>
            </a:r>
            <a:endParaRPr lang="cs-CZ" sz="1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Muškáty neboli pelargonie</a:t>
            </a:r>
            <a:endParaRPr lang="cs-CZ" u="sng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338" name="Zástupný symbol pro obsah 4"/>
          <p:cNvSpPr>
            <a:spLocks noGrp="1"/>
          </p:cNvSpPr>
          <p:nvPr>
            <p:ph idx="1"/>
          </p:nvPr>
        </p:nvSpPr>
        <p:spPr>
          <a:xfrm>
            <a:off x="457200" y="1600200"/>
            <a:ext cx="7931224" cy="4525963"/>
          </a:xfrm>
        </p:spPr>
        <p:txBody>
          <a:bodyPr/>
          <a:lstStyle/>
          <a:p>
            <a:pPr>
              <a:buNone/>
            </a:pPr>
            <a:endParaRPr lang="cs-CZ" b="1" dirty="0" smtClean="0"/>
          </a:p>
          <a:p>
            <a:r>
              <a:rPr lang="cs-CZ" dirty="0" smtClean="0"/>
              <a:t>na našich balkónech velmi oblíbené květiny </a:t>
            </a:r>
          </a:p>
          <a:p>
            <a:r>
              <a:rPr lang="cs-CZ" dirty="0" smtClean="0"/>
              <a:t>rostou bez problémů </a:t>
            </a:r>
          </a:p>
          <a:p>
            <a:r>
              <a:rPr lang="cs-CZ" dirty="0" smtClean="0"/>
              <a:t>po dobu několika měsíců nepřetržitě kvetou krásně zbarvenými květy</a:t>
            </a:r>
            <a:br>
              <a:rPr lang="cs-CZ" dirty="0" smtClean="0"/>
            </a:b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Charakteristika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641379"/>
          </a:xfrm>
        </p:spPr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800" dirty="0" smtClean="0"/>
              <a:t>Nejznámějšími pelargóniemi jsou hybridy - známé pod lidovým označením muškáty.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800" dirty="0" smtClean="0"/>
              <a:t>Kulaté stonky muškátů jsou ze začátku dužnaté, později dřevnatí až do tvaru malého keříku.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800" dirty="0" smtClean="0"/>
              <a:t>Listy mají tmavší podkovovitou kresbu.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800" dirty="0" smtClean="0"/>
              <a:t>Květy jsou velké, jednoduché nebo plné.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800" dirty="0" smtClean="0"/>
              <a:t>Barvu mají muškáty červenou, růžovou, purpurovou nebo bílou.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800" dirty="0" smtClean="0"/>
              <a:t>Muškáty se hodí do květinových truhlíků a různých balkónových nádob.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800" dirty="0" smtClean="0"/>
              <a:t> Mají v oblibě slunná a chráněná místa.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800" dirty="0" smtClean="0"/>
              <a:t>Jsou ozdobou balkónů a teras.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800" dirty="0" smtClean="0"/>
              <a:t> Nedoporučuje se pěstovat muškáty v příliš velkých nádobách, kde zůstává zemina dlouho zamokřená a nedostatečně osychá.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800" dirty="0" smtClean="0"/>
              <a:t> Muškáty potřebují během léta středně vydatnou zálivku a jednou za 10 až 14 dnů přihnojování.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800" dirty="0" smtClean="0"/>
              <a:t>Jednostranné přihnojování dusíkem se nedoporučuje - podporuje růst listů na úkor květů.</a:t>
            </a:r>
            <a:br>
              <a:rPr lang="cs-CZ" sz="1800" dirty="0" smtClean="0"/>
            </a:br>
            <a:r>
              <a:rPr lang="cs-CZ" sz="1800" dirty="0" smtClean="0"/>
              <a:t/>
            </a:r>
            <a:br>
              <a:rPr lang="cs-CZ" sz="1800" dirty="0" smtClean="0"/>
            </a:br>
            <a:endParaRPr lang="cs-CZ" sz="1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Dělení muškátů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755576" y="1988840"/>
            <a:ext cx="2304256" cy="864096"/>
          </a:xfrm>
          <a:prstGeom prst="round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převislý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419872" y="1988840"/>
            <a:ext cx="2304256" cy="864096"/>
          </a:xfrm>
          <a:prstGeom prst="round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vzpřímený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6156176" y="1988840"/>
            <a:ext cx="2304256" cy="864096"/>
          </a:xfrm>
          <a:prstGeom prst="round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anglický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12" name="Přímá spojovací čára 11"/>
          <p:cNvCxnSpPr>
            <a:stCxn id="4" idx="2"/>
            <a:endCxn id="5" idx="0"/>
          </p:cNvCxnSpPr>
          <p:nvPr/>
        </p:nvCxnSpPr>
        <p:spPr>
          <a:xfrm rot="5400000">
            <a:off x="2954251" y="371091"/>
            <a:ext cx="571202" cy="2664296"/>
          </a:xfrm>
          <a:prstGeom prst="line">
            <a:avLst/>
          </a:prstGeom>
          <a:ln w="381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>
            <a:stCxn id="4" idx="2"/>
            <a:endCxn id="6" idx="0"/>
          </p:cNvCxnSpPr>
          <p:nvPr/>
        </p:nvCxnSpPr>
        <p:spPr>
          <a:xfrm rot="5400000">
            <a:off x="4286399" y="1703239"/>
            <a:ext cx="571202" cy="0"/>
          </a:xfrm>
          <a:prstGeom prst="line">
            <a:avLst/>
          </a:prstGeom>
          <a:ln w="381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>
            <a:stCxn id="4" idx="2"/>
            <a:endCxn id="7" idx="0"/>
          </p:cNvCxnSpPr>
          <p:nvPr/>
        </p:nvCxnSpPr>
        <p:spPr>
          <a:xfrm rot="16200000" flipH="1">
            <a:off x="5654551" y="335087"/>
            <a:ext cx="571202" cy="2736304"/>
          </a:xfrm>
          <a:prstGeom prst="line">
            <a:avLst/>
          </a:prstGeom>
          <a:ln w="381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460" name="Picture 4" descr="http://www.rastlinky.sk/media/catalog/product/cache/1/image/1000x1000/9df78eab33525d08d6e5fb8d27136e95/P/e/PelargedelAristoPetticoatRegpe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12160" y="3573016"/>
            <a:ext cx="2664296" cy="193802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9462" name="Picture 6" descr="http://farm8.staticflickr.com/7216/6924154218_dcd4b2a9b3_b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03848" y="3501008"/>
            <a:ext cx="2664296" cy="199822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0482" name="Picture 2" descr="http://www.lebis.cz/data/File/muskaty04_b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8" y="3501008"/>
            <a:ext cx="2736304" cy="2054716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PŘEVISLÉ PELARGONIE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 rtlCol="0">
            <a:normAutofit fontScale="77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300" dirty="0" smtClean="0"/>
              <a:t>Lidově taky nazývány břečťanovité - připomínají svým tvarem list břečťanu.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300" dirty="0" smtClean="0"/>
              <a:t>Tenké stonky visí volně dolů, proto jsou nejvhodnější </a:t>
            </a:r>
            <a:r>
              <a:rPr lang="cs-CZ" sz="3300" dirty="0" smtClean="0"/>
              <a:t>               do </a:t>
            </a:r>
            <a:r>
              <a:rPr lang="cs-CZ" sz="3300" dirty="0" smtClean="0"/>
              <a:t>zavěšených nádob a truhlíků.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300" dirty="0" smtClean="0"/>
              <a:t>Doba kvetení je od května až do pozdního podzimu.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300" dirty="0" smtClean="0"/>
              <a:t>Zaléváme hojně, před další zálivkou necháme zeminu oschnout.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300" dirty="0" smtClean="0"/>
              <a:t>Jednou za 14 dnů přihnojujeme.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300" dirty="0" smtClean="0"/>
              <a:t>Mimo bohatě kvetoucích odrůd se pěstují i pestrolisté odrůdy. </a:t>
            </a:r>
            <a:br>
              <a:rPr lang="cs-CZ" sz="33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Muškát převislý</a:t>
            </a:r>
          </a:p>
        </p:txBody>
      </p:sp>
      <p:pic>
        <p:nvPicPr>
          <p:cNvPr id="18434" name="Picture 2" descr="http://www.kvetinynadobirku.cz/images/produkty/original/1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1628800"/>
            <a:ext cx="6552728" cy="436166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Nadpis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Muškát převislý</a:t>
            </a:r>
          </a:p>
        </p:txBody>
      </p:sp>
      <p:pic>
        <p:nvPicPr>
          <p:cNvPr id="26629" name="Picture 8" descr="Soubor:Pelargonium peltatum hort. a1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47664" y="1556792"/>
            <a:ext cx="6336704" cy="4735899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Nadpis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Muškát převislý</a:t>
            </a:r>
          </a:p>
        </p:txBody>
      </p:sp>
      <p:pic>
        <p:nvPicPr>
          <p:cNvPr id="28679" name="Picture 12" descr="http://www.kvetiny-siblova.cz/fotky1398/fotos/_vyr_167560-Pelargonium-Peltatum-M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556792"/>
            <a:ext cx="6447486" cy="432048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Muškát převislý - plnokvětý</a:t>
            </a:r>
          </a:p>
        </p:txBody>
      </p:sp>
      <p:pic>
        <p:nvPicPr>
          <p:cNvPr id="14340" name="Picture 4" descr="http://www.katalog-rostlin.cz/images/letnicky-balkonovky/large/Pelargonium-peltatum-Vicky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1340768"/>
            <a:ext cx="6552728" cy="4914546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Nadpis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Muškát převislý - plnokvětý</a:t>
            </a:r>
          </a:p>
        </p:txBody>
      </p:sp>
      <p:pic>
        <p:nvPicPr>
          <p:cNvPr id="33796" name="Picture 7" descr="http://www.e-rostliny.cz/fotky282/fotos/_vyr_459rub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1700808"/>
            <a:ext cx="5688632" cy="4536529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Nadpis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Muškát převislý - plnokvětý</a:t>
            </a:r>
          </a:p>
        </p:txBody>
      </p:sp>
      <p:pic>
        <p:nvPicPr>
          <p:cNvPr id="14338" name="Picture 2" descr="http://www.zahradnictvivedrovice.cz/fotky276/fotos/_vyr_443Lilac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720" y="1700807"/>
            <a:ext cx="5587432" cy="417646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890" name="Picture 2" descr="http://www.jina-zahrada.cz/files/fotogalerie/30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556792"/>
            <a:ext cx="5760640" cy="431524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Muškát převislý - plnokvětý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VZPŘÍMENÉ PELARGONIE</a:t>
            </a:r>
            <a:endParaRPr lang="cs-CZ" u="sng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003232" cy="4525963"/>
          </a:xfrm>
        </p:spPr>
        <p:txBody>
          <a:bodyPr/>
          <a:lstStyle/>
          <a:p>
            <a:pPr algn="just"/>
            <a:r>
              <a:rPr lang="cs-CZ" sz="2400" dirty="0" smtClean="0"/>
              <a:t>Velkokvěté pelargónie kvetou převážně v jarních měsících, při vysoké letní teplotě se květy netvoří. </a:t>
            </a:r>
          </a:p>
          <a:p>
            <a:pPr algn="just"/>
            <a:r>
              <a:rPr lang="cs-CZ" sz="2400" dirty="0" smtClean="0"/>
              <a:t>Potřebují slunné místo u okna, chráněné před silným poledním úpalem. </a:t>
            </a:r>
          </a:p>
          <a:p>
            <a:pPr algn="just"/>
            <a:r>
              <a:rPr lang="cs-CZ" sz="2400" dirty="0" smtClean="0"/>
              <a:t>Zaléváme a přihnojujeme pravidelně, při nedostatku vody jsou listy svěšené a ochablé. </a:t>
            </a:r>
          </a:p>
          <a:p>
            <a:pPr fontAlgn="auto">
              <a:spcAft>
                <a:spcPts val="0"/>
              </a:spcAft>
              <a:buNone/>
              <a:defRPr/>
            </a:pPr>
            <a:endParaRPr lang="cs-CZ" sz="2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Nadpis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Muškát vzpřímený</a:t>
            </a:r>
          </a:p>
        </p:txBody>
      </p:sp>
      <p:pic>
        <p:nvPicPr>
          <p:cNvPr id="30723" name="Picture 2" descr="http://balkonovekvetiny.cz/fotogalerie/muskaty-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1556792"/>
            <a:ext cx="5832648" cy="424815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Muškát vzpřímený</a:t>
            </a:r>
          </a:p>
        </p:txBody>
      </p:sp>
      <p:pic>
        <p:nvPicPr>
          <p:cNvPr id="8194" name="Picture 2" descr="Pelargonium zonále Flower Fairy Berr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916832"/>
            <a:ext cx="4248472" cy="424847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200" name="Picture 8" descr="Pelargonium Zonale Abelin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016" y="1916832"/>
            <a:ext cx="4176464" cy="413402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http://files.muskaty.cz/system_preview_detail_200000290-c9446ca3f2-public/vzp%C5%99%C3%ADmen%C3%A9-pelargonie-Pac%20Little%20Lady%20Light,%20Miniligh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916832"/>
            <a:ext cx="3886200" cy="428625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Nadpis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Muškát vzpřímený</a:t>
            </a:r>
          </a:p>
        </p:txBody>
      </p:sp>
      <p:pic>
        <p:nvPicPr>
          <p:cNvPr id="7172" name="Picture 4" descr="http://files.muskaty.cz/system_preview_detail_200000292-f24adf37ca-public/vzp%C5%99%C3%ADmen%C3%A9-pelargonie-Pac%20Little%20Lady%20Rose,%20Miniros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016" y="1772816"/>
            <a:ext cx="3816424" cy="428625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Muškát vzpřímený</a:t>
            </a:r>
          </a:p>
        </p:txBody>
      </p:sp>
      <p:pic>
        <p:nvPicPr>
          <p:cNvPr id="6146" name="Picture 2" descr="http://www.zahradnictvivedrovice.cz/fotky276/fotos/gen320/gen_d_Perlenkette-Orange_F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4008" y="1916832"/>
            <a:ext cx="4101427" cy="3960440"/>
          </a:xfrm>
          <a:prstGeom prst="rect">
            <a:avLst/>
          </a:prstGeom>
          <a:noFill/>
        </p:spPr>
      </p:pic>
      <p:pic>
        <p:nvPicPr>
          <p:cNvPr id="6148" name="Picture 4" descr="Pelargonium zonále Icecrystal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1556792"/>
            <a:ext cx="4283968" cy="412818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143000"/>
          </a:xfrm>
        </p:spPr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Anglické pelargónie</a:t>
            </a:r>
            <a:b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cs-CZ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 smtClean="0"/>
              <a:t>Pelargonie velkokvěté byly dříve označovány jako anglické nebo také královské či francouzské.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 smtClean="0"/>
              <a:t>Poznáme je podle ostře zubatých listů, květy jsou velké červené, růžové, lososové nebo bílé se skvrnou.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 smtClean="0"/>
              <a:t> Můžou být jednobarevné, dvoubarevné i vícebarevné se světlými nebo tmavými oky a různobarevnými okraji.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 smtClean="0"/>
              <a:t>Velikost květu je kolem 5 cm.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 smtClean="0"/>
              <a:t>Tvar květu je jednoduchý, poloplný, plnokvětý, hladký, se zvlněnými nebo roztřepenými okraji.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 smtClean="0"/>
              <a:t>Květy mají poměrně dlouhou životnost.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Anglické pelargónie</a:t>
            </a:r>
            <a:b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cs-CZ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098" name="Picture 2" descr="http://blog.sme.sk/blog/4542/75298/16m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1556792"/>
            <a:ext cx="5686382" cy="4104456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Anglické pelargónie</a:t>
            </a:r>
            <a:b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cs-CZ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6" name="Picture 4" descr="http://files.muskaty.cz/system_preview_detail_200000259-eaa1deb9bd-public/velkokv%C4%9Bt%C3%A9-anglick%C3%A9-mu%C5%A1k%C3%A1ty-Mona%20Lis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412776"/>
            <a:ext cx="3384376" cy="3321553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098" name="Picture 2" descr="http://files.muskaty.cz/200000004-dae4fdbde6/pelargonium%20grandiflorum%20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87824" y="3789040"/>
            <a:ext cx="3333750" cy="2700139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102" name="Picture 6" descr="http://files.muskaty.cz/system_preview_detail_200000261-d814ad90ea-public/velkokv%C4%9Bt%C3%A9-anglick%C3%A9-mu%C5%A1k%C3%A1ty-pac%20Aristo%20Beauty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08104" y="1412776"/>
            <a:ext cx="3168352" cy="313583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Anglické pelargónie</a:t>
            </a:r>
            <a:b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cs-CZ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2" name="Picture 4" descr="http://files.muskaty.cz/system_preview_detail_200000260-d5282d6221-public/velkokv%C4%9Bt%C3%A9-anglick%C3%A9-mu%C5%A1k%C3%A1ty-pac%20Aristo%20Aprico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2060848"/>
            <a:ext cx="3891371" cy="367240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054" name="Picture 6" descr="http://files.muskaty.cz/system_preview_detail_200000142-4030b412a9-public/anglick%C3%A9-pelargonie-pac%20Angeleyes%20Bi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55976" y="2132856"/>
            <a:ext cx="4036970" cy="367240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</a:p>
        </p:txBody>
      </p:sp>
      <p:sp>
        <p:nvSpPr>
          <p:cNvPr id="2355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b="1" dirty="0" err="1" smtClean="0"/>
              <a:t>Dytrtová</a:t>
            </a:r>
            <a:r>
              <a:rPr lang="cs-CZ" sz="2000" b="1" dirty="0" smtClean="0"/>
              <a:t>, R., Praktické činnosti, Pěstitelství pro 6.- 9. r. ZŠ, Fortuna, 1997</a:t>
            </a:r>
          </a:p>
          <a:p>
            <a:r>
              <a:rPr lang="cs-CZ" sz="1400" dirty="0" smtClean="0">
                <a:hlinkClick r:id="rId2"/>
              </a:rPr>
              <a:t>http://www.</a:t>
            </a:r>
            <a:r>
              <a:rPr lang="cs-CZ" sz="1400" dirty="0" err="1" smtClean="0">
                <a:hlinkClick r:id="rId2"/>
              </a:rPr>
              <a:t>balkonovekvetiny.cz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fotogalerie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muskaty</a:t>
            </a:r>
            <a:r>
              <a:rPr lang="cs-CZ" sz="1400" dirty="0" smtClean="0">
                <a:hlinkClick r:id="rId2"/>
              </a:rPr>
              <a:t>-1.jpg</a:t>
            </a:r>
            <a:endParaRPr lang="cs-CZ" sz="1400" dirty="0" smtClean="0"/>
          </a:p>
          <a:p>
            <a:r>
              <a:rPr lang="cs-CZ" sz="1400" dirty="0" smtClean="0">
                <a:hlinkClick r:id="rId3"/>
              </a:rPr>
              <a:t>http://www.</a:t>
            </a:r>
            <a:r>
              <a:rPr lang="cs-CZ" sz="1400" dirty="0" err="1" smtClean="0">
                <a:hlinkClick r:id="rId3"/>
              </a:rPr>
              <a:t>lebis.cz</a:t>
            </a:r>
            <a:r>
              <a:rPr lang="cs-CZ" sz="1400" dirty="0" smtClean="0">
                <a:hlinkClick r:id="rId3"/>
              </a:rPr>
              <a:t>/data/</a:t>
            </a:r>
            <a:r>
              <a:rPr lang="cs-CZ" sz="1400" dirty="0" err="1" smtClean="0">
                <a:hlinkClick r:id="rId3"/>
              </a:rPr>
              <a:t>File</a:t>
            </a:r>
            <a:r>
              <a:rPr lang="cs-CZ" sz="1400" dirty="0" smtClean="0">
                <a:hlinkClick r:id="rId3"/>
              </a:rPr>
              <a:t>/muskaty04_</a:t>
            </a:r>
            <a:r>
              <a:rPr lang="cs-CZ" sz="1400" dirty="0" err="1" smtClean="0">
                <a:hlinkClick r:id="rId3"/>
              </a:rPr>
              <a:t>b.jpg</a:t>
            </a:r>
            <a:endParaRPr lang="cs-CZ" sz="1400" dirty="0" smtClean="0">
              <a:hlinkClick r:id="rId3"/>
            </a:endParaRPr>
          </a:p>
          <a:p>
            <a:r>
              <a:rPr lang="cs-CZ" sz="1400" dirty="0" smtClean="0">
                <a:hlinkClick r:id="rId3"/>
              </a:rPr>
              <a:t>http://www.</a:t>
            </a:r>
            <a:r>
              <a:rPr lang="cs-CZ" sz="1400" dirty="0" err="1" smtClean="0">
                <a:hlinkClick r:id="rId3"/>
              </a:rPr>
              <a:t>kvetinynadobirku.cz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images</a:t>
            </a:r>
            <a:r>
              <a:rPr lang="cs-CZ" sz="1400" dirty="0" smtClean="0">
                <a:hlinkClick r:id="rId3"/>
              </a:rPr>
              <a:t>/produkty/</a:t>
            </a:r>
            <a:r>
              <a:rPr lang="cs-CZ" sz="1400" dirty="0" err="1" smtClean="0">
                <a:hlinkClick r:id="rId3"/>
              </a:rPr>
              <a:t>original</a:t>
            </a:r>
            <a:r>
              <a:rPr lang="cs-CZ" sz="1400" dirty="0" smtClean="0">
                <a:hlinkClick r:id="rId3"/>
              </a:rPr>
              <a:t>/13.jpg</a:t>
            </a:r>
          </a:p>
          <a:p>
            <a:r>
              <a:rPr lang="cs-CZ" sz="1400" dirty="0" smtClean="0">
                <a:hlinkClick r:id="rId3"/>
              </a:rPr>
              <a:t>http://upload.wikimedia.org/wikipedia/commons/3/31/Pelargonium_peltatum_hort._a1.jpg</a:t>
            </a:r>
            <a:endParaRPr lang="cs-CZ" sz="1400" dirty="0" smtClean="0"/>
          </a:p>
          <a:p>
            <a:r>
              <a:rPr lang="cs-CZ" sz="1400" dirty="0" smtClean="0">
                <a:hlinkClick r:id="rId4"/>
              </a:rPr>
              <a:t>http://www.</a:t>
            </a:r>
            <a:r>
              <a:rPr lang="cs-CZ" sz="1400" dirty="0" err="1" smtClean="0">
                <a:hlinkClick r:id="rId4"/>
              </a:rPr>
              <a:t>rastlinky.sk</a:t>
            </a:r>
            <a:r>
              <a:rPr lang="cs-CZ" sz="1400" dirty="0" smtClean="0">
                <a:hlinkClick r:id="rId4"/>
              </a:rPr>
              <a:t>/media/</a:t>
            </a:r>
            <a:r>
              <a:rPr lang="cs-CZ" sz="1400" dirty="0" err="1" smtClean="0">
                <a:hlinkClick r:id="rId4"/>
              </a:rPr>
              <a:t>catalog</a:t>
            </a:r>
            <a:r>
              <a:rPr lang="cs-CZ" sz="1400" dirty="0" smtClean="0">
                <a:hlinkClick r:id="rId4"/>
              </a:rPr>
              <a:t>/</a:t>
            </a:r>
            <a:r>
              <a:rPr lang="cs-CZ" sz="1400" dirty="0" err="1" smtClean="0">
                <a:hlinkClick r:id="rId4"/>
              </a:rPr>
              <a:t>product</a:t>
            </a:r>
            <a:r>
              <a:rPr lang="cs-CZ" sz="1400" dirty="0" smtClean="0">
                <a:hlinkClick r:id="rId4"/>
              </a:rPr>
              <a:t>/</a:t>
            </a:r>
            <a:r>
              <a:rPr lang="cs-CZ" sz="1400" dirty="0" err="1" smtClean="0">
                <a:hlinkClick r:id="rId4"/>
              </a:rPr>
              <a:t>cache</a:t>
            </a:r>
            <a:r>
              <a:rPr lang="cs-CZ" sz="1400" dirty="0" smtClean="0">
                <a:hlinkClick r:id="rId4"/>
              </a:rPr>
              <a:t>/1/image/1000x1000/9df78eab33525d08d6e5fb8d27136e95/P/e/</a:t>
            </a:r>
            <a:r>
              <a:rPr lang="cs-CZ" sz="1400" dirty="0" err="1" smtClean="0">
                <a:hlinkClick r:id="rId4"/>
              </a:rPr>
              <a:t>PelargedelAristoPetticoatRegpet.jpg</a:t>
            </a:r>
            <a:endParaRPr lang="cs-CZ" sz="1400" dirty="0" smtClean="0"/>
          </a:p>
          <a:p>
            <a:r>
              <a:rPr lang="cs-CZ" sz="1400" dirty="0" smtClean="0">
                <a:hlinkClick r:id="rId5"/>
              </a:rPr>
              <a:t>http://farm8.staticflickr.com/7216/6924154218_dcd4b2a9b3_</a:t>
            </a:r>
            <a:r>
              <a:rPr lang="cs-CZ" sz="1400" dirty="0" err="1" smtClean="0">
                <a:hlinkClick r:id="rId5"/>
              </a:rPr>
              <a:t>b.jpg</a:t>
            </a:r>
            <a:endParaRPr lang="cs-CZ" sz="1400" dirty="0" smtClean="0"/>
          </a:p>
          <a:p>
            <a:r>
              <a:rPr lang="cs-CZ" sz="1400" dirty="0" smtClean="0">
                <a:hlinkClick r:id="rId6"/>
              </a:rPr>
              <a:t>http://www.</a:t>
            </a:r>
            <a:r>
              <a:rPr lang="cs-CZ" sz="1400" dirty="0" err="1" smtClean="0">
                <a:hlinkClick r:id="rId6"/>
              </a:rPr>
              <a:t>zahradnictvivedrovice.cz</a:t>
            </a:r>
            <a:r>
              <a:rPr lang="cs-CZ" sz="1400" dirty="0" smtClean="0">
                <a:hlinkClick r:id="rId6"/>
              </a:rPr>
              <a:t>/fotky276/</a:t>
            </a:r>
            <a:r>
              <a:rPr lang="cs-CZ" sz="1400" dirty="0" err="1" smtClean="0">
                <a:hlinkClick r:id="rId6"/>
              </a:rPr>
              <a:t>fotos</a:t>
            </a:r>
            <a:r>
              <a:rPr lang="cs-CZ" sz="1400" dirty="0" smtClean="0">
                <a:hlinkClick r:id="rId6"/>
              </a:rPr>
              <a:t>/_</a:t>
            </a:r>
            <a:r>
              <a:rPr lang="cs-CZ" sz="1400" dirty="0" err="1" smtClean="0">
                <a:hlinkClick r:id="rId6"/>
              </a:rPr>
              <a:t>vyr</a:t>
            </a:r>
            <a:r>
              <a:rPr lang="cs-CZ" sz="1400" dirty="0" smtClean="0">
                <a:hlinkClick r:id="rId6"/>
              </a:rPr>
              <a:t>_584Pelargonium-</a:t>
            </a:r>
            <a:r>
              <a:rPr lang="cs-CZ" sz="1400" dirty="0" err="1" smtClean="0">
                <a:hlinkClick r:id="rId6"/>
              </a:rPr>
              <a:t>FlowerFairy</a:t>
            </a:r>
            <a:r>
              <a:rPr lang="cs-CZ" sz="1400" dirty="0" smtClean="0">
                <a:hlinkClick r:id="rId6"/>
              </a:rPr>
              <a:t>-Ber.</a:t>
            </a:r>
            <a:r>
              <a:rPr lang="cs-CZ" sz="1400" dirty="0" err="1" smtClean="0">
                <a:hlinkClick r:id="rId6"/>
              </a:rPr>
              <a:t>jpg</a:t>
            </a:r>
            <a:endParaRPr lang="cs-CZ" sz="1400" dirty="0" smtClean="0"/>
          </a:p>
          <a:p>
            <a:r>
              <a:rPr lang="cs-CZ" sz="1400" dirty="0" smtClean="0">
                <a:hlinkClick r:id="rId7"/>
              </a:rPr>
              <a:t>http://www.</a:t>
            </a:r>
            <a:r>
              <a:rPr lang="cs-CZ" sz="1400" dirty="0" err="1" smtClean="0">
                <a:hlinkClick r:id="rId7"/>
              </a:rPr>
              <a:t>kvetiny</a:t>
            </a:r>
            <a:r>
              <a:rPr lang="cs-CZ" sz="1400" dirty="0" smtClean="0">
                <a:hlinkClick r:id="rId7"/>
              </a:rPr>
              <a:t>-</a:t>
            </a:r>
            <a:r>
              <a:rPr lang="cs-CZ" sz="1400" dirty="0" err="1" smtClean="0">
                <a:hlinkClick r:id="rId7"/>
              </a:rPr>
              <a:t>siblova.cz</a:t>
            </a:r>
            <a:r>
              <a:rPr lang="cs-CZ" sz="1400" dirty="0" smtClean="0">
                <a:hlinkClick r:id="rId7"/>
              </a:rPr>
              <a:t>/fotky1398/</a:t>
            </a:r>
            <a:r>
              <a:rPr lang="cs-CZ" sz="1400" dirty="0" err="1" smtClean="0">
                <a:hlinkClick r:id="rId7"/>
              </a:rPr>
              <a:t>fotos</a:t>
            </a:r>
            <a:r>
              <a:rPr lang="cs-CZ" sz="1400" dirty="0" smtClean="0">
                <a:hlinkClick r:id="rId7"/>
              </a:rPr>
              <a:t>/_</a:t>
            </a:r>
            <a:r>
              <a:rPr lang="cs-CZ" sz="1400" dirty="0" err="1" smtClean="0">
                <a:hlinkClick r:id="rId7"/>
              </a:rPr>
              <a:t>vyr</a:t>
            </a:r>
            <a:r>
              <a:rPr lang="cs-CZ" sz="1400" dirty="0" smtClean="0">
                <a:hlinkClick r:id="rId7"/>
              </a:rPr>
              <a:t>_566614-</a:t>
            </a:r>
            <a:r>
              <a:rPr lang="cs-CZ" sz="1400" dirty="0" err="1" smtClean="0">
                <a:hlinkClick r:id="rId7"/>
              </a:rPr>
              <a:t>Pelargonium</a:t>
            </a:r>
            <a:r>
              <a:rPr lang="cs-CZ" sz="1400" dirty="0" smtClean="0">
                <a:hlinkClick r:id="rId7"/>
              </a:rPr>
              <a:t>-</a:t>
            </a:r>
            <a:r>
              <a:rPr lang="cs-CZ" sz="1400" dirty="0" err="1" smtClean="0">
                <a:hlinkClick r:id="rId7"/>
              </a:rPr>
              <a:t>Zonale</a:t>
            </a:r>
            <a:r>
              <a:rPr lang="cs-CZ" sz="1400" dirty="0" smtClean="0">
                <a:hlinkClick r:id="rId7"/>
              </a:rPr>
              <a:t>-Abel.</a:t>
            </a:r>
            <a:r>
              <a:rPr lang="cs-CZ" sz="1400" dirty="0" err="1" smtClean="0">
                <a:hlinkClick r:id="rId7"/>
              </a:rPr>
              <a:t>jpg</a:t>
            </a:r>
            <a:endParaRPr lang="cs-CZ" sz="1400" dirty="0" smtClean="0"/>
          </a:p>
          <a:p>
            <a:r>
              <a:rPr lang="cs-CZ" sz="1400" dirty="0" smtClean="0">
                <a:hlinkClick r:id="rId8"/>
              </a:rPr>
              <a:t>http://files.muskaty.cz/system_preview_detail_200000260-d5282d6221-public/velkokv%C4%9Bt%C3%A9-anglick%C3%A9-mu%C5%A1k%C3%A1ty-pac%20Aristo%20Apricot.jpg</a:t>
            </a:r>
            <a:endParaRPr lang="cs-CZ" sz="1400" dirty="0" smtClean="0"/>
          </a:p>
          <a:p>
            <a:r>
              <a:rPr lang="cs-CZ" sz="1400" dirty="0" smtClean="0">
                <a:hlinkClick r:id="rId9"/>
              </a:rPr>
              <a:t>http://files.muskaty.cz/system_preview_detail_200000142-4030b412a9-public/anglick%C3%A9-pelargonie-pac%20Angeleyes%20Bicolor.jpg</a:t>
            </a:r>
            <a:endParaRPr lang="cs-CZ" sz="1400" dirty="0" smtClean="0"/>
          </a:p>
          <a:p>
            <a:r>
              <a:rPr lang="cs-CZ" sz="1400" dirty="0" smtClean="0">
                <a:hlinkClick r:id="rId10"/>
              </a:rPr>
              <a:t>http://blog.</a:t>
            </a:r>
            <a:r>
              <a:rPr lang="cs-CZ" sz="1400" dirty="0" err="1" smtClean="0">
                <a:hlinkClick r:id="rId10"/>
              </a:rPr>
              <a:t>sme.sk</a:t>
            </a:r>
            <a:r>
              <a:rPr lang="cs-CZ" sz="1400" dirty="0" smtClean="0">
                <a:hlinkClick r:id="rId10"/>
              </a:rPr>
              <a:t>/blog/4542/75298/16m8.jpg</a:t>
            </a:r>
            <a:endParaRPr lang="cs-CZ" sz="1400" dirty="0" smtClean="0"/>
          </a:p>
          <a:p>
            <a:r>
              <a:rPr lang="cs-CZ" sz="1400" dirty="0" smtClean="0">
                <a:hlinkClick r:id="rId11"/>
              </a:rPr>
              <a:t>http://www.e-rostliny.</a:t>
            </a:r>
            <a:r>
              <a:rPr lang="cs-CZ" sz="1400" dirty="0" err="1" smtClean="0">
                <a:hlinkClick r:id="rId11"/>
              </a:rPr>
              <a:t>cz</a:t>
            </a:r>
            <a:r>
              <a:rPr lang="cs-CZ" sz="1400" dirty="0" smtClean="0">
                <a:hlinkClick r:id="rId11"/>
              </a:rPr>
              <a:t>/fotky282/</a:t>
            </a:r>
            <a:r>
              <a:rPr lang="cs-CZ" sz="1400" dirty="0" err="1" smtClean="0">
                <a:hlinkClick r:id="rId11"/>
              </a:rPr>
              <a:t>fotos</a:t>
            </a:r>
            <a:r>
              <a:rPr lang="cs-CZ" sz="1400" dirty="0" smtClean="0">
                <a:hlinkClick r:id="rId11"/>
              </a:rPr>
              <a:t>/_</a:t>
            </a:r>
            <a:r>
              <a:rPr lang="cs-CZ" sz="1400" dirty="0" err="1" smtClean="0">
                <a:hlinkClick r:id="rId11"/>
              </a:rPr>
              <a:t>vyr</a:t>
            </a:r>
            <a:r>
              <a:rPr lang="cs-CZ" sz="1400" dirty="0" smtClean="0">
                <a:hlinkClick r:id="rId11"/>
              </a:rPr>
              <a:t>_564mexika-</a:t>
            </a:r>
            <a:r>
              <a:rPr lang="cs-CZ" sz="1400" dirty="0" err="1" smtClean="0">
                <a:hlinkClick r:id="rId11"/>
              </a:rPr>
              <a:t>granatit.jpg</a:t>
            </a:r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2000" b="1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</a:p>
        </p:txBody>
      </p:sp>
      <p:sp>
        <p:nvSpPr>
          <p:cNvPr id="2355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400" dirty="0" smtClean="0">
                <a:hlinkClick r:id="rId2"/>
              </a:rPr>
              <a:t>http://files.muskaty.cz/system_preview_detail_200000259-eaa1deb9bd-public/velkokv%C4%9Bt%C3%A9-anglick%C3%A9-mu%C5%A1k%C3%A1ty-Mona%20Lisa.jpg</a:t>
            </a:r>
            <a:endParaRPr lang="cs-CZ" sz="1400" dirty="0" smtClean="0"/>
          </a:p>
          <a:p>
            <a:r>
              <a:rPr lang="cs-CZ" sz="1400" dirty="0" smtClean="0">
                <a:hlinkClick r:id="rId3"/>
              </a:rPr>
              <a:t>http://files.muskaty.cz/200000004-dae4fdbde6/pelargonium%20grandiflorum%203.jpg</a:t>
            </a:r>
          </a:p>
          <a:p>
            <a:r>
              <a:rPr lang="cs-CZ" sz="1400" dirty="0" smtClean="0">
                <a:hlinkClick r:id="rId4"/>
              </a:rPr>
              <a:t>http://files.muskaty.cz/system_preview_detail_200000261-d814ad90ea-public/velkokv%C4%9Bt%C3%A9-anglick%C3%A9-mu%C5%A1k%C3%A1ty-pac%20Aristo%20Beauty.jpg</a:t>
            </a:r>
          </a:p>
          <a:p>
            <a:r>
              <a:rPr lang="cs-CZ" sz="1400" dirty="0" smtClean="0">
                <a:hlinkClick r:id="rId4"/>
              </a:rPr>
              <a:t>http://files.muskaty.cz/system_preview_detail_200000292-f24adf37ca-public/vzp%C5%99%C3%ADmen%C3%A9-pelargonie-Pac%20Little%20Lady%20Rose,%20Minirose.jpg</a:t>
            </a:r>
            <a:endParaRPr lang="cs-CZ" sz="1400" dirty="0" smtClean="0"/>
          </a:p>
          <a:p>
            <a:r>
              <a:rPr lang="cs-CZ" sz="1400" dirty="0" smtClean="0">
                <a:hlinkClick r:id="rId5"/>
              </a:rPr>
              <a:t>http://files.muskaty.cz/system_preview_200000290-c9446ca3f2-public/vzp%C5%99%C3%ADmen%C3%A9-pelargonie-Pac%20Little%20Lady%20Light,%20Minilight.jpg</a:t>
            </a:r>
            <a:endParaRPr lang="cs-CZ" sz="1400" dirty="0" smtClean="0"/>
          </a:p>
          <a:p>
            <a:r>
              <a:rPr lang="cs-CZ" sz="1400" dirty="0" smtClean="0">
                <a:hlinkClick r:id="rId6"/>
              </a:rPr>
              <a:t>http://www.</a:t>
            </a:r>
            <a:r>
              <a:rPr lang="cs-CZ" sz="1400" dirty="0" err="1" smtClean="0">
                <a:hlinkClick r:id="rId6"/>
              </a:rPr>
              <a:t>zahradnictvivedrovice.cz</a:t>
            </a:r>
            <a:r>
              <a:rPr lang="cs-CZ" sz="1400" dirty="0" smtClean="0">
                <a:hlinkClick r:id="rId6"/>
              </a:rPr>
              <a:t>/fotky276/</a:t>
            </a:r>
            <a:r>
              <a:rPr lang="cs-CZ" sz="1400" dirty="0" err="1" smtClean="0">
                <a:hlinkClick r:id="rId6"/>
              </a:rPr>
              <a:t>fotos</a:t>
            </a:r>
            <a:r>
              <a:rPr lang="cs-CZ" sz="1400" dirty="0" smtClean="0">
                <a:hlinkClick r:id="rId6"/>
              </a:rPr>
              <a:t>/gen320/gen_d_</a:t>
            </a:r>
            <a:r>
              <a:rPr lang="cs-CZ" sz="1400" dirty="0" err="1" smtClean="0">
                <a:hlinkClick r:id="rId6"/>
              </a:rPr>
              <a:t>Perlenkette</a:t>
            </a:r>
            <a:r>
              <a:rPr lang="cs-CZ" sz="1400" dirty="0" smtClean="0">
                <a:hlinkClick r:id="rId6"/>
              </a:rPr>
              <a:t>-</a:t>
            </a:r>
            <a:r>
              <a:rPr lang="cs-CZ" sz="1400" dirty="0" err="1" smtClean="0">
                <a:hlinkClick r:id="rId6"/>
              </a:rPr>
              <a:t>Orange</a:t>
            </a:r>
            <a:r>
              <a:rPr lang="cs-CZ" sz="1400" dirty="0" smtClean="0">
                <a:hlinkClick r:id="rId6"/>
              </a:rPr>
              <a:t>_</a:t>
            </a:r>
            <a:r>
              <a:rPr lang="cs-CZ" sz="1400" dirty="0" err="1" smtClean="0">
                <a:hlinkClick r:id="rId6"/>
              </a:rPr>
              <a:t>F.gif</a:t>
            </a:r>
            <a:endParaRPr lang="cs-CZ" sz="1400" dirty="0" smtClean="0"/>
          </a:p>
          <a:p>
            <a:r>
              <a:rPr lang="cs-CZ" sz="1400" dirty="0" smtClean="0">
                <a:hlinkClick r:id="rId7"/>
              </a:rPr>
              <a:t>http://www.</a:t>
            </a:r>
            <a:r>
              <a:rPr lang="cs-CZ" sz="1400" dirty="0" err="1" smtClean="0">
                <a:hlinkClick r:id="rId7"/>
              </a:rPr>
              <a:t>zahradnictvivedrovice.cz</a:t>
            </a:r>
            <a:r>
              <a:rPr lang="cs-CZ" sz="1400" dirty="0" smtClean="0">
                <a:hlinkClick r:id="rId7"/>
              </a:rPr>
              <a:t>/fotky276/</a:t>
            </a:r>
            <a:r>
              <a:rPr lang="cs-CZ" sz="1400" dirty="0" err="1" smtClean="0">
                <a:hlinkClick r:id="rId7"/>
              </a:rPr>
              <a:t>fotos</a:t>
            </a:r>
            <a:r>
              <a:rPr lang="cs-CZ" sz="1400" dirty="0" smtClean="0">
                <a:hlinkClick r:id="rId7"/>
              </a:rPr>
              <a:t>/</a:t>
            </a:r>
            <a:r>
              <a:rPr lang="cs-CZ" sz="1400" dirty="0" err="1" smtClean="0">
                <a:hlinkClick r:id="rId7"/>
              </a:rPr>
              <a:t>Icecrystal</a:t>
            </a:r>
            <a:r>
              <a:rPr lang="cs-CZ" sz="1400" dirty="0" smtClean="0">
                <a:hlinkClick r:id="rId7"/>
              </a:rPr>
              <a:t>_</a:t>
            </a:r>
            <a:r>
              <a:rPr lang="cs-CZ" sz="1400" dirty="0" err="1" smtClean="0">
                <a:hlinkClick r:id="rId7"/>
              </a:rPr>
              <a:t>F.gif</a:t>
            </a:r>
            <a:endParaRPr lang="cs-CZ" sz="1400" dirty="0" smtClean="0"/>
          </a:p>
          <a:p>
            <a:r>
              <a:rPr lang="cs-CZ" sz="1400" dirty="0" smtClean="0">
                <a:hlinkClick r:id="rId8"/>
              </a:rPr>
              <a:t>http://files.muskaty.cz/system_preview_detail_200000059-5e7565f6ee-public/p%C5%99evisl%C3%A9-mu%C5%A1k%C3%A1ty-Blanche%20Roche.jpg</a:t>
            </a:r>
            <a:endParaRPr lang="cs-CZ" sz="1400" dirty="0" smtClean="0"/>
          </a:p>
          <a:p>
            <a:r>
              <a:rPr lang="cs-CZ" sz="1400" dirty="0" smtClean="0">
                <a:hlinkClick r:id="rId9"/>
              </a:rPr>
              <a:t>http://www.e-rostliny.</a:t>
            </a:r>
            <a:r>
              <a:rPr lang="cs-CZ" sz="1400" dirty="0" err="1" smtClean="0">
                <a:hlinkClick r:id="rId9"/>
              </a:rPr>
              <a:t>cz</a:t>
            </a:r>
            <a:r>
              <a:rPr lang="cs-CZ" sz="1400" dirty="0" smtClean="0">
                <a:hlinkClick r:id="rId9"/>
              </a:rPr>
              <a:t>/fotky282/</a:t>
            </a:r>
            <a:r>
              <a:rPr lang="cs-CZ" sz="1400" dirty="0" err="1" smtClean="0">
                <a:hlinkClick r:id="rId9"/>
              </a:rPr>
              <a:t>fotos</a:t>
            </a:r>
            <a:r>
              <a:rPr lang="cs-CZ" sz="1400" dirty="0" smtClean="0">
                <a:hlinkClick r:id="rId9"/>
              </a:rPr>
              <a:t>/_</a:t>
            </a:r>
            <a:r>
              <a:rPr lang="cs-CZ" sz="1400" dirty="0" err="1" smtClean="0">
                <a:hlinkClick r:id="rId9"/>
              </a:rPr>
              <a:t>vyr</a:t>
            </a:r>
            <a:r>
              <a:rPr lang="cs-CZ" sz="1400" dirty="0" smtClean="0">
                <a:hlinkClick r:id="rId9"/>
              </a:rPr>
              <a:t>_443Lilac.jpg</a:t>
            </a:r>
            <a:endParaRPr lang="cs-CZ" sz="1400" dirty="0" smtClean="0"/>
          </a:p>
          <a:p>
            <a:r>
              <a:rPr lang="cs-CZ" sz="1400" dirty="0" smtClean="0">
                <a:hlinkClick r:id="rId10"/>
              </a:rPr>
              <a:t>http://www.e-rostliny.</a:t>
            </a:r>
            <a:r>
              <a:rPr lang="cs-CZ" sz="1400" dirty="0" err="1" smtClean="0">
                <a:hlinkClick r:id="rId10"/>
              </a:rPr>
              <a:t>cz</a:t>
            </a:r>
            <a:r>
              <a:rPr lang="cs-CZ" sz="1400" dirty="0" smtClean="0">
                <a:hlinkClick r:id="rId10"/>
              </a:rPr>
              <a:t>/fotky282/</a:t>
            </a:r>
            <a:r>
              <a:rPr lang="cs-CZ" sz="1400" dirty="0" err="1" smtClean="0">
                <a:hlinkClick r:id="rId10"/>
              </a:rPr>
              <a:t>fotos</a:t>
            </a:r>
            <a:r>
              <a:rPr lang="cs-CZ" sz="1400" dirty="0" smtClean="0">
                <a:hlinkClick r:id="rId10"/>
              </a:rPr>
              <a:t>/_</a:t>
            </a:r>
            <a:r>
              <a:rPr lang="cs-CZ" sz="1400" dirty="0" err="1" smtClean="0">
                <a:hlinkClick r:id="rId10"/>
              </a:rPr>
              <a:t>vyr</a:t>
            </a:r>
            <a:r>
              <a:rPr lang="cs-CZ" sz="1400" dirty="0" smtClean="0">
                <a:hlinkClick r:id="rId10"/>
              </a:rPr>
              <a:t>_459ruby.jpg</a:t>
            </a:r>
            <a:endParaRPr lang="cs-CZ" sz="1400" dirty="0" smtClean="0"/>
          </a:p>
          <a:p>
            <a:r>
              <a:rPr lang="cs-CZ" sz="1400" dirty="0" smtClean="0">
                <a:hlinkClick r:id="rId11"/>
              </a:rPr>
              <a:t>http://www.katalog-rostlin.</a:t>
            </a:r>
            <a:r>
              <a:rPr lang="cs-CZ" sz="1400" dirty="0" err="1" smtClean="0">
                <a:hlinkClick r:id="rId11"/>
              </a:rPr>
              <a:t>cz</a:t>
            </a:r>
            <a:r>
              <a:rPr lang="cs-CZ" sz="1400" dirty="0" smtClean="0">
                <a:hlinkClick r:id="rId11"/>
              </a:rPr>
              <a:t>/</a:t>
            </a:r>
            <a:r>
              <a:rPr lang="cs-CZ" sz="1400" dirty="0" err="1" smtClean="0">
                <a:hlinkClick r:id="rId11"/>
              </a:rPr>
              <a:t>images</a:t>
            </a:r>
            <a:r>
              <a:rPr lang="cs-CZ" sz="1400" dirty="0" smtClean="0">
                <a:hlinkClick r:id="rId11"/>
              </a:rPr>
              <a:t>/</a:t>
            </a:r>
            <a:r>
              <a:rPr lang="cs-CZ" sz="1400" dirty="0" err="1" smtClean="0">
                <a:hlinkClick r:id="rId11"/>
              </a:rPr>
              <a:t>letnicky</a:t>
            </a:r>
            <a:r>
              <a:rPr lang="cs-CZ" sz="1400" dirty="0" smtClean="0">
                <a:hlinkClick r:id="rId11"/>
              </a:rPr>
              <a:t>-</a:t>
            </a:r>
            <a:r>
              <a:rPr lang="cs-CZ" sz="1400" dirty="0" err="1" smtClean="0">
                <a:hlinkClick r:id="rId11"/>
              </a:rPr>
              <a:t>balkonovky</a:t>
            </a:r>
            <a:r>
              <a:rPr lang="cs-CZ" sz="1400" dirty="0" smtClean="0">
                <a:hlinkClick r:id="rId11"/>
              </a:rPr>
              <a:t>/</a:t>
            </a:r>
            <a:r>
              <a:rPr lang="cs-CZ" sz="1400" dirty="0" err="1" smtClean="0">
                <a:hlinkClick r:id="rId11"/>
              </a:rPr>
              <a:t>large</a:t>
            </a:r>
            <a:r>
              <a:rPr lang="cs-CZ" sz="1400" dirty="0" smtClean="0">
                <a:hlinkClick r:id="rId11"/>
              </a:rPr>
              <a:t>/</a:t>
            </a:r>
            <a:r>
              <a:rPr lang="cs-CZ" sz="1400" dirty="0" err="1" smtClean="0">
                <a:hlinkClick r:id="rId11"/>
              </a:rPr>
              <a:t>Pelargonium</a:t>
            </a:r>
            <a:r>
              <a:rPr lang="cs-CZ" sz="1400" dirty="0" smtClean="0">
                <a:hlinkClick r:id="rId11"/>
              </a:rPr>
              <a:t>-</a:t>
            </a:r>
            <a:r>
              <a:rPr lang="cs-CZ" sz="1400" dirty="0" err="1" smtClean="0">
                <a:hlinkClick r:id="rId11"/>
              </a:rPr>
              <a:t>peltatum</a:t>
            </a:r>
            <a:r>
              <a:rPr lang="cs-CZ" sz="1400" dirty="0" smtClean="0">
                <a:hlinkClick r:id="rId11"/>
              </a:rPr>
              <a:t>-Vicky2.jpg</a:t>
            </a:r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pPr>
              <a:buNone/>
            </a:pPr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2000" b="1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133</TotalTime>
  <Words>591</Words>
  <Application>Microsoft Office PowerPoint</Application>
  <PresentationFormat>Předvádění na obrazovce (4:3)</PresentationFormat>
  <Paragraphs>142</Paragraphs>
  <Slides>25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Motiv sady Office</vt:lpstr>
      <vt:lpstr>Snímek 1</vt:lpstr>
      <vt:lpstr>Snímek 2</vt:lpstr>
      <vt:lpstr>MUŠKÁTY</vt:lpstr>
      <vt:lpstr>Muškáty neboli pelargonie</vt:lpstr>
      <vt:lpstr>Charakteristika</vt:lpstr>
      <vt:lpstr>Dělení muškátů</vt:lpstr>
      <vt:lpstr>PŘEVISLÉ PELARGONIE</vt:lpstr>
      <vt:lpstr>Muškát převislý</vt:lpstr>
      <vt:lpstr>Muškát převislý</vt:lpstr>
      <vt:lpstr>Muškát převislý</vt:lpstr>
      <vt:lpstr>Muškát převislý - plnokvětý</vt:lpstr>
      <vt:lpstr>Muškát převislý - plnokvětý</vt:lpstr>
      <vt:lpstr>Muškát převislý - plnokvětý</vt:lpstr>
      <vt:lpstr>Muškát převislý - plnokvětý</vt:lpstr>
      <vt:lpstr>VZPŘÍMENÉ PELARGONIE</vt:lpstr>
      <vt:lpstr>Muškát vzpřímený</vt:lpstr>
      <vt:lpstr>Muškát vzpřímený</vt:lpstr>
      <vt:lpstr>Muškát vzpřímený</vt:lpstr>
      <vt:lpstr>Muškát vzpřímený</vt:lpstr>
      <vt:lpstr>Anglické pelargónie </vt:lpstr>
      <vt:lpstr>Anglické pelargónie </vt:lpstr>
      <vt:lpstr>Anglické pelargónie </vt:lpstr>
      <vt:lpstr>Anglické pelargónie </vt:lpstr>
      <vt:lpstr>ZDROJE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Hribkova Jitka</dc:creator>
  <cp:lastModifiedBy>Dum</cp:lastModifiedBy>
  <cp:revision>22</cp:revision>
  <dcterms:created xsi:type="dcterms:W3CDTF">2011-04-19T05:24:57Z</dcterms:created>
  <dcterms:modified xsi:type="dcterms:W3CDTF">2013-02-20T15:55:36Z</dcterms:modified>
</cp:coreProperties>
</file>