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VY_32_INOVACE_18_Násobení desetinných čísel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Násobení desetinných čísel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VY_32_INOVACE_18_Násobení desetinných čísel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Násobení desetinných čísel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086157-D7E8-448F-BB35-2A222E828E85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35B-4E0C-4F97-9C0B-9AA79E0CC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90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Společné vysvětlení.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0858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vypočítají.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477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Společné vysvětlení.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210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vypočítají.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82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vypočítají.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10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přiřadí.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35B-4E0C-4F97-9C0B-9AA79E0CCF0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360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71151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matematiky</a:t>
            </a:r>
          </a:p>
          <a:p>
            <a:r>
              <a:rPr lang="cs-CZ" sz="2400" dirty="0"/>
              <a:t>Prezentace na interaktivní tabuli</a:t>
            </a:r>
          </a:p>
          <a:p>
            <a:r>
              <a:rPr lang="cs-CZ" sz="2400" dirty="0"/>
              <a:t>Je vhodný  pro společnou práci s učitelem u tabule jako </a:t>
            </a:r>
            <a:r>
              <a:rPr lang="cs-CZ" sz="2400" dirty="0" smtClean="0"/>
              <a:t>vysvětlení a procvičení nového učiva</a:t>
            </a:r>
            <a:endParaRPr lang="cs-CZ" sz="2400" dirty="0"/>
          </a:p>
          <a:p>
            <a:r>
              <a:rPr lang="cs-CZ" sz="2400" dirty="0"/>
              <a:t>Pomůcky: interaktivní pero, </a:t>
            </a:r>
            <a:r>
              <a:rPr lang="cs-CZ" sz="2400" dirty="0" smtClean="0"/>
              <a:t>fixy</a:t>
            </a:r>
            <a:r>
              <a:rPr lang="cs-CZ" sz="2400" dirty="0"/>
              <a:t> </a:t>
            </a:r>
            <a:r>
              <a:rPr lang="cs-CZ" sz="2400" dirty="0" smtClean="0"/>
              <a:t>na interaktivní tabuli</a:t>
            </a:r>
            <a:endParaRPr lang="cs-CZ" sz="2400" dirty="0"/>
          </a:p>
          <a:p>
            <a:r>
              <a:rPr lang="cs-CZ" sz="2400" dirty="0"/>
              <a:t>Inovace: interaktivní způsob učení</a:t>
            </a:r>
          </a:p>
          <a:p>
            <a:r>
              <a:rPr lang="cs-CZ" sz="2400" dirty="0"/>
              <a:t>Metodické pokyny:  </a:t>
            </a:r>
            <a:r>
              <a:rPr lang="cs-CZ" sz="2400" dirty="0" smtClean="0"/>
              <a:t>pozoruj desetinnou čárku </a:t>
            </a:r>
            <a:r>
              <a:rPr lang="cs-CZ" sz="2400" dirty="0"/>
              <a:t>, </a:t>
            </a:r>
            <a:r>
              <a:rPr lang="cs-CZ" sz="2400" dirty="0" smtClean="0"/>
              <a:t>vynásob deseti, vynásob stem, přiřaď, sečti a vynásob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Násobení desetinných čísel deseti.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Jeden rohlík stojí 4,70 Kč. Maminka jich dnes koupila 10. Kolik za ně zaplatila?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4,70 . 10 = 47,0   Maminka zaplatila 47 Kč.</a:t>
            </a:r>
          </a:p>
          <a:p>
            <a:pPr marL="0" indent="0">
              <a:buNone/>
            </a:pPr>
            <a:r>
              <a:rPr lang="cs-CZ" sz="2800" dirty="0" smtClean="0"/>
              <a:t>Pozoruj, co se děje s desetinnou čárkou:</a:t>
            </a:r>
          </a:p>
          <a:p>
            <a:pPr marL="0" indent="0">
              <a:buNone/>
            </a:pPr>
            <a:r>
              <a:rPr lang="cs-CZ" sz="2800" dirty="0" smtClean="0"/>
              <a:t>                    4  ,   7  0 .   10    =    4   7  ,   0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Násobíme-li desetinné číslo </a:t>
            </a:r>
            <a:r>
              <a:rPr lang="cs-CZ" sz="2800" b="1" u="sng" dirty="0" smtClean="0">
                <a:solidFill>
                  <a:srgbClr val="FF0000"/>
                </a:solidFill>
              </a:rPr>
              <a:t>deseti</a:t>
            </a:r>
            <a:r>
              <a:rPr lang="cs-CZ" sz="2800" b="1" dirty="0" smtClean="0">
                <a:solidFill>
                  <a:srgbClr val="FF0000"/>
                </a:solidFill>
              </a:rPr>
              <a:t>, posuneme desetinnou čárku o </a:t>
            </a:r>
            <a:r>
              <a:rPr lang="cs-CZ" sz="2800" b="1" u="sng" dirty="0" smtClean="0">
                <a:solidFill>
                  <a:srgbClr val="FF0000"/>
                </a:solidFill>
              </a:rPr>
              <a:t>jedno</a:t>
            </a:r>
            <a:r>
              <a:rPr lang="cs-CZ" sz="2800" b="1" dirty="0" smtClean="0">
                <a:solidFill>
                  <a:srgbClr val="FF0000"/>
                </a:solidFill>
              </a:rPr>
              <a:t> místo doprava.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2605884" y="4588874"/>
            <a:ext cx="525956" cy="365760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DykovaA\AppData\Local\Microsoft\Windows\Temporary Internet Files\Content.IE5\S7687CZ2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04864"/>
            <a:ext cx="1513268" cy="133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22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Počítej, násobíme deseti.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45,78 . 10 =</a:t>
            </a:r>
            <a:br>
              <a:rPr lang="cs-CZ" dirty="0" smtClean="0"/>
            </a:br>
            <a:r>
              <a:rPr lang="cs-CZ" dirty="0" smtClean="0"/>
              <a:t>76,9   . 10 =</a:t>
            </a:r>
            <a:br>
              <a:rPr lang="cs-CZ" dirty="0" smtClean="0"/>
            </a:br>
            <a:r>
              <a:rPr lang="cs-CZ" dirty="0" smtClean="0"/>
              <a:t>0,54   . 10 =</a:t>
            </a:r>
          </a:p>
          <a:p>
            <a:pPr marL="0" indent="0">
              <a:buNone/>
            </a:pPr>
            <a:r>
              <a:rPr lang="cs-CZ" dirty="0" smtClean="0"/>
              <a:t>132,9 . 10 =</a:t>
            </a:r>
          </a:p>
          <a:p>
            <a:pPr marL="0" indent="0">
              <a:buNone/>
            </a:pPr>
            <a:r>
              <a:rPr lang="cs-CZ" dirty="0" smtClean="0"/>
              <a:t>0,91   . 10 =</a:t>
            </a:r>
          </a:p>
          <a:p>
            <a:pPr marL="0" indent="0">
              <a:buNone/>
            </a:pPr>
            <a:r>
              <a:rPr lang="cs-CZ" dirty="0" smtClean="0"/>
              <a:t>32,32 . 10 =</a:t>
            </a:r>
          </a:p>
          <a:p>
            <a:pPr marL="514350" indent="-514350">
              <a:buAutoNum type="arabicPlain" startAt="10"/>
            </a:pPr>
            <a:r>
              <a:rPr lang="cs-CZ" dirty="0" smtClean="0"/>
              <a:t>. 21,8  =</a:t>
            </a:r>
          </a:p>
          <a:p>
            <a:pPr marL="0" indent="0">
              <a:buNone/>
            </a:pPr>
            <a:r>
              <a:rPr lang="cs-CZ" dirty="0" smtClean="0"/>
              <a:t>10 . 0,5  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4,6  m  = ______ dm</a:t>
            </a:r>
          </a:p>
          <a:p>
            <a:pPr marL="0" indent="0">
              <a:buNone/>
            </a:pPr>
            <a:r>
              <a:rPr lang="cs-CZ" dirty="0" smtClean="0"/>
              <a:t>34,8 m  = ______dm</a:t>
            </a:r>
          </a:p>
          <a:p>
            <a:pPr marL="0" indent="0">
              <a:buNone/>
            </a:pPr>
            <a:r>
              <a:rPr lang="cs-CZ" dirty="0" smtClean="0"/>
              <a:t>0,28  m  = ______dm</a:t>
            </a:r>
          </a:p>
          <a:p>
            <a:pPr marL="0" indent="0">
              <a:buNone/>
            </a:pPr>
            <a:r>
              <a:rPr lang="cs-CZ" dirty="0" smtClean="0"/>
              <a:t>55,6 m  = ______dm</a:t>
            </a:r>
          </a:p>
          <a:p>
            <a:pPr marL="0" indent="0">
              <a:buNone/>
            </a:pPr>
            <a:r>
              <a:rPr lang="cs-CZ" dirty="0" smtClean="0"/>
              <a:t>10,9 dm = _____ cm</a:t>
            </a:r>
          </a:p>
          <a:p>
            <a:pPr marL="0" indent="0">
              <a:buNone/>
            </a:pPr>
            <a:r>
              <a:rPr lang="cs-CZ" dirty="0" smtClean="0"/>
              <a:t>0,76 dm = _____ cm</a:t>
            </a:r>
          </a:p>
          <a:p>
            <a:pPr marL="0" indent="0">
              <a:buNone/>
            </a:pPr>
            <a:r>
              <a:rPr lang="cs-CZ" dirty="0" smtClean="0"/>
              <a:t>6,20 dm = _____ cm</a:t>
            </a:r>
          </a:p>
          <a:p>
            <a:pPr marL="0" indent="0">
              <a:buNone/>
            </a:pPr>
            <a:r>
              <a:rPr lang="cs-CZ" dirty="0" smtClean="0"/>
              <a:t>7,5   dm = _____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3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Jeden nanuk stojí 14,60 Kč. Do obchodu se dodávají v krabicích po sto  kusech. Jakou hodnotu má jedna krabice?</a:t>
            </a:r>
          </a:p>
          <a:p>
            <a:pPr marL="0" indent="0">
              <a:buNone/>
            </a:pPr>
            <a:r>
              <a:rPr lang="cs-CZ" sz="2800" dirty="0" smtClean="0"/>
              <a:t>14,60 . 100 = 1 460   Krabice má hodnotu  1 460 Kč.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Pozoru, co se děje s desetinnou čárkou: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14  ,  60     .   100   =      1 460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Násobíme-li desetinné číslo </a:t>
            </a:r>
            <a:r>
              <a:rPr lang="cs-CZ" sz="2800" b="1" u="sng" dirty="0" smtClean="0">
                <a:solidFill>
                  <a:srgbClr val="FF0000"/>
                </a:solidFill>
              </a:rPr>
              <a:t>stem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>
                <a:solidFill>
                  <a:srgbClr val="FF0000"/>
                </a:solidFill>
              </a:rPr>
              <a:t>posuneme desetinnou čárku o </a:t>
            </a:r>
            <a:r>
              <a:rPr lang="cs-CZ" sz="2800" b="1" u="sng" dirty="0" smtClean="0">
                <a:solidFill>
                  <a:srgbClr val="FF0000"/>
                </a:solidFill>
              </a:rPr>
              <a:t>dvě</a:t>
            </a:r>
            <a:r>
              <a:rPr lang="cs-CZ" sz="2800" b="1" dirty="0" smtClean="0">
                <a:solidFill>
                  <a:srgbClr val="FF0000"/>
                </a:solidFill>
              </a:rPr>
              <a:t> místa </a:t>
            </a:r>
            <a:r>
              <a:rPr lang="cs-CZ" sz="2800" b="1" dirty="0">
                <a:solidFill>
                  <a:srgbClr val="FF0000"/>
                </a:solidFill>
              </a:rPr>
              <a:t>doprava.</a:t>
            </a:r>
            <a:endParaRPr lang="cs-CZ" sz="2800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Násobení desetinných čísel stem.</a:t>
            </a:r>
            <a:endParaRPr lang="cs-CZ" sz="2800" b="1" dirty="0"/>
          </a:p>
        </p:txBody>
      </p:sp>
      <p:sp>
        <p:nvSpPr>
          <p:cNvPr id="6" name="Zahnutá šipka nahoru 5"/>
          <p:cNvSpPr/>
          <p:nvPr/>
        </p:nvSpPr>
        <p:spPr>
          <a:xfrm rot="161950">
            <a:off x="1914326" y="4743370"/>
            <a:ext cx="800566" cy="365760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DykovaA\AppData\Local\Microsoft\Windows\Temporary Internet Files\Content.IE5\S7687CZ2\MC900352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885736">
            <a:off x="7177319" y="145254"/>
            <a:ext cx="1443779" cy="169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63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Počítej, násobíme stem.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/>
              <a:t>9</a:t>
            </a:r>
            <a:r>
              <a:rPr lang="cs-CZ" dirty="0" smtClean="0"/>
              <a:t>5,78 . 100   =</a:t>
            </a:r>
            <a:br>
              <a:rPr lang="cs-CZ" dirty="0" smtClean="0"/>
            </a:br>
            <a:r>
              <a:rPr lang="cs-CZ" dirty="0" smtClean="0"/>
              <a:t>71,9   . 100   =</a:t>
            </a:r>
            <a:br>
              <a:rPr lang="cs-CZ" dirty="0" smtClean="0"/>
            </a:br>
            <a:r>
              <a:rPr lang="cs-CZ" dirty="0" smtClean="0"/>
              <a:t>0,94   . 100   =</a:t>
            </a:r>
          </a:p>
          <a:p>
            <a:pPr marL="0" indent="0">
              <a:buNone/>
            </a:pPr>
            <a:r>
              <a:rPr lang="cs-CZ" dirty="0" smtClean="0"/>
              <a:t>12,9   . 100   =</a:t>
            </a:r>
          </a:p>
          <a:p>
            <a:pPr marL="0" indent="0">
              <a:buNone/>
            </a:pPr>
            <a:r>
              <a:rPr lang="cs-CZ" dirty="0" smtClean="0"/>
              <a:t>0,99   . 100    =</a:t>
            </a:r>
          </a:p>
          <a:p>
            <a:pPr marL="0" indent="0">
              <a:buNone/>
            </a:pPr>
            <a:r>
              <a:rPr lang="cs-CZ" dirty="0" smtClean="0"/>
              <a:t>32,92 . 100    =</a:t>
            </a:r>
          </a:p>
          <a:p>
            <a:pPr marL="0" indent="0">
              <a:buNone/>
            </a:pPr>
            <a:r>
              <a:rPr lang="cs-CZ" dirty="0" smtClean="0"/>
              <a:t>100 . 21,8      =</a:t>
            </a:r>
          </a:p>
          <a:p>
            <a:pPr marL="0" indent="0">
              <a:buNone/>
            </a:pPr>
            <a:r>
              <a:rPr lang="cs-CZ" dirty="0" smtClean="0"/>
              <a:t>100 . 0,34     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4,63 m  = ______ cm</a:t>
            </a:r>
          </a:p>
          <a:p>
            <a:pPr marL="0" indent="0">
              <a:buNone/>
            </a:pPr>
            <a:r>
              <a:rPr lang="cs-CZ" dirty="0" smtClean="0"/>
              <a:t>84,87 m  = ______cm</a:t>
            </a:r>
          </a:p>
          <a:p>
            <a:pPr marL="0" indent="0">
              <a:buNone/>
            </a:pPr>
            <a:r>
              <a:rPr lang="cs-CZ" dirty="0" smtClean="0"/>
              <a:t>0,98  m  = ______cm</a:t>
            </a:r>
          </a:p>
          <a:p>
            <a:pPr marL="0" indent="0">
              <a:buNone/>
            </a:pPr>
            <a:r>
              <a:rPr lang="cs-CZ" dirty="0" smtClean="0"/>
              <a:t>51,6 m  = ______cm</a:t>
            </a:r>
          </a:p>
          <a:p>
            <a:pPr marL="0" indent="0">
              <a:buNone/>
            </a:pPr>
            <a:r>
              <a:rPr lang="cs-CZ" dirty="0" smtClean="0"/>
              <a:t>13,9 dm = _____ mm</a:t>
            </a:r>
          </a:p>
          <a:p>
            <a:pPr marL="0" indent="0">
              <a:buNone/>
            </a:pPr>
            <a:r>
              <a:rPr lang="cs-CZ" dirty="0" smtClean="0"/>
              <a:t>0,06 dm = _____ mm</a:t>
            </a:r>
          </a:p>
          <a:p>
            <a:pPr marL="0" indent="0">
              <a:buNone/>
            </a:pPr>
            <a:r>
              <a:rPr lang="cs-CZ" dirty="0" smtClean="0"/>
              <a:t>6,22 dm = _____ mm</a:t>
            </a:r>
          </a:p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,5   dm = _____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57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Procvičování.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45,8 . 100 =</a:t>
            </a:r>
          </a:p>
          <a:p>
            <a:pPr marL="0" indent="0">
              <a:buNone/>
            </a:pPr>
            <a:r>
              <a:rPr lang="cs-CZ" dirty="0" smtClean="0"/>
              <a:t>213,98 . 10 = </a:t>
            </a:r>
          </a:p>
          <a:p>
            <a:pPr marL="0" indent="0">
              <a:buNone/>
            </a:pPr>
            <a:r>
              <a:rPr lang="cs-CZ" dirty="0" smtClean="0"/>
              <a:t>76,09 . 100 =</a:t>
            </a:r>
          </a:p>
          <a:p>
            <a:pPr marL="0" indent="0">
              <a:buNone/>
            </a:pPr>
            <a:r>
              <a:rPr lang="cs-CZ" dirty="0" smtClean="0"/>
              <a:t>32,9 . 10 =</a:t>
            </a:r>
          </a:p>
          <a:p>
            <a:pPr marL="0" indent="0">
              <a:buNone/>
            </a:pPr>
            <a:r>
              <a:rPr lang="cs-CZ" dirty="0" smtClean="0"/>
              <a:t>43,01 . 10 =</a:t>
            </a:r>
          </a:p>
          <a:p>
            <a:pPr marL="0" indent="0">
              <a:buNone/>
            </a:pPr>
            <a:r>
              <a:rPr lang="cs-CZ" dirty="0" smtClean="0"/>
              <a:t>22,2 . 100 =</a:t>
            </a:r>
          </a:p>
          <a:p>
            <a:pPr marL="0" indent="0">
              <a:buNone/>
            </a:pPr>
            <a:r>
              <a:rPr lang="cs-CZ" dirty="0" smtClean="0"/>
              <a:t>10 . 0,76 = </a:t>
            </a:r>
          </a:p>
          <a:p>
            <a:pPr marL="0" indent="0">
              <a:buNone/>
            </a:pPr>
            <a:r>
              <a:rPr lang="cs-CZ" dirty="0" smtClean="0"/>
              <a:t>100 . 3,08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(0,9 + 0,3) . 10 = </a:t>
            </a:r>
          </a:p>
          <a:p>
            <a:pPr marL="0" indent="0">
              <a:buNone/>
            </a:pPr>
            <a:r>
              <a:rPr lang="cs-CZ" dirty="0" smtClean="0"/>
              <a:t>(2,9 </a:t>
            </a:r>
            <a:r>
              <a:rPr lang="cs-CZ" dirty="0"/>
              <a:t>+ </a:t>
            </a:r>
            <a:r>
              <a:rPr lang="cs-CZ" dirty="0" smtClean="0"/>
              <a:t>7,6) </a:t>
            </a:r>
            <a:r>
              <a:rPr lang="cs-CZ" dirty="0"/>
              <a:t>. 10 = </a:t>
            </a:r>
          </a:p>
          <a:p>
            <a:pPr marL="0" indent="0">
              <a:buNone/>
            </a:pPr>
            <a:r>
              <a:rPr lang="cs-CZ" dirty="0"/>
              <a:t>(0,9 + </a:t>
            </a:r>
            <a:r>
              <a:rPr lang="cs-CZ" dirty="0" smtClean="0"/>
              <a:t>32,3</a:t>
            </a:r>
            <a:r>
              <a:rPr lang="cs-CZ" dirty="0"/>
              <a:t>) . 10 = </a:t>
            </a:r>
          </a:p>
          <a:p>
            <a:pPr marL="0" indent="0">
              <a:buNone/>
            </a:pPr>
            <a:r>
              <a:rPr lang="cs-CZ" dirty="0" smtClean="0"/>
              <a:t>(87,9 </a:t>
            </a:r>
            <a:r>
              <a:rPr lang="cs-CZ" dirty="0"/>
              <a:t>+ </a:t>
            </a:r>
            <a:r>
              <a:rPr lang="cs-CZ" dirty="0" smtClean="0"/>
              <a:t>0,4) </a:t>
            </a:r>
            <a:r>
              <a:rPr lang="cs-CZ" dirty="0"/>
              <a:t>. 10 = </a:t>
            </a:r>
          </a:p>
          <a:p>
            <a:pPr marL="0" indent="0">
              <a:buNone/>
            </a:pPr>
            <a:r>
              <a:rPr lang="cs-CZ" dirty="0" smtClean="0"/>
              <a:t>(1,9 </a:t>
            </a:r>
            <a:r>
              <a:rPr lang="cs-CZ" dirty="0"/>
              <a:t>+ </a:t>
            </a:r>
            <a:r>
              <a:rPr lang="cs-CZ" dirty="0" smtClean="0"/>
              <a:t>0,7) </a:t>
            </a:r>
            <a:r>
              <a:rPr lang="cs-CZ" dirty="0"/>
              <a:t>. </a:t>
            </a:r>
            <a:r>
              <a:rPr lang="cs-CZ" dirty="0" smtClean="0"/>
              <a:t>100 </a:t>
            </a:r>
            <a:r>
              <a:rPr lang="cs-CZ" dirty="0"/>
              <a:t>= </a:t>
            </a:r>
          </a:p>
          <a:p>
            <a:pPr marL="0" indent="0">
              <a:buNone/>
            </a:pPr>
            <a:r>
              <a:rPr lang="cs-CZ" dirty="0"/>
              <a:t>(</a:t>
            </a:r>
            <a:r>
              <a:rPr lang="cs-CZ" dirty="0" smtClean="0"/>
              <a:t>0,6 </a:t>
            </a:r>
            <a:r>
              <a:rPr lang="cs-CZ" dirty="0"/>
              <a:t>+ </a:t>
            </a:r>
            <a:r>
              <a:rPr lang="cs-CZ" dirty="0" smtClean="0"/>
              <a:t>0,1) </a:t>
            </a:r>
            <a:r>
              <a:rPr lang="cs-CZ" dirty="0"/>
              <a:t>. </a:t>
            </a:r>
            <a:r>
              <a:rPr lang="cs-CZ" dirty="0" smtClean="0"/>
              <a:t>100 </a:t>
            </a:r>
            <a:r>
              <a:rPr lang="cs-CZ" dirty="0"/>
              <a:t>= </a:t>
            </a:r>
          </a:p>
          <a:p>
            <a:pPr marL="0" indent="0">
              <a:buNone/>
            </a:pPr>
            <a:r>
              <a:rPr lang="cs-CZ" dirty="0" smtClean="0"/>
              <a:t>(99,9 </a:t>
            </a:r>
            <a:r>
              <a:rPr lang="cs-CZ" dirty="0"/>
              <a:t>+ </a:t>
            </a:r>
            <a:r>
              <a:rPr lang="cs-CZ" dirty="0" smtClean="0"/>
              <a:t>7,39) </a:t>
            </a:r>
            <a:r>
              <a:rPr lang="cs-CZ" dirty="0"/>
              <a:t>. </a:t>
            </a:r>
            <a:r>
              <a:rPr lang="cs-CZ" dirty="0" smtClean="0"/>
              <a:t>100 </a:t>
            </a:r>
            <a:r>
              <a:rPr lang="cs-CZ" dirty="0"/>
              <a:t>= </a:t>
            </a:r>
          </a:p>
          <a:p>
            <a:pPr marL="0" indent="0">
              <a:buNone/>
            </a:pPr>
            <a:r>
              <a:rPr lang="cs-CZ" dirty="0"/>
              <a:t>(</a:t>
            </a:r>
            <a:r>
              <a:rPr lang="cs-CZ" dirty="0" smtClean="0"/>
              <a:t>0,97 </a:t>
            </a:r>
            <a:r>
              <a:rPr lang="cs-CZ" dirty="0"/>
              <a:t>+ 9</a:t>
            </a:r>
            <a:r>
              <a:rPr lang="cs-CZ" dirty="0" smtClean="0"/>
              <a:t>,17) </a:t>
            </a:r>
            <a:r>
              <a:rPr lang="cs-CZ" dirty="0"/>
              <a:t>. </a:t>
            </a:r>
            <a:r>
              <a:rPr lang="cs-CZ" dirty="0" smtClean="0"/>
              <a:t>100 </a:t>
            </a:r>
            <a:r>
              <a:rPr lang="cs-CZ" dirty="0"/>
              <a:t>=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10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Rozhodni, zda budeš násobit deseti nebo stem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65,89 . ________ = 658,9</a:t>
            </a:r>
          </a:p>
          <a:p>
            <a:pPr marL="0" indent="0">
              <a:buNone/>
            </a:pPr>
            <a:r>
              <a:rPr lang="cs-CZ" dirty="0" smtClean="0"/>
              <a:t>34,09 </a:t>
            </a:r>
            <a:r>
              <a:rPr lang="cs-CZ" dirty="0"/>
              <a:t>. ________ = </a:t>
            </a:r>
            <a:r>
              <a:rPr lang="cs-CZ" dirty="0" smtClean="0"/>
              <a:t>3 409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0,89 </a:t>
            </a:r>
            <a:r>
              <a:rPr lang="cs-CZ" dirty="0"/>
              <a:t>. ________ = </a:t>
            </a:r>
            <a:r>
              <a:rPr lang="cs-CZ" dirty="0" smtClean="0"/>
              <a:t> 89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95,12 </a:t>
            </a:r>
            <a:r>
              <a:rPr lang="cs-CZ" dirty="0"/>
              <a:t>. ________ = </a:t>
            </a:r>
            <a:r>
              <a:rPr lang="cs-CZ" dirty="0" smtClean="0"/>
              <a:t>951,2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99,11 </a:t>
            </a:r>
            <a:r>
              <a:rPr lang="cs-CZ" dirty="0"/>
              <a:t>. ________ =  </a:t>
            </a:r>
            <a:r>
              <a:rPr lang="cs-CZ" dirty="0" smtClean="0"/>
              <a:t>9 911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7,09 </a:t>
            </a:r>
            <a:r>
              <a:rPr lang="cs-CZ" dirty="0"/>
              <a:t>. ________ =  </a:t>
            </a:r>
            <a:r>
              <a:rPr lang="cs-CZ" dirty="0" smtClean="0"/>
              <a:t> 709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507,6 </a:t>
            </a:r>
            <a:r>
              <a:rPr lang="cs-CZ" dirty="0"/>
              <a:t>. ________ =  </a:t>
            </a:r>
            <a:r>
              <a:rPr lang="cs-CZ" dirty="0" smtClean="0"/>
              <a:t>50 760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14,80 </a:t>
            </a:r>
            <a:r>
              <a:rPr lang="cs-CZ" dirty="0"/>
              <a:t>. ________ = </a:t>
            </a:r>
            <a:r>
              <a:rPr lang="cs-CZ" dirty="0" smtClean="0"/>
              <a:t>148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553713" y="1866675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53713" y="2924944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45246" y="2924944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53713" y="3789040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45246" y="3789040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53713" y="4731002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445246" y="4731002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45246" y="1861592"/>
            <a:ext cx="115212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51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512</Words>
  <Application>Microsoft Office PowerPoint</Application>
  <PresentationFormat>Předvádění na obrazovce (4:3)</PresentationFormat>
  <Paragraphs>107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Násobení desetinných čísel deseti.</vt:lpstr>
      <vt:lpstr>Počítej, násobíme deseti.</vt:lpstr>
      <vt:lpstr>Násobení desetinných čísel stem.</vt:lpstr>
      <vt:lpstr>Počítej, násobíme stem.</vt:lpstr>
      <vt:lpstr>Procvičování.</vt:lpstr>
      <vt:lpstr>Rozhodni, zda budeš násobit deseti nebo stem.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18</cp:revision>
  <dcterms:created xsi:type="dcterms:W3CDTF">2011-08-21T15:31:45Z</dcterms:created>
  <dcterms:modified xsi:type="dcterms:W3CDTF">2012-02-04T15:51:20Z</dcterms:modified>
</cp:coreProperties>
</file>