
<file path=[Content_Types].xml><?xml version="1.0" encoding="utf-8"?>
<Types xmlns="http://schemas.openxmlformats.org/package/2006/content-types"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30"/>
  </p:notesMasterIdLst>
  <p:sldIdLst>
    <p:sldId id="284" r:id="rId2"/>
    <p:sldId id="282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3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E44804-545B-4975-84FC-F82970BD5D21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9E69F7-FEB6-4E6E-A182-28B68188780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756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301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301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C78ED917-317F-4CB6-910F-5F8D8D9E8151}" type="slidenum">
              <a:rPr lang="cs-CZ" smtClean="0"/>
              <a:pPr/>
              <a:t>3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0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40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19C0FFD5-1BB2-4CD6-A8C5-3516F656C9B5}" type="slidenum">
              <a:rPr lang="cs-CZ" smtClean="0"/>
              <a:pPr/>
              <a:t>4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50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506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F295D380-DD86-4A5B-8363-444FDB1360DA}" type="slidenum">
              <a:rPr lang="cs-CZ" smtClean="0"/>
              <a:pPr/>
              <a:t>5</a:t>
            </a:fld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60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60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228FBBF-2D5D-4F7C-95D4-22008A94BFD8}" type="slidenum">
              <a:rPr lang="cs-CZ" smtClean="0"/>
              <a:pPr/>
              <a:t>6</a:t>
            </a:fld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71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71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3F93997B-0597-4DD0-9321-203A11AC749D}" type="slidenum">
              <a:rPr lang="cs-CZ" smtClean="0"/>
              <a:pPr/>
              <a:t>7</a:t>
            </a:fld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81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813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6BB2F995-87B2-4EC0-9148-EE319CD87C6F}" type="slidenum">
              <a:rPr lang="cs-CZ" smtClean="0"/>
              <a:pPr/>
              <a:t>8</a:t>
            </a:fld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915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915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9801BDC1-E785-4D26-8811-57D48359D389}" type="slidenum">
              <a:rPr lang="cs-CZ" smtClean="0"/>
              <a:pPr/>
              <a:t>9</a:t>
            </a:fld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017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5018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07A27206-EB42-4E86-B7EE-71C6B0C3D196}" type="slidenum">
              <a:rPr lang="cs-CZ" smtClean="0"/>
              <a:pPr/>
              <a:t>10</a:t>
            </a:fld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5120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464D7C49-E369-4E72-96B3-5FBEE94F5EE6}" type="slidenum">
              <a:rPr lang="cs-CZ" smtClean="0"/>
              <a:pPr/>
              <a:t>11</a:t>
            </a:fld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22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5222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BEDF92A1-D8DF-416F-9D30-ADFC80884908}" type="slidenum">
              <a:rPr lang="cs-CZ" smtClean="0"/>
              <a:pPr/>
              <a:t>12</a:t>
            </a:fld>
            <a:endParaRPr 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325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5325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A9AAAF69-D688-4736-9B45-225912C0CC9F}" type="slidenum">
              <a:rPr lang="cs-CZ" smtClean="0"/>
              <a:pPr/>
              <a:t>13</a:t>
            </a:fld>
            <a:endParaRPr lang="cs-CZ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42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5427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BDB079A9-85AD-4635-95ED-FDC3074D17EF}" type="slidenum">
              <a:rPr lang="cs-CZ" smtClean="0"/>
              <a:pPr/>
              <a:t>14</a:t>
            </a:fld>
            <a:endParaRPr lang="cs-CZ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52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553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757CE6B9-E33A-4A84-A5E8-C61DBEA6F3A5}" type="slidenum">
              <a:rPr lang="cs-CZ" smtClean="0"/>
              <a:pPr/>
              <a:t>15</a:t>
            </a:fld>
            <a:endParaRPr lang="cs-CZ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63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5632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16138354-9EA5-4692-80B2-E4DA27635A3A}" type="slidenum">
              <a:rPr lang="cs-CZ" smtClean="0"/>
              <a:pPr/>
              <a:t>16</a:t>
            </a:fld>
            <a:endParaRPr lang="cs-CZ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73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573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87370C64-5992-465E-9BA1-2F939B625B9C}" type="slidenum">
              <a:rPr lang="cs-CZ" smtClean="0"/>
              <a:pPr/>
              <a:t>17</a:t>
            </a:fld>
            <a:endParaRPr lang="cs-CZ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83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583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27F30945-DA5A-4600-B09B-AAC07AC377EE}" type="slidenum">
              <a:rPr lang="cs-CZ" smtClean="0"/>
              <a:pPr/>
              <a:t>18</a:t>
            </a:fld>
            <a:endParaRPr lang="cs-CZ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93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593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BE448018-3152-4796-B6B8-4271AFCC2149}" type="slidenum">
              <a:rPr lang="cs-CZ" smtClean="0"/>
              <a:pPr/>
              <a:t>19</a:t>
            </a:fld>
            <a:endParaRPr lang="cs-CZ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04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04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6ABE41A4-0E32-4567-818D-008D5C48E989}" type="slidenum">
              <a:rPr lang="cs-CZ" smtClean="0"/>
              <a:pPr/>
              <a:t>20</a:t>
            </a:fld>
            <a:endParaRPr lang="cs-CZ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9A2D9F88-CD19-4856-836E-C91FB1FD1A2F}" type="slidenum">
              <a:rPr lang="cs-CZ" smtClean="0"/>
              <a:pPr/>
              <a:t>21</a:t>
            </a:fld>
            <a:endParaRPr lang="cs-CZ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24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24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38BFA96D-F5B8-4373-B771-DAE938D20FA3}" type="slidenum">
              <a:rPr lang="cs-CZ" smtClean="0"/>
              <a:pPr/>
              <a:t>22</a:t>
            </a:fld>
            <a:endParaRPr lang="cs-CZ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34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34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80E2F84B-3058-4B0D-B96B-4F4885D171A0}" type="slidenum">
              <a:rPr lang="cs-CZ" smtClean="0"/>
              <a:pPr/>
              <a:t>23</a:t>
            </a:fld>
            <a:endParaRPr lang="cs-CZ" smtClean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451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451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F13C7AFE-9CD3-42B8-ADCF-A248601BBAA9}" type="slidenum">
              <a:rPr lang="cs-CZ" smtClean="0"/>
              <a:pPr/>
              <a:t>24</a:t>
            </a:fld>
            <a:endParaRPr lang="cs-CZ" smtClean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55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55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8ED935A1-5CA1-4418-AE31-C17E43C55B7C}" type="slidenum">
              <a:rPr lang="cs-CZ" smtClean="0"/>
              <a:pPr/>
              <a:t>25</a:t>
            </a:fld>
            <a:endParaRPr lang="cs-CZ" smtClean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65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65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09CEF4A5-EDBF-4DBA-9A82-B31393211063}" type="slidenum">
              <a:rPr lang="cs-CZ" smtClean="0"/>
              <a:pPr/>
              <a:t>26</a:t>
            </a:fld>
            <a:endParaRPr lang="cs-CZ" smtClean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65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65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09CEF4A5-EDBF-4DBA-9A82-B31393211063}" type="slidenum">
              <a:rPr lang="cs-CZ" smtClean="0"/>
              <a:pPr/>
              <a:t>27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16. 2. 2013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8.xml"/><Relationship Id="rId13" Type="http://schemas.openxmlformats.org/officeDocument/2006/relationships/slide" Target="slide23.xml"/><Relationship Id="rId18" Type="http://schemas.openxmlformats.org/officeDocument/2006/relationships/slide" Target="slide6.xml"/><Relationship Id="rId26" Type="http://schemas.openxmlformats.org/officeDocument/2006/relationships/slide" Target="slide7.xml"/><Relationship Id="rId3" Type="http://schemas.openxmlformats.org/officeDocument/2006/relationships/slide" Target="slide9.xml"/><Relationship Id="rId21" Type="http://schemas.openxmlformats.org/officeDocument/2006/relationships/slide" Target="slide20.xml"/><Relationship Id="rId7" Type="http://schemas.openxmlformats.org/officeDocument/2006/relationships/slide" Target="slide24.xml"/><Relationship Id="rId12" Type="http://schemas.openxmlformats.org/officeDocument/2006/relationships/slide" Target="slide22.xml"/><Relationship Id="rId17" Type="http://schemas.openxmlformats.org/officeDocument/2006/relationships/slide" Target="slide19.xml"/><Relationship Id="rId25" Type="http://schemas.openxmlformats.org/officeDocument/2006/relationships/slide" Target="slide15.xml"/><Relationship Id="rId2" Type="http://schemas.openxmlformats.org/officeDocument/2006/relationships/notesSlide" Target="../notesSlides/notesSlide1.xml"/><Relationship Id="rId16" Type="http://schemas.openxmlformats.org/officeDocument/2006/relationships/slide" Target="slide25.xml"/><Relationship Id="rId20" Type="http://schemas.openxmlformats.org/officeDocument/2006/relationships/slide" Target="slide26.xml"/><Relationship Id="rId1" Type="http://schemas.openxmlformats.org/officeDocument/2006/relationships/slideLayout" Target="../slideLayouts/slideLayout7.xml"/><Relationship Id="rId6" Type="http://schemas.openxmlformats.org/officeDocument/2006/relationships/slide" Target="slide4.xml"/><Relationship Id="rId11" Type="http://schemas.openxmlformats.org/officeDocument/2006/relationships/slide" Target="slide16.xml"/><Relationship Id="rId24" Type="http://schemas.openxmlformats.org/officeDocument/2006/relationships/slide" Target="slide21.xml"/><Relationship Id="rId5" Type="http://schemas.openxmlformats.org/officeDocument/2006/relationships/slide" Target="slide11.xml"/><Relationship Id="rId15" Type="http://schemas.openxmlformats.org/officeDocument/2006/relationships/slide" Target="slide5.xml"/><Relationship Id="rId23" Type="http://schemas.openxmlformats.org/officeDocument/2006/relationships/slide" Target="slide27.xml"/><Relationship Id="rId10" Type="http://schemas.openxmlformats.org/officeDocument/2006/relationships/slide" Target="slide10.xml"/><Relationship Id="rId19" Type="http://schemas.openxmlformats.org/officeDocument/2006/relationships/slide" Target="slide13.xml"/><Relationship Id="rId4" Type="http://schemas.openxmlformats.org/officeDocument/2006/relationships/audio" Target="../media/audio1.wav"/><Relationship Id="rId9" Type="http://schemas.openxmlformats.org/officeDocument/2006/relationships/slide" Target="slide12.xml"/><Relationship Id="rId14" Type="http://schemas.openxmlformats.org/officeDocument/2006/relationships/slide" Target="slide17.xml"/><Relationship Id="rId22" Type="http://schemas.openxmlformats.org/officeDocument/2006/relationships/slide" Target="slide14.xml"/><Relationship Id="rId27" Type="http://schemas.openxmlformats.org/officeDocument/2006/relationships/slide" Target="slide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wmf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 VY_32_INOVACE_01_23_Opakování ryb, obojživelníků, plazů a ptáků </a:t>
            </a:r>
          </a:p>
          <a:p>
            <a:pPr>
              <a:buNone/>
              <a:defRPr/>
            </a:pPr>
            <a:endParaRPr lang="cs-CZ" sz="1700" dirty="0"/>
          </a:p>
          <a:p>
            <a:pPr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obor/Předmět/Téma: ČLOVĚK A PŘÍRODA / PŘÍRODOPIS / PŘEHLED ORGANISMŮ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52438" indent="-452438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Formou hry riskuj procvičovaní pojmů z tříd obratlovců – ryb, obojživelníků, plazů a ptáků. Žáky rozdělíme na tři skupiny a ti si  střídavě vybírají políčka. Kliknutím na pole s číslem  se zobrazí otázka. Cílem hry je získat co nejvíce bodů. Kliknutím na pole „zpět „ se dostaneme na hrací pole a pole s číslem zmizí.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VII.B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21.12.2012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15.2.2013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OPAKOVÁNÍ OBRATLOVCŮ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RYBY, OBOJŽIVELNÍCI, PLAZI, PTÁCI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7" name="AutoShape 5">
            <a:hlinkClick r:id="rId3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0" y="1268760"/>
            <a:ext cx="3708400" cy="1042987"/>
          </a:xfrm>
          <a:prstGeom prst="flowChartAlternateProcess">
            <a:avLst/>
          </a:prstGeom>
          <a:solidFill>
            <a:srgbClr val="99CC00"/>
          </a:solidFill>
          <a:ln w="12700">
            <a:solidFill>
              <a:srgbClr val="339966"/>
            </a:solidFill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prst="convex"/>
          </a:sp3d>
        </p:spPr>
        <p:txBody>
          <a:bodyPr wrap="none" anchor="ctr"/>
          <a:lstStyle/>
          <a:p>
            <a:pPr algn="ctr"/>
            <a:r>
              <a:rPr lang="cs-CZ" sz="2400" b="1" dirty="0" smtClean="0">
                <a:solidFill>
                  <a:srgbClr val="008000"/>
                </a:solidFill>
              </a:rPr>
              <a:t>RYBY + bonus 50</a:t>
            </a:r>
            <a:endParaRPr lang="cs-CZ" sz="2400" b="1" dirty="0">
              <a:solidFill>
                <a:srgbClr val="008000"/>
              </a:solidFill>
            </a:endParaRPr>
          </a:p>
        </p:txBody>
      </p:sp>
      <p:sp>
        <p:nvSpPr>
          <p:cNvPr id="3078" name="AutoShape 6">
            <a:hlinkClick r:id="rId5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3779912" y="2708920"/>
            <a:ext cx="1042987" cy="1042987"/>
          </a:xfrm>
          <a:prstGeom prst="flowChartAlternateProcess">
            <a:avLst/>
          </a:prstGeom>
          <a:solidFill>
            <a:srgbClr val="008000"/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prst="convex"/>
          </a:sp3d>
        </p:spPr>
        <p:txBody>
          <a:bodyPr wrap="none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100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3079" name="AutoShape 7">
            <a:hlinkClick r:id="rId6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3779912" y="1268760"/>
            <a:ext cx="1042987" cy="1042987"/>
          </a:xfrm>
          <a:prstGeom prst="flowChartAlternateProcess">
            <a:avLst/>
          </a:prstGeom>
          <a:solidFill>
            <a:srgbClr val="008000"/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prst="convex"/>
          </a:sp3d>
        </p:spPr>
        <p:txBody>
          <a:bodyPr wrap="none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100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3080" name="AutoShape 8">
            <a:hlinkClick r:id="rId7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4860032" y="5589240"/>
            <a:ext cx="1042987" cy="1042988"/>
          </a:xfrm>
          <a:prstGeom prst="flowChartAlternateProcess">
            <a:avLst/>
          </a:prstGeom>
          <a:solidFill>
            <a:srgbClr val="008000"/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prst="convex"/>
          </a:sp3d>
        </p:spPr>
        <p:txBody>
          <a:bodyPr wrap="none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200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3081" name="AutoShape 9">
            <a:hlinkClick r:id="rId8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4860032" y="4149080"/>
            <a:ext cx="1042987" cy="1042988"/>
          </a:xfrm>
          <a:prstGeom prst="flowChartAlternateProcess">
            <a:avLst/>
          </a:prstGeom>
          <a:solidFill>
            <a:srgbClr val="008000"/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prst="convex"/>
          </a:sp3d>
        </p:spPr>
        <p:txBody>
          <a:bodyPr wrap="none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200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3082" name="AutoShape 10">
            <a:hlinkClick r:id="rId9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4860032" y="2708920"/>
            <a:ext cx="1042988" cy="1042987"/>
          </a:xfrm>
          <a:prstGeom prst="flowChartAlternateProcess">
            <a:avLst/>
          </a:prstGeom>
          <a:solidFill>
            <a:srgbClr val="008000"/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prst="convex"/>
          </a:sp3d>
        </p:spPr>
        <p:txBody>
          <a:bodyPr wrap="none" lIns="90000" tIns="46800" rIns="90000" bIns="4680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200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3083" name="AutoShape 11">
            <a:hlinkClick r:id="rId10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0" y="2708920"/>
            <a:ext cx="3708400" cy="1042987"/>
          </a:xfrm>
          <a:prstGeom prst="flowChartAlternateProcess">
            <a:avLst/>
          </a:prstGeom>
          <a:solidFill>
            <a:srgbClr val="99CC00"/>
          </a:solidFill>
          <a:ln w="12700">
            <a:solidFill>
              <a:srgbClr val="339966"/>
            </a:solidFill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prst="convex"/>
          </a:sp3d>
        </p:spPr>
        <p:txBody>
          <a:bodyPr wrap="none" anchor="ctr"/>
          <a:lstStyle/>
          <a:p>
            <a:pPr algn="ctr"/>
            <a:r>
              <a:rPr lang="cs-CZ" sz="2400" b="1" dirty="0" smtClean="0">
                <a:solidFill>
                  <a:srgbClr val="008000"/>
                </a:solidFill>
              </a:rPr>
              <a:t>OBOJŽIVELNÍCI + bonus 50</a:t>
            </a:r>
            <a:endParaRPr lang="cs-CZ" sz="2400" b="1" dirty="0">
              <a:solidFill>
                <a:srgbClr val="008000"/>
              </a:solidFill>
            </a:endParaRPr>
          </a:p>
        </p:txBody>
      </p:sp>
      <p:sp>
        <p:nvSpPr>
          <p:cNvPr id="3084" name="AutoShape 12">
            <a:hlinkClick r:id="rId11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0" y="4149080"/>
            <a:ext cx="3708400" cy="1042988"/>
          </a:xfrm>
          <a:prstGeom prst="flowChartAlternateProcess">
            <a:avLst/>
          </a:prstGeom>
          <a:solidFill>
            <a:srgbClr val="99CC00"/>
          </a:solidFill>
          <a:ln w="12700">
            <a:solidFill>
              <a:srgbClr val="339966"/>
            </a:solidFill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prst="convex"/>
          </a:sp3d>
        </p:spPr>
        <p:txBody>
          <a:bodyPr wrap="none" anchor="ctr"/>
          <a:lstStyle/>
          <a:p>
            <a:pPr algn="ctr"/>
            <a:r>
              <a:rPr lang="cs-CZ" sz="2400" b="1" dirty="0" smtClean="0">
                <a:solidFill>
                  <a:srgbClr val="008000"/>
                </a:solidFill>
              </a:rPr>
              <a:t>PLAZI + bonus 50</a:t>
            </a:r>
            <a:endParaRPr lang="cs-CZ" sz="2400" b="1" dirty="0">
              <a:solidFill>
                <a:srgbClr val="008000"/>
              </a:solidFill>
            </a:endParaRPr>
          </a:p>
        </p:txBody>
      </p:sp>
      <p:sp>
        <p:nvSpPr>
          <p:cNvPr id="3085" name="AutoShape 13">
            <a:hlinkClick r:id="rId12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0" y="5589240"/>
            <a:ext cx="3708400" cy="1042988"/>
          </a:xfrm>
          <a:prstGeom prst="flowChartAlternateProcess">
            <a:avLst/>
          </a:prstGeom>
          <a:solidFill>
            <a:srgbClr val="99CC00"/>
          </a:solidFill>
          <a:ln w="12700">
            <a:solidFill>
              <a:srgbClr val="339966"/>
            </a:solidFill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prst="convex"/>
          </a:sp3d>
        </p:spPr>
        <p:txBody>
          <a:bodyPr wrap="none" anchor="ctr"/>
          <a:lstStyle/>
          <a:p>
            <a:pPr algn="ctr"/>
            <a:r>
              <a:rPr lang="cs-CZ" sz="2400" b="1" dirty="0" smtClean="0">
                <a:solidFill>
                  <a:srgbClr val="008000"/>
                </a:solidFill>
              </a:rPr>
              <a:t>PTÁCI + bonus 50</a:t>
            </a:r>
            <a:endParaRPr lang="cs-CZ" sz="2400" b="1" dirty="0">
              <a:solidFill>
                <a:srgbClr val="008000"/>
              </a:solidFill>
            </a:endParaRPr>
          </a:p>
        </p:txBody>
      </p:sp>
      <p:sp>
        <p:nvSpPr>
          <p:cNvPr id="3090" name="AutoShape 18">
            <a:hlinkClick r:id="rId13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3779912" y="5589240"/>
            <a:ext cx="1042987" cy="1042988"/>
          </a:xfrm>
          <a:prstGeom prst="flowChartAlternateProcess">
            <a:avLst/>
          </a:prstGeom>
          <a:solidFill>
            <a:srgbClr val="008000"/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prst="convex"/>
          </a:sp3d>
        </p:spPr>
        <p:txBody>
          <a:bodyPr wrap="none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100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3091" name="AutoShape 19">
            <a:hlinkClick r:id="rId14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3779912" y="4149080"/>
            <a:ext cx="1042987" cy="1042988"/>
          </a:xfrm>
          <a:prstGeom prst="flowChartAlternateProcess">
            <a:avLst/>
          </a:prstGeom>
          <a:solidFill>
            <a:srgbClr val="008000"/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prst="convex"/>
          </a:sp3d>
        </p:spPr>
        <p:txBody>
          <a:bodyPr wrap="none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100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3094" name="AutoShape 22">
            <a:hlinkClick r:id="rId15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4860032" y="1268760"/>
            <a:ext cx="1042987" cy="1042987"/>
          </a:xfrm>
          <a:prstGeom prst="flowChartAlternateProcess">
            <a:avLst/>
          </a:prstGeom>
          <a:solidFill>
            <a:srgbClr val="008000"/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prst="convex"/>
          </a:sp3d>
        </p:spPr>
        <p:txBody>
          <a:bodyPr wrap="none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200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3097" name="AutoShape 25">
            <a:hlinkClick r:id="rId16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5940152" y="5589240"/>
            <a:ext cx="1042988" cy="1042988"/>
          </a:xfrm>
          <a:prstGeom prst="flowChartAlternateProcess">
            <a:avLst/>
          </a:prstGeom>
          <a:solidFill>
            <a:srgbClr val="008000"/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prst="convex"/>
          </a:sp3d>
        </p:spPr>
        <p:txBody>
          <a:bodyPr wrap="none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300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3098" name="AutoShape 26">
            <a:hlinkClick r:id="rId17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5940152" y="4149080"/>
            <a:ext cx="1042988" cy="1042988"/>
          </a:xfrm>
          <a:prstGeom prst="flowChartAlternateProcess">
            <a:avLst/>
          </a:prstGeom>
          <a:solidFill>
            <a:srgbClr val="008000"/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prst="convex"/>
          </a:sp3d>
        </p:spPr>
        <p:txBody>
          <a:bodyPr wrap="none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300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3100" name="AutoShape 28">
            <a:hlinkClick r:id="rId18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5940152" y="1268760"/>
            <a:ext cx="1042988" cy="1042987"/>
          </a:xfrm>
          <a:prstGeom prst="flowChartAlternateProcess">
            <a:avLst/>
          </a:prstGeom>
          <a:solidFill>
            <a:srgbClr val="008000"/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prst="convex"/>
          </a:sp3d>
        </p:spPr>
        <p:txBody>
          <a:bodyPr wrap="none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300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3101" name="AutoShape 29">
            <a:hlinkClick r:id="rId19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5940152" y="2708920"/>
            <a:ext cx="1042988" cy="1042987"/>
          </a:xfrm>
          <a:prstGeom prst="flowChartAlternateProcess">
            <a:avLst/>
          </a:prstGeom>
          <a:solidFill>
            <a:srgbClr val="008000"/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prst="convex"/>
          </a:sp3d>
        </p:spPr>
        <p:txBody>
          <a:bodyPr wrap="none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300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3103" name="AutoShape 31">
            <a:hlinkClick r:id="rId20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7020272" y="5589240"/>
            <a:ext cx="1042988" cy="1042988"/>
          </a:xfrm>
          <a:prstGeom prst="flowChartAlternateProcess">
            <a:avLst/>
          </a:prstGeom>
          <a:solidFill>
            <a:srgbClr val="008000"/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prst="convex"/>
          </a:sp3d>
        </p:spPr>
        <p:txBody>
          <a:bodyPr wrap="none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400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3104" name="AutoShape 32">
            <a:hlinkClick r:id="rId21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7020272" y="4149080"/>
            <a:ext cx="1042988" cy="1042988"/>
          </a:xfrm>
          <a:prstGeom prst="flowChartAlternateProcess">
            <a:avLst/>
          </a:prstGeom>
          <a:solidFill>
            <a:srgbClr val="008000"/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prst="convex"/>
          </a:sp3d>
        </p:spPr>
        <p:txBody>
          <a:bodyPr wrap="none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400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3105" name="AutoShape 33">
            <a:hlinkClick r:id="rId22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7020272" y="2708920"/>
            <a:ext cx="1042988" cy="1042987"/>
          </a:xfrm>
          <a:prstGeom prst="flowChartAlternateProcess">
            <a:avLst/>
          </a:prstGeom>
          <a:solidFill>
            <a:srgbClr val="008000"/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prst="convex"/>
          </a:sp3d>
        </p:spPr>
        <p:txBody>
          <a:bodyPr wrap="none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400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3108" name="AutoShape 36">
            <a:hlinkClick r:id="rId23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8101013" y="5589240"/>
            <a:ext cx="1042987" cy="1042988"/>
          </a:xfrm>
          <a:prstGeom prst="flowChartAlternateProcess">
            <a:avLst/>
          </a:prstGeom>
          <a:solidFill>
            <a:srgbClr val="008000"/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prst="convex"/>
          </a:sp3d>
        </p:spPr>
        <p:txBody>
          <a:bodyPr wrap="none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500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3109" name="AutoShape 37">
            <a:hlinkClick r:id="rId24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8101013" y="4149080"/>
            <a:ext cx="1042987" cy="1042988"/>
          </a:xfrm>
          <a:prstGeom prst="flowChartAlternateProcess">
            <a:avLst/>
          </a:prstGeom>
          <a:solidFill>
            <a:srgbClr val="008000"/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prst="convex"/>
          </a:sp3d>
        </p:spPr>
        <p:txBody>
          <a:bodyPr wrap="none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500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3110" name="AutoShape 38">
            <a:hlinkClick r:id="rId25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8101013" y="2708920"/>
            <a:ext cx="1042987" cy="1042987"/>
          </a:xfrm>
          <a:prstGeom prst="flowChartAlternateProcess">
            <a:avLst/>
          </a:prstGeom>
          <a:solidFill>
            <a:srgbClr val="008000"/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prst="convex"/>
          </a:sp3d>
        </p:spPr>
        <p:txBody>
          <a:bodyPr wrap="none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500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3111" name="AutoShape 39">
            <a:hlinkClick r:id="rId26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7020272" y="1268760"/>
            <a:ext cx="1042988" cy="1042987"/>
          </a:xfrm>
          <a:prstGeom prst="flowChartAlternateProcess">
            <a:avLst/>
          </a:prstGeom>
          <a:solidFill>
            <a:srgbClr val="008000"/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prst="convex"/>
          </a:sp3d>
        </p:spPr>
        <p:txBody>
          <a:bodyPr wrap="none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400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3112" name="AutoShape 40">
            <a:hlinkClick r:id="rId27" action="ppaction://hlinksldjump" highlightClick="1">
              <a:snd r:embed="rId4" name="voltage.wav"/>
            </a:hlinkClick>
          </p:cNvPr>
          <p:cNvSpPr>
            <a:spLocks noChangeArrowheads="1"/>
          </p:cNvSpPr>
          <p:nvPr/>
        </p:nvSpPr>
        <p:spPr bwMode="auto">
          <a:xfrm>
            <a:off x="8101013" y="1268760"/>
            <a:ext cx="1042987" cy="1042987"/>
          </a:xfrm>
          <a:prstGeom prst="flowChartAlternateProcess">
            <a:avLst/>
          </a:prstGeom>
          <a:solidFill>
            <a:srgbClr val="008000"/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prst="convex"/>
          </a:sp3d>
        </p:spPr>
        <p:txBody>
          <a:bodyPr wrap="none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500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32" name="Vývojový diagram: alternativní postup 31"/>
          <p:cNvSpPr/>
          <p:nvPr/>
        </p:nvSpPr>
        <p:spPr>
          <a:xfrm>
            <a:off x="971600" y="260648"/>
            <a:ext cx="7560840" cy="648072"/>
          </a:xfrm>
          <a:prstGeom prst="flowChartAlternateProcess">
            <a:avLst/>
          </a:prstGeom>
          <a:ln>
            <a:solidFill>
              <a:srgbClr val="7030A0"/>
            </a:solidFill>
          </a:ln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OPAKOVÁNÍ OBRATLOVCŮ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0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30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1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2000"/>
                                        <p:tgtEl>
                                          <p:spTgt spid="31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1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2000"/>
                                        <p:tgtEl>
                                          <p:spTgt spid="3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1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 nodeType="clickPar">
                      <p:stCondLst>
                        <p:cond delay="0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31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0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 nodeType="clickPar">
                      <p:stCondLst>
                        <p:cond delay="0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2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2000"/>
                                        <p:tgtEl>
                                          <p:spTgt spid="31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1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 nodeType="clickPar">
                      <p:stCondLst>
                        <p:cond delay="0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2000"/>
                                        <p:tgtEl>
                                          <p:spTgt spid="310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1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 nodeType="clickPar">
                      <p:stCondLst>
                        <p:cond delay="0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2000"/>
                                        <p:tgtEl>
                                          <p:spTgt spid="31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1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0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 nodeType="clickPar">
                      <p:stCondLst>
                        <p:cond delay="0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2000"/>
                                        <p:tgtEl>
                                          <p:spTgt spid="30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1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30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 nodeType="clickPar">
                      <p:stCondLst>
                        <p:cond delay="0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2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1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 nodeType="clickPar">
                      <p:stCondLst>
                        <p:cond delay="0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2000"/>
                                        <p:tgtEl>
                                          <p:spTgt spid="30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8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3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 nodeType="clickPar">
                      <p:stCondLst>
                        <p:cond delay="0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2000"/>
                                        <p:tgtEl>
                                          <p:spTgt spid="310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4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31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 nodeType="clickPar">
                      <p:stCondLst>
                        <p:cond delay="0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2000"/>
                                        <p:tgtEl>
                                          <p:spTgt spid="310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0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 nodeType="clickPar">
                      <p:stCondLst>
                        <p:cond delay="0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2000"/>
                                        <p:tgtEl>
                                          <p:spTgt spid="30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0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30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 nodeType="clickPar">
                      <p:stCondLst>
                        <p:cond delay="0"/>
                      </p:stCondLst>
                      <p:childTnLst>
                        <p:par>
                          <p:cTn id="1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0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31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 nodeType="clickPar">
                      <p:stCondLst>
                        <p:cond delay="0"/>
                      </p:stCondLst>
                      <p:childTnLst>
                        <p:par>
                          <p:cTn id="1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2000"/>
                                        <p:tgtEl>
                                          <p:spTgt spid="310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3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 nodeType="clickPar">
                      <p:stCondLst>
                        <p:cond delay="0"/>
                      </p:stCondLst>
                      <p:childTnLst>
                        <p:par>
                          <p:cTn id="1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2000"/>
                                        <p:tgtEl>
                                          <p:spTgt spid="310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3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30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 nodeType="clickPar">
                      <p:stCondLst>
                        <p:cond delay="0"/>
                      </p:stCondLst>
                      <p:childTnLst>
                        <p:par>
                          <p:cTn id="1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2000"/>
                                        <p:tgtEl>
                                          <p:spTgt spid="309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7"/>
                  </p:tgtEl>
                </p:cond>
              </p:nextCondLst>
            </p:seq>
          </p:childTnLst>
        </p:cTn>
      </p:par>
    </p:tnLst>
    <p:bldLst>
      <p:bldP spid="3078" grpId="0" animBg="1"/>
      <p:bldP spid="3079" grpId="0" animBg="1"/>
      <p:bldP spid="3080" grpId="0" animBg="1"/>
      <p:bldP spid="3081" grpId="0" animBg="1"/>
      <p:bldP spid="3082" grpId="0" animBg="1"/>
      <p:bldP spid="3090" grpId="0" animBg="1"/>
      <p:bldP spid="3091" grpId="0" animBg="1"/>
      <p:bldP spid="3094" grpId="0" animBg="1"/>
      <p:bldP spid="3097" grpId="0" animBg="1"/>
      <p:bldP spid="3098" grpId="0" animBg="1"/>
      <p:bldP spid="3100" grpId="0" animBg="1"/>
      <p:bldP spid="3101" grpId="0" animBg="1"/>
      <p:bldP spid="3103" grpId="0" animBg="1"/>
      <p:bldP spid="3104" grpId="0" animBg="1"/>
      <p:bldP spid="3105" grpId="0" animBg="1"/>
      <p:bldP spid="3108" grpId="0" animBg="1"/>
      <p:bldP spid="3109" grpId="0" animBg="1"/>
      <p:bldP spid="3110" grpId="0" animBg="1"/>
      <p:bldP spid="3111" grpId="0" animBg="1"/>
      <p:bldP spid="31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4"/>
          <p:cNvSpPr txBox="1">
            <a:spLocks noChangeArrowheads="1"/>
          </p:cNvSpPr>
          <p:nvPr/>
        </p:nvSpPr>
        <p:spPr bwMode="auto">
          <a:xfrm>
            <a:off x="684213" y="1928813"/>
            <a:ext cx="8102600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 b="1" dirty="0">
                <a:solidFill>
                  <a:schemeClr val="bg1"/>
                </a:solidFill>
              </a:rPr>
              <a:t>K ČEMU SLOUŽÍ </a:t>
            </a:r>
            <a:r>
              <a:rPr lang="cs-CZ" sz="4800" b="1" dirty="0" smtClean="0">
                <a:solidFill>
                  <a:schemeClr val="bg1"/>
                </a:solidFill>
              </a:rPr>
              <a:t> RYBÁM POSTRANNÍ </a:t>
            </a:r>
            <a:r>
              <a:rPr lang="cs-CZ" sz="4800" b="1" dirty="0">
                <a:solidFill>
                  <a:schemeClr val="bg1"/>
                </a:solidFill>
              </a:rPr>
              <a:t>ČÁRA</a:t>
            </a:r>
            <a:r>
              <a:rPr lang="cs-CZ" sz="4800" b="1" dirty="0">
                <a:solidFill>
                  <a:schemeClr val="bg1"/>
                </a:solidFill>
                <a:cs typeface="Arial" charset="0"/>
              </a:rPr>
              <a:t>? </a:t>
            </a:r>
            <a:endParaRPr lang="en-US" sz="4800" b="1" dirty="0">
              <a:solidFill>
                <a:schemeClr val="bg1"/>
              </a:solidFill>
              <a:cs typeface="Arial" charset="0"/>
            </a:endParaRPr>
          </a:p>
        </p:txBody>
      </p:sp>
      <p:sp>
        <p:nvSpPr>
          <p:cNvPr id="4099" name="AutoShape 5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7885113" y="5589588"/>
            <a:ext cx="1042987" cy="1042987"/>
          </a:xfrm>
          <a:prstGeom prst="actionButtonReturn">
            <a:avLst/>
          </a:prstGeom>
          <a:solidFill>
            <a:srgbClr val="99CC00"/>
          </a:solidFill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 sz="1800"/>
          </a:p>
        </p:txBody>
      </p:sp>
      <p:sp>
        <p:nvSpPr>
          <p:cNvPr id="5126" name="Text Box 6"/>
          <p:cNvSpPr txBox="1">
            <a:spLocks noChangeArrowheads="1"/>
          </p:cNvSpPr>
          <p:nvPr/>
        </p:nvSpPr>
        <p:spPr bwMode="auto">
          <a:xfrm>
            <a:off x="881063" y="4067175"/>
            <a:ext cx="4376817" cy="5869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000" tIns="46800" rIns="90000" bIns="46800">
            <a:spAutoFit/>
          </a:bodyPr>
          <a:lstStyle/>
          <a:p>
            <a:r>
              <a:rPr lang="cs-CZ" sz="3200" b="1" i="1" dirty="0">
                <a:solidFill>
                  <a:schemeClr val="bg1"/>
                </a:solidFill>
              </a:rPr>
              <a:t>k vnímání proudění vody</a:t>
            </a:r>
          </a:p>
        </p:txBody>
      </p:sp>
      <p:sp>
        <p:nvSpPr>
          <p:cNvPr id="5" name="Elipsa 4"/>
          <p:cNvSpPr/>
          <p:nvPr/>
        </p:nvSpPr>
        <p:spPr>
          <a:xfrm>
            <a:off x="467544" y="404664"/>
            <a:ext cx="3312368" cy="1224136"/>
          </a:xfrm>
          <a:prstGeom prst="ellipse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100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4"/>
          <p:cNvSpPr txBox="1">
            <a:spLocks noChangeArrowheads="1"/>
          </p:cNvSpPr>
          <p:nvPr/>
        </p:nvSpPr>
        <p:spPr bwMode="auto">
          <a:xfrm>
            <a:off x="684213" y="1989138"/>
            <a:ext cx="8174037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 b="1" dirty="0">
                <a:solidFill>
                  <a:schemeClr val="bg1"/>
                </a:solidFill>
              </a:rPr>
              <a:t>JAKÁ JE </a:t>
            </a:r>
            <a:r>
              <a:rPr lang="cs-CZ" sz="4800" b="1" dirty="0" smtClean="0">
                <a:solidFill>
                  <a:schemeClr val="bg1"/>
                </a:solidFill>
              </a:rPr>
              <a:t>TĚLESNÁ TEPLOTA </a:t>
            </a:r>
            <a:r>
              <a:rPr lang="cs-CZ" sz="4800" b="1" dirty="0">
                <a:solidFill>
                  <a:schemeClr val="bg1"/>
                </a:solidFill>
              </a:rPr>
              <a:t>RYB?</a:t>
            </a:r>
          </a:p>
        </p:txBody>
      </p:sp>
      <p:sp>
        <p:nvSpPr>
          <p:cNvPr id="5123" name="AutoShape 6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7812088" y="5445125"/>
            <a:ext cx="1042987" cy="1042988"/>
          </a:xfrm>
          <a:prstGeom prst="actionButtonReturn">
            <a:avLst/>
          </a:prstGeom>
          <a:solidFill>
            <a:srgbClr val="99CC00"/>
          </a:solidFill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 sz="1800"/>
          </a:p>
        </p:txBody>
      </p:sp>
      <p:sp>
        <p:nvSpPr>
          <p:cNvPr id="6150" name="Text Box 6"/>
          <p:cNvSpPr txBox="1">
            <a:spLocks noChangeArrowheads="1"/>
          </p:cNvSpPr>
          <p:nvPr/>
        </p:nvSpPr>
        <p:spPr bwMode="auto">
          <a:xfrm>
            <a:off x="881063" y="4067175"/>
            <a:ext cx="2118185" cy="5869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000" tIns="46800" rIns="90000" bIns="46800">
            <a:spAutoFit/>
          </a:bodyPr>
          <a:lstStyle/>
          <a:p>
            <a:r>
              <a:rPr lang="cs-CZ" sz="3200" b="1" i="1" dirty="0">
                <a:solidFill>
                  <a:schemeClr val="bg1"/>
                </a:solidFill>
              </a:rPr>
              <a:t>proměnlivá</a:t>
            </a:r>
          </a:p>
        </p:txBody>
      </p:sp>
      <p:sp>
        <p:nvSpPr>
          <p:cNvPr id="5" name="Elipsa 4"/>
          <p:cNvSpPr/>
          <p:nvPr/>
        </p:nvSpPr>
        <p:spPr>
          <a:xfrm>
            <a:off x="467544" y="404664"/>
            <a:ext cx="3312368" cy="1224136"/>
          </a:xfrm>
          <a:prstGeom prst="ellipse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200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5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Text Box 4"/>
          <p:cNvSpPr txBox="1">
            <a:spLocks noChangeArrowheads="1"/>
          </p:cNvSpPr>
          <p:nvPr/>
        </p:nvSpPr>
        <p:spPr bwMode="auto">
          <a:xfrm>
            <a:off x="827088" y="1484313"/>
            <a:ext cx="7777162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cs-CZ" sz="4800" b="1" dirty="0" smtClean="0">
              <a:solidFill>
                <a:srgbClr val="D7293E"/>
              </a:solidFill>
            </a:endParaRPr>
          </a:p>
          <a:p>
            <a:pPr eaLnBrk="1" hangingPunct="1">
              <a:defRPr/>
            </a:pPr>
            <a:r>
              <a:rPr lang="cs-CZ" sz="4800" b="1" dirty="0" smtClean="0">
                <a:solidFill>
                  <a:schemeClr val="bg1"/>
                </a:solidFill>
                <a:latin typeface="+mn-lt"/>
              </a:rPr>
              <a:t>JAKOU FUNKCI MAJÍ VOUSKY RYB?</a:t>
            </a:r>
            <a:endParaRPr lang="cs-CZ" sz="48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+mn-lt"/>
            </a:endParaRPr>
          </a:p>
          <a:p>
            <a:pPr eaLnBrk="1" hangingPunct="1">
              <a:defRPr/>
            </a:pPr>
            <a:endParaRPr lang="cs-CZ" sz="4800" dirty="0" smtClean="0">
              <a:solidFill>
                <a:srgbClr val="D7293E"/>
              </a:solidFill>
              <a:latin typeface="+mn-lt"/>
            </a:endParaRPr>
          </a:p>
        </p:txBody>
      </p:sp>
      <p:sp>
        <p:nvSpPr>
          <p:cNvPr id="6147" name="AutoShape 5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7885113" y="5516563"/>
            <a:ext cx="1042987" cy="1042987"/>
          </a:xfrm>
          <a:prstGeom prst="actionButtonReturn">
            <a:avLst/>
          </a:prstGeom>
          <a:solidFill>
            <a:srgbClr val="99CC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 sz="1800"/>
          </a:p>
        </p:txBody>
      </p:sp>
      <p:sp>
        <p:nvSpPr>
          <p:cNvPr id="7175" name="Text Box 7"/>
          <p:cNvSpPr txBox="1">
            <a:spLocks noChangeArrowheads="1"/>
          </p:cNvSpPr>
          <p:nvPr/>
        </p:nvSpPr>
        <p:spPr bwMode="auto">
          <a:xfrm>
            <a:off x="899592" y="4725144"/>
            <a:ext cx="3032090" cy="5869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000" tIns="46800" rIns="90000" bIns="46800">
            <a:spAutoFit/>
          </a:bodyPr>
          <a:lstStyle/>
          <a:p>
            <a:r>
              <a:rPr lang="cs-CZ" sz="3200" b="1" i="1" dirty="0">
                <a:solidFill>
                  <a:schemeClr val="bg1"/>
                </a:solidFill>
              </a:rPr>
              <a:t>hmatovou funkci</a:t>
            </a:r>
          </a:p>
        </p:txBody>
      </p:sp>
      <p:sp>
        <p:nvSpPr>
          <p:cNvPr id="5" name="Elipsa 4"/>
          <p:cNvSpPr/>
          <p:nvPr/>
        </p:nvSpPr>
        <p:spPr>
          <a:xfrm>
            <a:off x="467544" y="404664"/>
            <a:ext cx="3312368" cy="1224136"/>
          </a:xfrm>
          <a:prstGeom prst="ellipse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300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Text Box 4"/>
          <p:cNvSpPr txBox="1">
            <a:spLocks noChangeArrowheads="1"/>
          </p:cNvSpPr>
          <p:nvPr/>
        </p:nvSpPr>
        <p:spPr bwMode="auto">
          <a:xfrm>
            <a:off x="0" y="214313"/>
            <a:ext cx="9144000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sz="4800" b="1" smtClean="0">
              <a:solidFill>
                <a:srgbClr val="CC00CC"/>
              </a:solidFill>
              <a:effectLst>
                <a:outerShdw blurRad="38100" dist="38100" dir="2700000" algn="tl">
                  <a:srgbClr val="000000"/>
                </a:outerShdw>
              </a:effectLst>
              <a:cs typeface="Arial" charset="0"/>
            </a:endParaRPr>
          </a:p>
        </p:txBody>
      </p:sp>
      <p:sp>
        <p:nvSpPr>
          <p:cNvPr id="7171" name="AutoShape 5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7885113" y="5589588"/>
            <a:ext cx="1042987" cy="1042987"/>
          </a:xfrm>
          <a:prstGeom prst="actionButtonReturn">
            <a:avLst/>
          </a:prstGeom>
          <a:solidFill>
            <a:srgbClr val="99CC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 sz="1800"/>
          </a:p>
        </p:txBody>
      </p:sp>
      <p:sp>
        <p:nvSpPr>
          <p:cNvPr id="5124" name="Text Box 4"/>
          <p:cNvSpPr txBox="1">
            <a:spLocks noChangeArrowheads="1"/>
          </p:cNvSpPr>
          <p:nvPr/>
        </p:nvSpPr>
        <p:spPr bwMode="auto">
          <a:xfrm>
            <a:off x="827088" y="1484313"/>
            <a:ext cx="7777162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cs-CZ" sz="4800" b="1" smtClean="0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eaLnBrk="1" hangingPunct="1">
              <a:defRPr/>
            </a:pPr>
            <a:endParaRPr lang="cs-CZ" sz="4800" smtClean="0"/>
          </a:p>
        </p:txBody>
      </p:sp>
      <p:sp>
        <p:nvSpPr>
          <p:cNvPr id="7173" name="Text Box 4"/>
          <p:cNvSpPr txBox="1">
            <a:spLocks noChangeArrowheads="1"/>
          </p:cNvSpPr>
          <p:nvPr/>
        </p:nvSpPr>
        <p:spPr bwMode="auto">
          <a:xfrm>
            <a:off x="827088" y="1989138"/>
            <a:ext cx="7777162" cy="3751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 b="1" dirty="0">
                <a:solidFill>
                  <a:schemeClr val="bg1"/>
                </a:solidFill>
              </a:rPr>
              <a:t>JAK SE OZNAČUJÍ SAMIČÍ A SAMČÍ POHLAVNÍ BUŇKY RYB?</a:t>
            </a:r>
          </a:p>
          <a:p>
            <a:endParaRPr lang="cs-CZ" sz="4800" b="1" dirty="0">
              <a:solidFill>
                <a:srgbClr val="CC00CC"/>
              </a:solidFill>
            </a:endParaRPr>
          </a:p>
          <a:p>
            <a:endParaRPr lang="cs-CZ" sz="4800" b="1" dirty="0">
              <a:solidFill>
                <a:srgbClr val="CC00CC"/>
              </a:solidFill>
            </a:endParaRPr>
          </a:p>
        </p:txBody>
      </p:sp>
      <p:sp>
        <p:nvSpPr>
          <p:cNvPr id="8202" name="Text Box 10"/>
          <p:cNvSpPr txBox="1">
            <a:spLocks noChangeArrowheads="1"/>
          </p:cNvSpPr>
          <p:nvPr/>
        </p:nvSpPr>
        <p:spPr bwMode="auto">
          <a:xfrm>
            <a:off x="827088" y="4941888"/>
            <a:ext cx="2313175" cy="10793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000" tIns="46800" rIns="90000" bIns="46800">
            <a:spAutoFit/>
          </a:bodyPr>
          <a:lstStyle/>
          <a:p>
            <a:r>
              <a:rPr lang="cs-CZ" sz="3200" b="1" i="1" dirty="0">
                <a:solidFill>
                  <a:schemeClr val="bg1"/>
                </a:solidFill>
              </a:rPr>
              <a:t>samičí - jikry</a:t>
            </a:r>
          </a:p>
          <a:p>
            <a:r>
              <a:rPr lang="cs-CZ" sz="3200" b="1" i="1" dirty="0">
                <a:solidFill>
                  <a:schemeClr val="bg1"/>
                </a:solidFill>
              </a:rPr>
              <a:t>samčí - mlíčí</a:t>
            </a:r>
          </a:p>
        </p:txBody>
      </p:sp>
      <p:sp>
        <p:nvSpPr>
          <p:cNvPr id="7" name="Elipsa 6"/>
          <p:cNvSpPr/>
          <p:nvPr/>
        </p:nvSpPr>
        <p:spPr>
          <a:xfrm>
            <a:off x="467544" y="404664"/>
            <a:ext cx="3312368" cy="1224136"/>
          </a:xfrm>
          <a:prstGeom prst="ellipse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400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0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3" name="Text Box 5"/>
          <p:cNvSpPr txBox="1">
            <a:spLocks noChangeArrowheads="1"/>
          </p:cNvSpPr>
          <p:nvPr/>
        </p:nvSpPr>
        <p:spPr bwMode="auto">
          <a:xfrm>
            <a:off x="755650" y="1412875"/>
            <a:ext cx="7561263" cy="2287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cs-CZ" sz="4800" b="1" dirty="0" smtClean="0">
              <a:solidFill>
                <a:srgbClr val="FF66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eaLnBrk="1" hangingPunct="1">
              <a:defRPr/>
            </a:pPr>
            <a:r>
              <a:rPr lang="cs-CZ" sz="4800" b="1" dirty="0" smtClean="0">
                <a:solidFill>
                  <a:schemeClr val="bg1"/>
                </a:solidFill>
                <a:latin typeface="+mn-lt"/>
              </a:rPr>
              <a:t>JAK SE OZNAČUJE PÁŘENÍ RYB?</a:t>
            </a:r>
            <a:r>
              <a:rPr lang="cs-CZ" sz="4800" dirty="0" smtClean="0">
                <a:solidFill>
                  <a:schemeClr val="bg1"/>
                </a:solidFill>
                <a:latin typeface="+mn-lt"/>
              </a:rPr>
              <a:t> </a:t>
            </a:r>
          </a:p>
        </p:txBody>
      </p:sp>
      <p:sp>
        <p:nvSpPr>
          <p:cNvPr id="8195" name="AutoShape 6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7885113" y="5589588"/>
            <a:ext cx="1042987" cy="1042987"/>
          </a:xfrm>
          <a:prstGeom prst="actionButtonReturn">
            <a:avLst/>
          </a:prstGeom>
          <a:solidFill>
            <a:srgbClr val="99CC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 sz="1800"/>
          </a:p>
        </p:txBody>
      </p:sp>
      <p:sp>
        <p:nvSpPr>
          <p:cNvPr id="9225" name="Text Box 9"/>
          <p:cNvSpPr txBox="1">
            <a:spLocks noChangeArrowheads="1"/>
          </p:cNvSpPr>
          <p:nvPr/>
        </p:nvSpPr>
        <p:spPr bwMode="auto">
          <a:xfrm>
            <a:off x="899592" y="4653136"/>
            <a:ext cx="988069" cy="5869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000" tIns="46800" rIns="90000" bIns="46800">
            <a:spAutoFit/>
          </a:bodyPr>
          <a:lstStyle/>
          <a:p>
            <a:r>
              <a:rPr lang="cs-CZ" sz="3200" b="1" i="1" dirty="0">
                <a:solidFill>
                  <a:schemeClr val="bg1"/>
                </a:solidFill>
              </a:rPr>
              <a:t>tření</a:t>
            </a:r>
          </a:p>
        </p:txBody>
      </p:sp>
      <p:sp>
        <p:nvSpPr>
          <p:cNvPr id="5" name="Elipsa 4"/>
          <p:cNvSpPr/>
          <p:nvPr/>
        </p:nvSpPr>
        <p:spPr>
          <a:xfrm>
            <a:off x="467544" y="404664"/>
            <a:ext cx="3312368" cy="1224136"/>
          </a:xfrm>
          <a:prstGeom prst="ellipse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500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" name="Text Box 4"/>
          <p:cNvSpPr txBox="1">
            <a:spLocks noChangeArrowheads="1"/>
          </p:cNvSpPr>
          <p:nvPr/>
        </p:nvSpPr>
        <p:spPr bwMode="auto">
          <a:xfrm>
            <a:off x="395288" y="357188"/>
            <a:ext cx="8353425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cs-CZ" sz="4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eaLnBrk="1" hangingPunct="1">
              <a:defRPr/>
            </a:pPr>
            <a:endParaRPr lang="cs-CZ" sz="4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eaLnBrk="1" hangingPunct="1">
              <a:defRPr/>
            </a:pPr>
            <a:r>
              <a:rPr lang="cs-CZ" sz="4800" b="1" dirty="0" smtClean="0">
                <a:solidFill>
                  <a:schemeClr val="bg1"/>
                </a:solidFill>
                <a:latin typeface="+mn-lt"/>
              </a:rPr>
              <a:t>KTERÝ ORGÁN SLOUŽÍ RYBÁM </a:t>
            </a:r>
          </a:p>
          <a:p>
            <a:pPr eaLnBrk="1" hangingPunct="1">
              <a:defRPr/>
            </a:pPr>
            <a:r>
              <a:rPr lang="cs-CZ" sz="4800" b="1" dirty="0" smtClean="0">
                <a:solidFill>
                  <a:schemeClr val="bg1"/>
                </a:solidFill>
                <a:latin typeface="+mn-lt"/>
              </a:rPr>
              <a:t>K NADLEHČOVÁNÍ, POHYBU DOLŮ A NAHORU?</a:t>
            </a:r>
          </a:p>
        </p:txBody>
      </p:sp>
      <p:sp>
        <p:nvSpPr>
          <p:cNvPr id="9219" name="AutoShape 5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7885113" y="5516563"/>
            <a:ext cx="1042987" cy="1042987"/>
          </a:xfrm>
          <a:prstGeom prst="actionButtonReturn">
            <a:avLst/>
          </a:prstGeom>
          <a:solidFill>
            <a:srgbClr val="99CC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 sz="1800"/>
          </a:p>
        </p:txBody>
      </p:sp>
      <p:sp>
        <p:nvSpPr>
          <p:cNvPr id="10248" name="Text Box 8"/>
          <p:cNvSpPr txBox="1">
            <a:spLocks noChangeArrowheads="1"/>
          </p:cNvSpPr>
          <p:nvPr/>
        </p:nvSpPr>
        <p:spPr bwMode="auto">
          <a:xfrm>
            <a:off x="468313" y="5876925"/>
            <a:ext cx="2850950" cy="5869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000" tIns="46800" rIns="90000" bIns="46800">
            <a:spAutoFit/>
          </a:bodyPr>
          <a:lstStyle/>
          <a:p>
            <a:r>
              <a:rPr lang="cs-CZ" sz="3200" b="1" i="1" dirty="0">
                <a:solidFill>
                  <a:schemeClr val="bg1"/>
                </a:solidFill>
              </a:rPr>
              <a:t>plynový měchýř</a:t>
            </a:r>
          </a:p>
        </p:txBody>
      </p:sp>
      <p:sp>
        <p:nvSpPr>
          <p:cNvPr id="5" name="Elipsa 4"/>
          <p:cNvSpPr/>
          <p:nvPr/>
        </p:nvSpPr>
        <p:spPr>
          <a:xfrm>
            <a:off x="467544" y="404664"/>
            <a:ext cx="3312368" cy="1224136"/>
          </a:xfrm>
          <a:prstGeom prst="ellipse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50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 Box 4"/>
          <p:cNvSpPr txBox="1">
            <a:spLocks noChangeArrowheads="1"/>
          </p:cNvSpPr>
          <p:nvPr/>
        </p:nvSpPr>
        <p:spPr bwMode="auto">
          <a:xfrm>
            <a:off x="447675" y="412750"/>
            <a:ext cx="184150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sz="4800"/>
          </a:p>
        </p:txBody>
      </p:sp>
      <p:sp>
        <p:nvSpPr>
          <p:cNvPr id="10243" name="Text Box 5"/>
          <p:cNvSpPr txBox="1">
            <a:spLocks noChangeArrowheads="1"/>
          </p:cNvSpPr>
          <p:nvPr/>
        </p:nvSpPr>
        <p:spPr bwMode="auto">
          <a:xfrm>
            <a:off x="214313" y="357188"/>
            <a:ext cx="8643937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 b="1">
                <a:solidFill>
                  <a:srgbClr val="008000"/>
                </a:solidFill>
              </a:rPr>
              <a:t> </a:t>
            </a:r>
            <a:endParaRPr lang="en-US" sz="4800" b="1">
              <a:solidFill>
                <a:srgbClr val="008000"/>
              </a:solidFill>
              <a:cs typeface="Arial" charset="0"/>
            </a:endParaRPr>
          </a:p>
        </p:txBody>
      </p:sp>
      <p:sp>
        <p:nvSpPr>
          <p:cNvPr id="10244" name="AutoShape 6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7885113" y="5516563"/>
            <a:ext cx="1042987" cy="1042987"/>
          </a:xfrm>
          <a:prstGeom prst="actionButtonReturn">
            <a:avLst/>
          </a:prstGeom>
          <a:solidFill>
            <a:srgbClr val="99CC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 sz="1800"/>
          </a:p>
        </p:txBody>
      </p:sp>
      <p:sp>
        <p:nvSpPr>
          <p:cNvPr id="10245" name="Text Box 4"/>
          <p:cNvSpPr txBox="1">
            <a:spLocks noChangeArrowheads="1"/>
          </p:cNvSpPr>
          <p:nvPr/>
        </p:nvSpPr>
        <p:spPr bwMode="auto">
          <a:xfrm>
            <a:off x="684213" y="1928813"/>
            <a:ext cx="8102600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 b="1" dirty="0">
                <a:solidFill>
                  <a:schemeClr val="bg1"/>
                </a:solidFill>
              </a:rPr>
              <a:t>UVEĎ PŘÍKLAD DVOU </a:t>
            </a:r>
            <a:r>
              <a:rPr lang="cs-CZ" sz="4800" b="1" dirty="0" smtClean="0">
                <a:solidFill>
                  <a:schemeClr val="bg1"/>
                </a:solidFill>
              </a:rPr>
              <a:t>DRUHŮ OCASATÝCH OBOJŽIVELNÍKŮ.</a:t>
            </a:r>
            <a:endParaRPr lang="en-US" sz="4800" b="1" dirty="0">
              <a:solidFill>
                <a:schemeClr val="bg1"/>
              </a:solidFill>
              <a:cs typeface="Arial" charset="0"/>
            </a:endParaRPr>
          </a:p>
        </p:txBody>
      </p:sp>
      <p:sp>
        <p:nvSpPr>
          <p:cNvPr id="11275" name="Text Box 11"/>
          <p:cNvSpPr txBox="1">
            <a:spLocks noChangeArrowheads="1"/>
          </p:cNvSpPr>
          <p:nvPr/>
        </p:nvSpPr>
        <p:spPr bwMode="auto">
          <a:xfrm>
            <a:off x="827088" y="5157788"/>
            <a:ext cx="4911579" cy="10793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000" tIns="46800" rIns="90000" bIns="46800">
            <a:spAutoFit/>
          </a:bodyPr>
          <a:lstStyle/>
          <a:p>
            <a:r>
              <a:rPr lang="cs-CZ" sz="3200" b="1" i="1" dirty="0">
                <a:solidFill>
                  <a:schemeClr val="bg1"/>
                </a:solidFill>
              </a:rPr>
              <a:t>mlok skvrnitý, čolek obecný,</a:t>
            </a:r>
          </a:p>
          <a:p>
            <a:r>
              <a:rPr lang="cs-CZ" sz="3200" b="1" i="1" dirty="0">
                <a:solidFill>
                  <a:schemeClr val="bg1"/>
                </a:solidFill>
              </a:rPr>
              <a:t>čolek</a:t>
            </a:r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b="1" i="1" dirty="0" smtClean="0">
                <a:solidFill>
                  <a:schemeClr val="bg1"/>
                </a:solidFill>
              </a:rPr>
              <a:t>horský</a:t>
            </a:r>
            <a:endParaRPr lang="cs-CZ" sz="3200" b="1" i="1" dirty="0">
              <a:solidFill>
                <a:schemeClr val="bg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467544" y="404664"/>
            <a:ext cx="3312368" cy="1224136"/>
          </a:xfrm>
          <a:prstGeom prst="ellipse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50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7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AutoShape 5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7885113" y="5516563"/>
            <a:ext cx="1042987" cy="1042987"/>
          </a:xfrm>
          <a:prstGeom prst="actionButtonReturn">
            <a:avLst/>
          </a:prstGeom>
          <a:solidFill>
            <a:srgbClr val="99CC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 sz="1800"/>
          </a:p>
        </p:txBody>
      </p:sp>
      <p:sp>
        <p:nvSpPr>
          <p:cNvPr id="11267" name="Text Box 4"/>
          <p:cNvSpPr txBox="1">
            <a:spLocks noChangeArrowheads="1"/>
          </p:cNvSpPr>
          <p:nvPr/>
        </p:nvSpPr>
        <p:spPr bwMode="auto">
          <a:xfrm>
            <a:off x="684213" y="1989138"/>
            <a:ext cx="8174037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 b="1" dirty="0">
                <a:solidFill>
                  <a:schemeClr val="bg1"/>
                </a:solidFill>
              </a:rPr>
              <a:t>JAK SE </a:t>
            </a:r>
            <a:r>
              <a:rPr lang="cs-CZ" sz="4800" b="1" dirty="0" smtClean="0">
                <a:solidFill>
                  <a:schemeClr val="bg1"/>
                </a:solidFill>
              </a:rPr>
              <a:t>NAZÝVÁ LARVALNÍ STÁDIUM OBOJŽIVELNÍKŮ</a:t>
            </a:r>
            <a:r>
              <a:rPr lang="cs-CZ" sz="48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12299" name="Text Box 11"/>
          <p:cNvSpPr txBox="1">
            <a:spLocks noChangeArrowheads="1"/>
          </p:cNvSpPr>
          <p:nvPr/>
        </p:nvSpPr>
        <p:spPr bwMode="auto">
          <a:xfrm>
            <a:off x="881063" y="4067175"/>
            <a:ext cx="1085851" cy="5869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000" tIns="46800" rIns="90000" bIns="46800">
            <a:spAutoFit/>
          </a:bodyPr>
          <a:lstStyle/>
          <a:p>
            <a:r>
              <a:rPr lang="cs-CZ" sz="3200" b="1" i="1" dirty="0" smtClean="0">
                <a:solidFill>
                  <a:schemeClr val="bg1"/>
                </a:solidFill>
              </a:rPr>
              <a:t>pulec</a:t>
            </a:r>
            <a:endParaRPr lang="cs-CZ" sz="3200" b="1" i="1" dirty="0">
              <a:solidFill>
                <a:schemeClr val="bg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467544" y="404664"/>
            <a:ext cx="3312368" cy="1224136"/>
          </a:xfrm>
          <a:prstGeom prst="ellipse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100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 Box 4"/>
          <p:cNvSpPr txBox="1">
            <a:spLocks noChangeArrowheads="1"/>
          </p:cNvSpPr>
          <p:nvPr/>
        </p:nvSpPr>
        <p:spPr bwMode="auto">
          <a:xfrm>
            <a:off x="900113" y="1989138"/>
            <a:ext cx="7632700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 b="1" dirty="0">
                <a:solidFill>
                  <a:schemeClr val="bg1"/>
                </a:solidFill>
              </a:rPr>
              <a:t>JAKÁ JE </a:t>
            </a:r>
            <a:r>
              <a:rPr lang="cs-CZ" sz="4800" b="1" dirty="0" smtClean="0">
                <a:solidFill>
                  <a:schemeClr val="bg1"/>
                </a:solidFill>
              </a:rPr>
              <a:t>TĚLESNÁ </a:t>
            </a:r>
            <a:r>
              <a:rPr lang="cs-CZ" sz="4800" b="1" dirty="0">
                <a:solidFill>
                  <a:schemeClr val="bg1"/>
                </a:solidFill>
              </a:rPr>
              <a:t>TEPLOTA OBOJŽIVELNÍKŮ?</a:t>
            </a:r>
          </a:p>
          <a:p>
            <a:endParaRPr lang="en-US" sz="4800" b="1" dirty="0">
              <a:solidFill>
                <a:srgbClr val="D7293E"/>
              </a:solidFill>
              <a:cs typeface="Arial" charset="0"/>
            </a:endParaRPr>
          </a:p>
        </p:txBody>
      </p:sp>
      <p:sp>
        <p:nvSpPr>
          <p:cNvPr id="12291" name="AutoShape 5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7885113" y="5516563"/>
            <a:ext cx="1042987" cy="1042987"/>
          </a:xfrm>
          <a:prstGeom prst="actionButtonReturn">
            <a:avLst/>
          </a:prstGeom>
          <a:solidFill>
            <a:srgbClr val="99CC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 sz="1800"/>
          </a:p>
        </p:txBody>
      </p:sp>
      <p:sp>
        <p:nvSpPr>
          <p:cNvPr id="13322" name="Text Box 10"/>
          <p:cNvSpPr txBox="1">
            <a:spLocks noChangeArrowheads="1"/>
          </p:cNvSpPr>
          <p:nvPr/>
        </p:nvSpPr>
        <p:spPr bwMode="auto">
          <a:xfrm>
            <a:off x="971550" y="4724400"/>
            <a:ext cx="2118185" cy="5869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000" tIns="46800" rIns="90000" bIns="46800">
            <a:spAutoFit/>
          </a:bodyPr>
          <a:lstStyle/>
          <a:p>
            <a:r>
              <a:rPr lang="cs-CZ" sz="3200" b="1" i="1" dirty="0">
                <a:solidFill>
                  <a:schemeClr val="bg1"/>
                </a:solidFill>
              </a:rPr>
              <a:t>proměnlivá</a:t>
            </a:r>
          </a:p>
        </p:txBody>
      </p:sp>
      <p:sp>
        <p:nvSpPr>
          <p:cNvPr id="5" name="Elipsa 4"/>
          <p:cNvSpPr/>
          <p:nvPr/>
        </p:nvSpPr>
        <p:spPr>
          <a:xfrm>
            <a:off x="467544" y="404664"/>
            <a:ext cx="3312368" cy="1224136"/>
          </a:xfrm>
          <a:prstGeom prst="ellipse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200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2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6" name="Text Box 4"/>
          <p:cNvSpPr txBox="1">
            <a:spLocks noChangeArrowheads="1"/>
          </p:cNvSpPr>
          <p:nvPr/>
        </p:nvSpPr>
        <p:spPr bwMode="auto">
          <a:xfrm>
            <a:off x="684213" y="1196975"/>
            <a:ext cx="18051462" cy="3019425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cs-CZ" sz="4800" b="1" dirty="0" smtClean="0">
              <a:solidFill>
                <a:srgbClr val="CC00CC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eaLnBrk="1" hangingPunct="1">
              <a:defRPr/>
            </a:pPr>
            <a:r>
              <a:rPr lang="cs-CZ" sz="4800" b="1" dirty="0" smtClean="0">
                <a:solidFill>
                  <a:schemeClr val="bg1"/>
                </a:solidFill>
                <a:latin typeface="+mn-lt"/>
              </a:rPr>
              <a:t>JAKÝMI ORGÁNY DÝCHAJÍ </a:t>
            </a:r>
          </a:p>
          <a:p>
            <a:pPr eaLnBrk="1" hangingPunct="1">
              <a:defRPr/>
            </a:pPr>
            <a:r>
              <a:rPr lang="cs-CZ" sz="4800" b="1" dirty="0" smtClean="0">
                <a:solidFill>
                  <a:schemeClr val="bg1"/>
                </a:solidFill>
                <a:latin typeface="+mn-lt"/>
              </a:rPr>
              <a:t>DOSPĚLCI A LARVY </a:t>
            </a:r>
          </a:p>
          <a:p>
            <a:pPr eaLnBrk="1" hangingPunct="1">
              <a:defRPr/>
            </a:pPr>
            <a:r>
              <a:rPr lang="cs-CZ" sz="4800" b="1" dirty="0" smtClean="0">
                <a:solidFill>
                  <a:schemeClr val="bg1"/>
                </a:solidFill>
                <a:latin typeface="+mn-lt"/>
              </a:rPr>
              <a:t>OBOJŽIVELNÍKŮ?</a:t>
            </a:r>
          </a:p>
        </p:txBody>
      </p:sp>
      <p:sp>
        <p:nvSpPr>
          <p:cNvPr id="13315" name="AutoShape 5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7885113" y="5516563"/>
            <a:ext cx="1042987" cy="1042987"/>
          </a:xfrm>
          <a:prstGeom prst="actionButtonReturn">
            <a:avLst/>
          </a:prstGeom>
          <a:solidFill>
            <a:srgbClr val="99CC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 sz="1800"/>
          </a:p>
        </p:txBody>
      </p:sp>
      <p:sp>
        <p:nvSpPr>
          <p:cNvPr id="14342" name="Text Box 6"/>
          <p:cNvSpPr txBox="1">
            <a:spLocks noChangeArrowheads="1"/>
          </p:cNvSpPr>
          <p:nvPr/>
        </p:nvSpPr>
        <p:spPr bwMode="auto">
          <a:xfrm>
            <a:off x="827088" y="4797425"/>
            <a:ext cx="4309876" cy="10793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000" tIns="46800" rIns="90000" bIns="46800">
            <a:spAutoFit/>
          </a:bodyPr>
          <a:lstStyle/>
          <a:p>
            <a:r>
              <a:rPr lang="cs-CZ" sz="3200" b="1" i="1" dirty="0">
                <a:solidFill>
                  <a:schemeClr val="bg1"/>
                </a:solidFill>
              </a:rPr>
              <a:t>dospělci – plícemi</a:t>
            </a:r>
          </a:p>
          <a:p>
            <a:r>
              <a:rPr lang="cs-CZ" sz="3200" b="1" i="1" dirty="0">
                <a:solidFill>
                  <a:schemeClr val="bg1"/>
                </a:solidFill>
              </a:rPr>
              <a:t>larvy – vnějšími žábrami</a:t>
            </a:r>
          </a:p>
        </p:txBody>
      </p:sp>
      <p:sp>
        <p:nvSpPr>
          <p:cNvPr id="5" name="Elipsa 4"/>
          <p:cNvSpPr/>
          <p:nvPr/>
        </p:nvSpPr>
        <p:spPr>
          <a:xfrm>
            <a:off x="467544" y="404664"/>
            <a:ext cx="3312368" cy="1224136"/>
          </a:xfrm>
          <a:prstGeom prst="ellipse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300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 Box 4"/>
          <p:cNvSpPr txBox="1">
            <a:spLocks noChangeArrowheads="1"/>
          </p:cNvSpPr>
          <p:nvPr/>
        </p:nvSpPr>
        <p:spPr bwMode="auto">
          <a:xfrm>
            <a:off x="611188" y="1071563"/>
            <a:ext cx="12565062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4800" b="1" dirty="0">
              <a:solidFill>
                <a:srgbClr val="FF6600"/>
              </a:solidFill>
            </a:endParaRPr>
          </a:p>
          <a:p>
            <a:r>
              <a:rPr lang="cs-CZ" sz="4800" b="1" dirty="0">
                <a:solidFill>
                  <a:schemeClr val="bg1"/>
                </a:solidFill>
              </a:rPr>
              <a:t>JAK ROZPOZNÁŠ </a:t>
            </a:r>
          </a:p>
          <a:p>
            <a:r>
              <a:rPr lang="cs-CZ" sz="4800" b="1" dirty="0">
                <a:solidFill>
                  <a:schemeClr val="bg1"/>
                </a:solidFill>
              </a:rPr>
              <a:t>VAJÍČKA SKOKANA </a:t>
            </a:r>
          </a:p>
          <a:p>
            <a:r>
              <a:rPr lang="cs-CZ" sz="4800" b="1" dirty="0">
                <a:solidFill>
                  <a:schemeClr val="bg1"/>
                </a:solidFill>
              </a:rPr>
              <a:t>OD VAJÍČEK ROPUCHY?</a:t>
            </a:r>
          </a:p>
        </p:txBody>
      </p:sp>
      <p:sp>
        <p:nvSpPr>
          <p:cNvPr id="14339" name="AutoShape 5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7885113" y="5589588"/>
            <a:ext cx="1042987" cy="1042987"/>
          </a:xfrm>
          <a:prstGeom prst="actionButtonReturn">
            <a:avLst/>
          </a:prstGeom>
          <a:solidFill>
            <a:srgbClr val="99CC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 sz="1800"/>
          </a:p>
        </p:txBody>
      </p:sp>
      <p:sp>
        <p:nvSpPr>
          <p:cNvPr id="15366" name="Text Box 6"/>
          <p:cNvSpPr txBox="1">
            <a:spLocks noChangeArrowheads="1"/>
          </p:cNvSpPr>
          <p:nvPr/>
        </p:nvSpPr>
        <p:spPr bwMode="auto">
          <a:xfrm>
            <a:off x="468313" y="4365625"/>
            <a:ext cx="7689198" cy="10793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000" tIns="46800" rIns="90000" bIns="46800">
            <a:spAutoFit/>
          </a:bodyPr>
          <a:lstStyle/>
          <a:p>
            <a:r>
              <a:rPr lang="cs-CZ" sz="3200" b="1" i="1" dirty="0">
                <a:solidFill>
                  <a:schemeClr val="bg1"/>
                </a:solidFill>
              </a:rPr>
              <a:t>skokan </a:t>
            </a:r>
            <a:r>
              <a:rPr lang="cs-CZ" sz="3200" b="1" i="1" dirty="0" smtClean="0">
                <a:solidFill>
                  <a:schemeClr val="bg1"/>
                </a:solidFill>
              </a:rPr>
              <a:t>má </a:t>
            </a:r>
            <a:r>
              <a:rPr lang="cs-CZ" sz="3200" b="1" i="1" dirty="0">
                <a:solidFill>
                  <a:schemeClr val="bg1"/>
                </a:solidFill>
              </a:rPr>
              <a:t>vajíčka ve shlucích</a:t>
            </a:r>
          </a:p>
          <a:p>
            <a:r>
              <a:rPr lang="cs-CZ" sz="3200" b="1" i="1" dirty="0">
                <a:solidFill>
                  <a:schemeClr val="bg1"/>
                </a:solidFill>
              </a:rPr>
              <a:t>ropucha </a:t>
            </a:r>
            <a:r>
              <a:rPr lang="cs-CZ" sz="3200" b="1" i="1" dirty="0" smtClean="0">
                <a:solidFill>
                  <a:schemeClr val="bg1"/>
                </a:solidFill>
              </a:rPr>
              <a:t>má </a:t>
            </a:r>
            <a:r>
              <a:rPr lang="cs-CZ" sz="3200" b="1" i="1" dirty="0">
                <a:solidFill>
                  <a:schemeClr val="bg1"/>
                </a:solidFill>
              </a:rPr>
              <a:t>vajíčka spojena v dlouhé </a:t>
            </a:r>
            <a:r>
              <a:rPr lang="cs-CZ" sz="3200" b="1" i="1" dirty="0" smtClean="0">
                <a:solidFill>
                  <a:schemeClr val="bg1"/>
                </a:solidFill>
              </a:rPr>
              <a:t>šňůrky</a:t>
            </a:r>
            <a:endParaRPr lang="cs-CZ" sz="3200" b="1" i="1" dirty="0">
              <a:solidFill>
                <a:schemeClr val="bg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467544" y="404664"/>
            <a:ext cx="3312368" cy="1224136"/>
          </a:xfrm>
          <a:prstGeom prst="ellipse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400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9" name="Text Box 9"/>
          <p:cNvSpPr txBox="1">
            <a:spLocks noChangeArrowheads="1"/>
          </p:cNvSpPr>
          <p:nvPr/>
        </p:nvSpPr>
        <p:spPr bwMode="auto">
          <a:xfrm>
            <a:off x="2843213" y="2852738"/>
            <a:ext cx="184150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sz="4800"/>
          </a:p>
        </p:txBody>
      </p:sp>
      <p:sp>
        <p:nvSpPr>
          <p:cNvPr id="15364" name="AutoShape 11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7885113" y="5589588"/>
            <a:ext cx="1042987" cy="1042987"/>
          </a:xfrm>
          <a:prstGeom prst="actionButtonReturn">
            <a:avLst/>
          </a:prstGeom>
          <a:solidFill>
            <a:srgbClr val="99CC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 sz="1800"/>
          </a:p>
        </p:txBody>
      </p:sp>
      <p:pic>
        <p:nvPicPr>
          <p:cNvPr id="1026" name="Picture 2" descr="C:\Documents and Settings\User\Local Settings\Temporary Internet Files\Content.IE5\JDQWJ6SM\MC90035399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35039" y="1927633"/>
            <a:ext cx="4473921" cy="3002733"/>
          </a:xfrm>
          <a:prstGeom prst="rect">
            <a:avLst/>
          </a:prstGeom>
          <a:noFill/>
        </p:spPr>
      </p:pic>
      <p:sp>
        <p:nvSpPr>
          <p:cNvPr id="5" name="Elipsa 4"/>
          <p:cNvSpPr/>
          <p:nvPr/>
        </p:nvSpPr>
        <p:spPr>
          <a:xfrm>
            <a:off x="467544" y="404664"/>
            <a:ext cx="3312368" cy="1224136"/>
          </a:xfrm>
          <a:prstGeom prst="ellipse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500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53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53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4"/>
          <p:cNvSpPr txBox="1">
            <a:spLocks noChangeArrowheads="1"/>
          </p:cNvSpPr>
          <p:nvPr/>
        </p:nvSpPr>
        <p:spPr bwMode="auto">
          <a:xfrm>
            <a:off x="539750" y="1196975"/>
            <a:ext cx="8602663" cy="2287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4800" b="1" dirty="0">
              <a:solidFill>
                <a:srgbClr val="008000"/>
              </a:solidFill>
            </a:endParaRPr>
          </a:p>
          <a:p>
            <a:r>
              <a:rPr lang="cs-CZ" sz="4800" b="1" dirty="0">
                <a:solidFill>
                  <a:schemeClr val="bg1"/>
                </a:solidFill>
              </a:rPr>
              <a:t>DO JAKÉ SKUPINY PLAZŮ PATŘÍ SLEPÝŠ?</a:t>
            </a:r>
          </a:p>
        </p:txBody>
      </p:sp>
      <p:sp>
        <p:nvSpPr>
          <p:cNvPr id="16387" name="AutoShape 5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7812088" y="5516563"/>
            <a:ext cx="1042987" cy="1042987"/>
          </a:xfrm>
          <a:prstGeom prst="actionButtonReturn">
            <a:avLst/>
          </a:prstGeom>
          <a:solidFill>
            <a:srgbClr val="99CC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 sz="1800"/>
          </a:p>
        </p:txBody>
      </p:sp>
      <p:sp>
        <p:nvSpPr>
          <p:cNvPr id="17421" name="Text Box 13"/>
          <p:cNvSpPr txBox="1">
            <a:spLocks noChangeArrowheads="1"/>
          </p:cNvSpPr>
          <p:nvPr/>
        </p:nvSpPr>
        <p:spPr bwMode="auto">
          <a:xfrm>
            <a:off x="881063" y="4067175"/>
            <a:ext cx="2914494" cy="5869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000" tIns="46800" rIns="90000" bIns="46800">
            <a:spAutoFit/>
          </a:bodyPr>
          <a:lstStyle/>
          <a:p>
            <a:r>
              <a:rPr lang="cs-CZ" sz="3200" b="1" i="1" dirty="0">
                <a:solidFill>
                  <a:schemeClr val="bg1"/>
                </a:solidFill>
              </a:rPr>
              <a:t>š</a:t>
            </a:r>
            <a:r>
              <a:rPr lang="cs-CZ" sz="3200" b="1" i="1" dirty="0" smtClean="0">
                <a:solidFill>
                  <a:schemeClr val="bg1"/>
                </a:solidFill>
              </a:rPr>
              <a:t>upinatí </a:t>
            </a:r>
            <a:r>
              <a:rPr lang="cs-CZ" sz="3200" b="1" i="1" dirty="0">
                <a:solidFill>
                  <a:schemeClr val="bg1"/>
                </a:solidFill>
              </a:rPr>
              <a:t>- </a:t>
            </a:r>
            <a:r>
              <a:rPr lang="cs-CZ" sz="3200" b="1" i="1" dirty="0" smtClean="0">
                <a:solidFill>
                  <a:schemeClr val="bg1"/>
                </a:solidFill>
              </a:rPr>
              <a:t>ještěři</a:t>
            </a:r>
            <a:endParaRPr lang="cs-CZ" sz="3200" b="1" i="1" dirty="0">
              <a:solidFill>
                <a:schemeClr val="bg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467544" y="404664"/>
            <a:ext cx="3312368" cy="1224136"/>
          </a:xfrm>
          <a:prstGeom prst="ellipse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50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2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 Box 4"/>
          <p:cNvSpPr txBox="1">
            <a:spLocks noChangeArrowheads="1"/>
          </p:cNvSpPr>
          <p:nvPr/>
        </p:nvSpPr>
        <p:spPr bwMode="auto">
          <a:xfrm>
            <a:off x="428625" y="1428750"/>
            <a:ext cx="8143875" cy="2287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4800" b="1" dirty="0">
              <a:solidFill>
                <a:srgbClr val="6666FF"/>
              </a:solidFill>
            </a:endParaRPr>
          </a:p>
          <a:p>
            <a:r>
              <a:rPr lang="cs-CZ" sz="4800" b="1" dirty="0">
                <a:solidFill>
                  <a:schemeClr val="bg1"/>
                </a:solidFill>
              </a:rPr>
              <a:t>PROČ JEŠTĚRKA NĚKDY </a:t>
            </a:r>
            <a:r>
              <a:rPr lang="cs-CZ" sz="4800" b="1" dirty="0" smtClean="0">
                <a:solidFill>
                  <a:schemeClr val="bg1"/>
                </a:solidFill>
              </a:rPr>
              <a:t>ODTRHNE </a:t>
            </a:r>
            <a:r>
              <a:rPr lang="cs-CZ" sz="4800" b="1" dirty="0">
                <a:solidFill>
                  <a:schemeClr val="bg1"/>
                </a:solidFill>
              </a:rPr>
              <a:t>ČÁST OCASU</a:t>
            </a:r>
            <a:r>
              <a:rPr lang="cs-CZ" sz="4800" b="1" dirty="0">
                <a:solidFill>
                  <a:schemeClr val="bg1"/>
                </a:solidFill>
                <a:cs typeface="Arial" charset="0"/>
              </a:rPr>
              <a:t>?</a:t>
            </a:r>
            <a:endParaRPr lang="en-US" sz="4800" b="1" dirty="0">
              <a:solidFill>
                <a:schemeClr val="bg1"/>
              </a:solidFill>
              <a:cs typeface="Arial" charset="0"/>
            </a:endParaRPr>
          </a:p>
        </p:txBody>
      </p:sp>
      <p:sp>
        <p:nvSpPr>
          <p:cNvPr id="17411" name="AutoShape 5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7885113" y="5589588"/>
            <a:ext cx="1042987" cy="1042987"/>
          </a:xfrm>
          <a:prstGeom prst="actionButtonReturn">
            <a:avLst/>
          </a:prstGeom>
          <a:solidFill>
            <a:srgbClr val="99CC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 sz="1800"/>
          </a:p>
        </p:txBody>
      </p:sp>
      <p:sp>
        <p:nvSpPr>
          <p:cNvPr id="18438" name="Text Box 6"/>
          <p:cNvSpPr txBox="1">
            <a:spLocks noChangeArrowheads="1"/>
          </p:cNvSpPr>
          <p:nvPr/>
        </p:nvSpPr>
        <p:spPr bwMode="auto">
          <a:xfrm>
            <a:off x="755576" y="5002631"/>
            <a:ext cx="4230751" cy="5869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000" tIns="46800" rIns="90000" bIns="46800">
            <a:spAutoFit/>
          </a:bodyPr>
          <a:lstStyle/>
          <a:p>
            <a:r>
              <a:rPr lang="cs-CZ" sz="3200" b="1" i="1" dirty="0">
                <a:solidFill>
                  <a:schemeClr val="bg1"/>
                </a:solidFill>
              </a:rPr>
              <a:t>ochrana před predátory</a:t>
            </a:r>
          </a:p>
        </p:txBody>
      </p:sp>
      <p:sp>
        <p:nvSpPr>
          <p:cNvPr id="5" name="Elipsa 4"/>
          <p:cNvSpPr/>
          <p:nvPr/>
        </p:nvSpPr>
        <p:spPr>
          <a:xfrm>
            <a:off x="467544" y="404664"/>
            <a:ext cx="3312368" cy="1224136"/>
          </a:xfrm>
          <a:prstGeom prst="ellipse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100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 Box 4"/>
          <p:cNvSpPr txBox="1">
            <a:spLocks noChangeArrowheads="1"/>
          </p:cNvSpPr>
          <p:nvPr/>
        </p:nvSpPr>
        <p:spPr bwMode="auto">
          <a:xfrm>
            <a:off x="842132" y="1556792"/>
            <a:ext cx="5875560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4800" dirty="0"/>
              <a:t> </a:t>
            </a:r>
          </a:p>
          <a:p>
            <a:endParaRPr lang="cs-CZ" sz="4800" b="1" dirty="0">
              <a:solidFill>
                <a:srgbClr val="D7293E"/>
              </a:solidFill>
            </a:endParaRPr>
          </a:p>
          <a:p>
            <a:r>
              <a:rPr lang="cs-CZ" sz="4800" b="1" dirty="0" smtClean="0">
                <a:solidFill>
                  <a:schemeClr val="bg1"/>
                </a:solidFill>
              </a:rPr>
              <a:t>ČÍM DÝCHAJÍ HADI?</a:t>
            </a:r>
            <a:endParaRPr lang="en-US" sz="4800" b="1" dirty="0">
              <a:solidFill>
                <a:schemeClr val="bg1"/>
              </a:solidFill>
              <a:cs typeface="Arial" charset="0"/>
            </a:endParaRPr>
          </a:p>
        </p:txBody>
      </p:sp>
      <p:sp>
        <p:nvSpPr>
          <p:cNvPr id="18435" name="AutoShape 5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7885113" y="5516563"/>
            <a:ext cx="1042987" cy="1042987"/>
          </a:xfrm>
          <a:prstGeom prst="actionButtonReturn">
            <a:avLst/>
          </a:prstGeom>
          <a:solidFill>
            <a:srgbClr val="99CC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 sz="1800"/>
          </a:p>
        </p:txBody>
      </p:sp>
      <p:sp>
        <p:nvSpPr>
          <p:cNvPr id="19466" name="Text Box 10"/>
          <p:cNvSpPr txBox="1">
            <a:spLocks noChangeArrowheads="1"/>
          </p:cNvSpPr>
          <p:nvPr/>
        </p:nvSpPr>
        <p:spPr bwMode="auto">
          <a:xfrm>
            <a:off x="881063" y="4929606"/>
            <a:ext cx="1398629" cy="5869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000" tIns="46800" rIns="90000" bIns="46800">
            <a:spAutoFit/>
          </a:bodyPr>
          <a:lstStyle/>
          <a:p>
            <a:r>
              <a:rPr lang="cs-CZ" sz="3200" b="1" i="1" dirty="0" smtClean="0">
                <a:solidFill>
                  <a:schemeClr val="bg1"/>
                </a:solidFill>
              </a:rPr>
              <a:t>plícemi</a:t>
            </a:r>
            <a:endParaRPr lang="cs-CZ" sz="3200" b="1" i="1" dirty="0">
              <a:solidFill>
                <a:schemeClr val="bg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467544" y="404664"/>
            <a:ext cx="3312368" cy="1224136"/>
          </a:xfrm>
          <a:prstGeom prst="ellipse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200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6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0" name="Text Box 4"/>
          <p:cNvSpPr txBox="1">
            <a:spLocks noChangeArrowheads="1"/>
          </p:cNvSpPr>
          <p:nvPr/>
        </p:nvSpPr>
        <p:spPr bwMode="auto">
          <a:xfrm>
            <a:off x="539750" y="285750"/>
            <a:ext cx="8604250" cy="3046988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cs-CZ" sz="4800" b="1" dirty="0" smtClean="0">
              <a:solidFill>
                <a:srgbClr val="CC00CC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eaLnBrk="1" hangingPunct="1">
              <a:defRPr/>
            </a:pPr>
            <a:endParaRPr lang="cs-CZ" sz="4800" b="1" dirty="0" smtClean="0">
              <a:solidFill>
                <a:srgbClr val="CC00CC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eaLnBrk="1" hangingPunct="1">
              <a:defRPr/>
            </a:pPr>
            <a:r>
              <a:rPr lang="cs-CZ" sz="4800" b="1" dirty="0" smtClean="0">
                <a:solidFill>
                  <a:schemeClr val="bg1"/>
                </a:solidFill>
                <a:latin typeface="+mn-lt"/>
              </a:rPr>
              <a:t>JAKOU TĚLESNOU TEPLOTU MAJÍ PLAZI?</a:t>
            </a:r>
            <a:endParaRPr lang="en-US" sz="4800" b="1" dirty="0" smtClean="0">
              <a:solidFill>
                <a:schemeClr val="bg1"/>
              </a:solidFill>
              <a:latin typeface="+mn-lt"/>
              <a:cs typeface="Arial" charset="0"/>
            </a:endParaRPr>
          </a:p>
        </p:txBody>
      </p:sp>
      <p:sp>
        <p:nvSpPr>
          <p:cNvPr id="19459" name="AutoShape 5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7885113" y="5516563"/>
            <a:ext cx="1042987" cy="1042987"/>
          </a:xfrm>
          <a:prstGeom prst="actionButtonReturn">
            <a:avLst/>
          </a:prstGeom>
          <a:solidFill>
            <a:srgbClr val="99CC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 sz="1800"/>
          </a:p>
        </p:txBody>
      </p:sp>
      <p:sp>
        <p:nvSpPr>
          <p:cNvPr id="20494" name="Text Box 14"/>
          <p:cNvSpPr txBox="1">
            <a:spLocks noChangeArrowheads="1"/>
          </p:cNvSpPr>
          <p:nvPr/>
        </p:nvSpPr>
        <p:spPr bwMode="auto">
          <a:xfrm>
            <a:off x="684213" y="4365625"/>
            <a:ext cx="2332988" cy="5869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000" tIns="46800" rIns="90000" bIns="46800">
            <a:spAutoFit/>
          </a:bodyPr>
          <a:lstStyle/>
          <a:p>
            <a:r>
              <a:rPr lang="cs-CZ" sz="3200" b="1" i="1" dirty="0" smtClean="0">
                <a:solidFill>
                  <a:schemeClr val="bg1"/>
                </a:solidFill>
              </a:rPr>
              <a:t>proměnlivou</a:t>
            </a:r>
            <a:endParaRPr lang="cs-CZ" sz="3200" b="1" i="1" dirty="0">
              <a:solidFill>
                <a:srgbClr val="FF5050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467544" y="404664"/>
            <a:ext cx="3312368" cy="1224136"/>
          </a:xfrm>
          <a:prstGeom prst="ellipse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300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9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ext Box 4"/>
          <p:cNvSpPr txBox="1">
            <a:spLocks noChangeArrowheads="1"/>
          </p:cNvSpPr>
          <p:nvPr/>
        </p:nvSpPr>
        <p:spPr bwMode="auto">
          <a:xfrm>
            <a:off x="663575" y="1133475"/>
            <a:ext cx="184150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sz="4800"/>
          </a:p>
        </p:txBody>
      </p:sp>
      <p:sp>
        <p:nvSpPr>
          <p:cNvPr id="20483" name="Text Box 5"/>
          <p:cNvSpPr txBox="1">
            <a:spLocks noChangeArrowheads="1"/>
          </p:cNvSpPr>
          <p:nvPr/>
        </p:nvSpPr>
        <p:spPr bwMode="auto">
          <a:xfrm>
            <a:off x="611188" y="1412875"/>
            <a:ext cx="7993062" cy="304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4800" b="1" dirty="0">
              <a:solidFill>
                <a:srgbClr val="FF964F"/>
              </a:solidFill>
            </a:endParaRPr>
          </a:p>
          <a:p>
            <a:r>
              <a:rPr lang="cs-CZ" sz="4800" b="1" dirty="0">
                <a:solidFill>
                  <a:schemeClr val="bg1"/>
                </a:solidFill>
              </a:rPr>
              <a:t>JAK SE NAZÝVÁ SPOLEČNÝ VÝVOD TRÁVICÍ, VYLUČOVACÍ </a:t>
            </a:r>
          </a:p>
          <a:p>
            <a:r>
              <a:rPr lang="cs-CZ" sz="4800" b="1" dirty="0">
                <a:solidFill>
                  <a:schemeClr val="bg1"/>
                </a:solidFill>
              </a:rPr>
              <a:t>A POHLAVNÍ SOUSTAVY?</a:t>
            </a:r>
          </a:p>
        </p:txBody>
      </p:sp>
      <p:sp>
        <p:nvSpPr>
          <p:cNvPr id="20484" name="AutoShape 6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7885113" y="5589588"/>
            <a:ext cx="1042987" cy="1042987"/>
          </a:xfrm>
          <a:prstGeom prst="actionButtonReturn">
            <a:avLst/>
          </a:prstGeom>
          <a:solidFill>
            <a:srgbClr val="99CC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 sz="1800"/>
          </a:p>
        </p:txBody>
      </p:sp>
      <p:sp>
        <p:nvSpPr>
          <p:cNvPr id="21511" name="Text Box 7"/>
          <p:cNvSpPr txBox="1">
            <a:spLocks noChangeArrowheads="1"/>
          </p:cNvSpPr>
          <p:nvPr/>
        </p:nvSpPr>
        <p:spPr bwMode="auto">
          <a:xfrm>
            <a:off x="827088" y="5445125"/>
            <a:ext cx="1315658" cy="5869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000" tIns="46800" rIns="90000" bIns="46800">
            <a:spAutoFit/>
          </a:bodyPr>
          <a:lstStyle/>
          <a:p>
            <a:r>
              <a:rPr lang="cs-CZ" sz="3200" b="1" i="1" dirty="0">
                <a:solidFill>
                  <a:schemeClr val="bg1"/>
                </a:solidFill>
              </a:rPr>
              <a:t>kloaka</a:t>
            </a:r>
          </a:p>
        </p:txBody>
      </p:sp>
      <p:sp>
        <p:nvSpPr>
          <p:cNvPr id="6" name="Elipsa 5"/>
          <p:cNvSpPr/>
          <p:nvPr/>
        </p:nvSpPr>
        <p:spPr>
          <a:xfrm>
            <a:off x="467544" y="404664"/>
            <a:ext cx="3312368" cy="1224136"/>
          </a:xfrm>
          <a:prstGeom prst="ellipse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400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11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 Box 4"/>
          <p:cNvSpPr txBox="1">
            <a:spLocks noChangeArrowheads="1"/>
          </p:cNvSpPr>
          <p:nvPr/>
        </p:nvSpPr>
        <p:spPr bwMode="auto">
          <a:xfrm>
            <a:off x="1763713" y="1844675"/>
            <a:ext cx="184150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sz="4800"/>
          </a:p>
        </p:txBody>
      </p:sp>
      <p:sp>
        <p:nvSpPr>
          <p:cNvPr id="21509" name="Text Box 5"/>
          <p:cNvSpPr txBox="1">
            <a:spLocks noChangeArrowheads="1"/>
          </p:cNvSpPr>
          <p:nvPr/>
        </p:nvSpPr>
        <p:spPr bwMode="auto">
          <a:xfrm>
            <a:off x="467544" y="1772816"/>
            <a:ext cx="8102600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cs-CZ" sz="4800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     </a:t>
            </a:r>
          </a:p>
          <a:p>
            <a:pPr eaLnBrk="1" hangingPunct="1">
              <a:defRPr/>
            </a:pPr>
            <a:r>
              <a:rPr lang="cs-CZ" sz="4800" b="1" dirty="0" smtClean="0">
                <a:solidFill>
                  <a:schemeClr val="bg1"/>
                </a:solidFill>
                <a:latin typeface="+mn-lt"/>
              </a:rPr>
              <a:t>NA JAKÉ SKUPINY DĚLÍME PLAZY?</a:t>
            </a:r>
          </a:p>
        </p:txBody>
      </p:sp>
      <p:sp>
        <p:nvSpPr>
          <p:cNvPr id="21508" name="AutoShape 6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7885113" y="5516563"/>
            <a:ext cx="1042987" cy="1042987"/>
          </a:xfrm>
          <a:prstGeom prst="actionButtonReturn">
            <a:avLst/>
          </a:prstGeom>
          <a:solidFill>
            <a:srgbClr val="99CC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 sz="1800"/>
          </a:p>
        </p:txBody>
      </p:sp>
      <p:sp>
        <p:nvSpPr>
          <p:cNvPr id="22539" name="Text Box 11"/>
          <p:cNvSpPr txBox="1">
            <a:spLocks noChangeArrowheads="1"/>
          </p:cNvSpPr>
          <p:nvPr/>
        </p:nvSpPr>
        <p:spPr bwMode="auto">
          <a:xfrm>
            <a:off x="900113" y="4365625"/>
            <a:ext cx="2191347" cy="20642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000" tIns="46800" rIns="90000" bIns="46800">
            <a:spAutoFit/>
          </a:bodyPr>
          <a:lstStyle/>
          <a:p>
            <a:pPr marL="342900" indent="-342900">
              <a:buFontTx/>
              <a:buAutoNum type="arabicParenR"/>
            </a:pPr>
            <a:r>
              <a:rPr lang="cs-CZ" sz="3200" b="1" i="1" dirty="0">
                <a:solidFill>
                  <a:schemeClr val="bg1"/>
                </a:solidFill>
              </a:rPr>
              <a:t> </a:t>
            </a:r>
            <a:r>
              <a:rPr lang="cs-CZ" sz="3200" b="1" i="1" dirty="0" smtClean="0">
                <a:solidFill>
                  <a:schemeClr val="bg1"/>
                </a:solidFill>
              </a:rPr>
              <a:t>šupinatí	</a:t>
            </a:r>
          </a:p>
          <a:p>
            <a:pPr marL="342900" indent="-342900">
              <a:buFontTx/>
              <a:buAutoNum type="arabicParenR"/>
            </a:pPr>
            <a:r>
              <a:rPr lang="cs-CZ" sz="3200" b="1" i="1" dirty="0" smtClean="0">
                <a:solidFill>
                  <a:schemeClr val="bg1"/>
                </a:solidFill>
              </a:rPr>
              <a:t> želvy</a:t>
            </a:r>
          </a:p>
          <a:p>
            <a:pPr marL="342900" indent="-342900">
              <a:buFontTx/>
              <a:buAutoNum type="arabicParenR"/>
            </a:pPr>
            <a:r>
              <a:rPr lang="cs-CZ" sz="3200" b="1" i="1" dirty="0" smtClean="0">
                <a:solidFill>
                  <a:schemeClr val="bg1"/>
                </a:solidFill>
              </a:rPr>
              <a:t> krokodýli</a:t>
            </a:r>
          </a:p>
          <a:p>
            <a:pPr marL="342900" indent="-342900">
              <a:buFontTx/>
              <a:buAutoNum type="arabicParenR"/>
            </a:pPr>
            <a:endParaRPr lang="cs-CZ" sz="3200" b="1" i="1" dirty="0">
              <a:solidFill>
                <a:srgbClr val="FF505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467544" y="332656"/>
            <a:ext cx="3312368" cy="1224136"/>
          </a:xfrm>
          <a:prstGeom prst="ellipse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500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2" name="Text Box 4"/>
          <p:cNvSpPr txBox="1">
            <a:spLocks noChangeArrowheads="1"/>
          </p:cNvSpPr>
          <p:nvPr/>
        </p:nvSpPr>
        <p:spPr bwMode="auto">
          <a:xfrm>
            <a:off x="539750" y="1196752"/>
            <a:ext cx="8604250" cy="304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cs-CZ" sz="4800" b="1" dirty="0" smtClean="0">
              <a:solidFill>
                <a:srgbClr val="0080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eaLnBrk="1" hangingPunct="1">
              <a:defRPr/>
            </a:pPr>
            <a:r>
              <a:rPr lang="cs-CZ" sz="4800" b="1" dirty="0" smtClean="0">
                <a:solidFill>
                  <a:schemeClr val="bg1"/>
                </a:solidFill>
                <a:latin typeface="+mn-lt"/>
                <a:cs typeface="Arial" charset="0"/>
              </a:rPr>
              <a:t>NAJDI ALESPOŇ </a:t>
            </a:r>
          </a:p>
          <a:p>
            <a:pPr eaLnBrk="1" hangingPunct="1">
              <a:defRPr/>
            </a:pPr>
            <a:r>
              <a:rPr lang="cs-CZ" sz="4800" b="1" dirty="0" smtClean="0">
                <a:solidFill>
                  <a:schemeClr val="bg1"/>
                </a:solidFill>
                <a:latin typeface="+mn-lt"/>
                <a:cs typeface="Arial" charset="0"/>
              </a:rPr>
              <a:t>TŘI TYPICKÉ RYSY </a:t>
            </a:r>
          </a:p>
          <a:p>
            <a:pPr eaLnBrk="1" hangingPunct="1">
              <a:defRPr/>
            </a:pPr>
            <a:r>
              <a:rPr lang="cs-CZ" sz="4800" b="1" dirty="0" smtClean="0">
                <a:solidFill>
                  <a:schemeClr val="bg1"/>
                </a:solidFill>
                <a:latin typeface="+mn-lt"/>
                <a:cs typeface="Arial" charset="0"/>
              </a:rPr>
              <a:t>NA KOSTŘE PTÁKŮ.</a:t>
            </a:r>
            <a:r>
              <a:rPr lang="cs-CZ" sz="4800" b="1" dirty="0" smtClean="0">
                <a:solidFill>
                  <a:srgbClr val="008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cs typeface="Arial" charset="0"/>
              </a:rPr>
              <a:t> </a:t>
            </a:r>
            <a:r>
              <a:rPr lang="cs-CZ" sz="4800" b="1" dirty="0" smtClean="0">
                <a:solidFill>
                  <a:srgbClr val="008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rPr>
              <a:t>           </a:t>
            </a:r>
          </a:p>
        </p:txBody>
      </p:sp>
      <p:sp>
        <p:nvSpPr>
          <p:cNvPr id="22531" name="AutoShape 5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7885113" y="5589588"/>
            <a:ext cx="1042987" cy="1042987"/>
          </a:xfrm>
          <a:prstGeom prst="actionButtonReturn">
            <a:avLst/>
          </a:prstGeom>
          <a:solidFill>
            <a:srgbClr val="99CC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 sz="1800"/>
          </a:p>
        </p:txBody>
      </p:sp>
      <p:sp>
        <p:nvSpPr>
          <p:cNvPr id="23566" name="Text Box 14"/>
          <p:cNvSpPr txBox="1">
            <a:spLocks noChangeArrowheads="1"/>
          </p:cNvSpPr>
          <p:nvPr/>
        </p:nvSpPr>
        <p:spPr bwMode="auto">
          <a:xfrm>
            <a:off x="755650" y="4652963"/>
            <a:ext cx="5569451" cy="10793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000" tIns="46800" rIns="90000" bIns="46800">
            <a:spAutoFit/>
          </a:bodyPr>
          <a:lstStyle/>
          <a:p>
            <a:r>
              <a:rPr lang="cs-CZ" sz="3200" b="1" i="1" dirty="0">
                <a:solidFill>
                  <a:schemeClr val="bg1"/>
                </a:solidFill>
              </a:rPr>
              <a:t>zobák, křídla, běhák, </a:t>
            </a:r>
            <a:r>
              <a:rPr lang="cs-CZ" sz="3200" b="1" i="1" dirty="0" smtClean="0">
                <a:solidFill>
                  <a:schemeClr val="bg1"/>
                </a:solidFill>
              </a:rPr>
              <a:t>kost</a:t>
            </a:r>
            <a:endParaRPr lang="cs-CZ" sz="3200" b="1" i="1" dirty="0">
              <a:solidFill>
                <a:schemeClr val="bg1"/>
              </a:solidFill>
            </a:endParaRPr>
          </a:p>
          <a:p>
            <a:r>
              <a:rPr lang="cs-CZ" sz="3200" b="1" i="1" dirty="0" smtClean="0">
                <a:solidFill>
                  <a:schemeClr val="bg1"/>
                </a:solidFill>
              </a:rPr>
              <a:t>hrudní s hřebenem, </a:t>
            </a:r>
            <a:r>
              <a:rPr lang="cs-CZ" sz="3200" b="1" i="1" dirty="0">
                <a:solidFill>
                  <a:schemeClr val="bg1"/>
                </a:solidFill>
              </a:rPr>
              <a:t>krkavčí kost</a:t>
            </a:r>
          </a:p>
        </p:txBody>
      </p:sp>
      <p:sp>
        <p:nvSpPr>
          <p:cNvPr id="5" name="Elipsa 4"/>
          <p:cNvSpPr/>
          <p:nvPr/>
        </p:nvSpPr>
        <p:spPr>
          <a:xfrm>
            <a:off x="467544" y="404664"/>
            <a:ext cx="3312368" cy="1224136"/>
          </a:xfrm>
          <a:prstGeom prst="ellipse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50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6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6" name="Text Box 4"/>
          <p:cNvSpPr txBox="1">
            <a:spLocks noChangeArrowheads="1"/>
          </p:cNvSpPr>
          <p:nvPr/>
        </p:nvSpPr>
        <p:spPr bwMode="auto">
          <a:xfrm>
            <a:off x="827584" y="836712"/>
            <a:ext cx="4608634" cy="304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cs-CZ" sz="4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eaLnBrk="1" hangingPunct="1">
              <a:defRPr/>
            </a:pPr>
            <a:endParaRPr lang="cs-CZ" sz="4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eaLnBrk="1" hangingPunct="1">
              <a:defRPr/>
            </a:pPr>
            <a:r>
              <a:rPr lang="cs-CZ" sz="4800" b="1" dirty="0" smtClean="0">
                <a:solidFill>
                  <a:schemeClr val="bg1"/>
                </a:solidFill>
                <a:latin typeface="+mn-lt"/>
              </a:rPr>
              <a:t>JAKÁ JE TĚLESNÁ </a:t>
            </a:r>
          </a:p>
          <a:p>
            <a:pPr eaLnBrk="1" hangingPunct="1">
              <a:defRPr/>
            </a:pPr>
            <a:r>
              <a:rPr lang="cs-CZ" sz="4800" b="1" dirty="0" smtClean="0">
                <a:solidFill>
                  <a:schemeClr val="bg1"/>
                </a:solidFill>
                <a:latin typeface="+mn-lt"/>
              </a:rPr>
              <a:t>TEPLOTA PTÁKŮ?</a:t>
            </a:r>
          </a:p>
        </p:txBody>
      </p:sp>
      <p:sp>
        <p:nvSpPr>
          <p:cNvPr id="23555" name="AutoShape 5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7885113" y="5516563"/>
            <a:ext cx="1042987" cy="1042987"/>
          </a:xfrm>
          <a:prstGeom prst="actionButtonReturn">
            <a:avLst/>
          </a:prstGeom>
          <a:solidFill>
            <a:srgbClr val="99CC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 sz="1800"/>
          </a:p>
        </p:txBody>
      </p:sp>
      <p:sp>
        <p:nvSpPr>
          <p:cNvPr id="24589" name="Text Box 13"/>
          <p:cNvSpPr txBox="1">
            <a:spLocks noChangeArrowheads="1"/>
          </p:cNvSpPr>
          <p:nvPr/>
        </p:nvSpPr>
        <p:spPr bwMode="auto">
          <a:xfrm>
            <a:off x="899591" y="4878773"/>
            <a:ext cx="4822452" cy="5869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000" tIns="46800" rIns="90000" bIns="46800">
            <a:spAutoFit/>
          </a:bodyPr>
          <a:lstStyle/>
          <a:p>
            <a:r>
              <a:rPr lang="cs-CZ" sz="3200" b="1" i="1" dirty="0" smtClean="0">
                <a:solidFill>
                  <a:schemeClr val="bg1"/>
                </a:solidFill>
              </a:rPr>
              <a:t>Stálá: 40 – 42 stupňů Celsia</a:t>
            </a:r>
            <a:endParaRPr lang="cs-CZ" sz="3200" b="1" i="1" dirty="0">
              <a:solidFill>
                <a:schemeClr val="bg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467544" y="404664"/>
            <a:ext cx="3312368" cy="1224136"/>
          </a:xfrm>
          <a:prstGeom prst="ellipse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100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89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0" name="Text Box 4"/>
          <p:cNvSpPr txBox="1">
            <a:spLocks noChangeArrowheads="1"/>
          </p:cNvSpPr>
          <p:nvPr/>
        </p:nvSpPr>
        <p:spPr bwMode="auto">
          <a:xfrm>
            <a:off x="1979613" y="1268413"/>
            <a:ext cx="5340350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342900" indent="-342900">
              <a:defRPr/>
            </a:pPr>
            <a:endParaRPr lang="cs-CZ" sz="4800" b="1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4579" name="AutoShape 5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7885113" y="5516563"/>
            <a:ext cx="1042987" cy="1042987"/>
          </a:xfrm>
          <a:prstGeom prst="actionButtonReturn">
            <a:avLst/>
          </a:prstGeom>
          <a:solidFill>
            <a:srgbClr val="99CC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 sz="1800"/>
          </a:p>
        </p:txBody>
      </p:sp>
      <p:sp>
        <p:nvSpPr>
          <p:cNvPr id="2" name="Text Box 6"/>
          <p:cNvSpPr txBox="1">
            <a:spLocks noChangeArrowheads="1"/>
          </p:cNvSpPr>
          <p:nvPr/>
        </p:nvSpPr>
        <p:spPr bwMode="auto">
          <a:xfrm>
            <a:off x="755650" y="1341438"/>
            <a:ext cx="7488758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endParaRPr lang="cs-CZ" sz="4800" b="1" dirty="0">
              <a:solidFill>
                <a:srgbClr val="D7293E"/>
              </a:solidFill>
            </a:endParaRPr>
          </a:p>
          <a:p>
            <a:r>
              <a:rPr lang="cs-CZ" sz="4800" b="1" dirty="0">
                <a:solidFill>
                  <a:schemeClr val="bg1"/>
                </a:solidFill>
              </a:rPr>
              <a:t>K ČEMU SLOUŽÍ </a:t>
            </a:r>
            <a:r>
              <a:rPr lang="cs-CZ" sz="4800" b="1" dirty="0" smtClean="0">
                <a:solidFill>
                  <a:schemeClr val="bg1"/>
                </a:solidFill>
              </a:rPr>
              <a:t>PTÁKŮM </a:t>
            </a:r>
            <a:r>
              <a:rPr lang="cs-CZ" sz="4800" b="1" dirty="0">
                <a:solidFill>
                  <a:schemeClr val="bg1"/>
                </a:solidFill>
              </a:rPr>
              <a:t>VOLE?</a:t>
            </a:r>
            <a:endParaRPr lang="en-US" sz="4800" b="1" dirty="0">
              <a:solidFill>
                <a:schemeClr val="bg1"/>
              </a:solidFill>
              <a:cs typeface="Arial" charset="0"/>
            </a:endParaRPr>
          </a:p>
        </p:txBody>
      </p:sp>
      <p:sp>
        <p:nvSpPr>
          <p:cNvPr id="25607" name="Text Box 7"/>
          <p:cNvSpPr txBox="1">
            <a:spLocks noChangeArrowheads="1"/>
          </p:cNvSpPr>
          <p:nvPr/>
        </p:nvSpPr>
        <p:spPr bwMode="auto">
          <a:xfrm>
            <a:off x="881063" y="4067175"/>
            <a:ext cx="2952966" cy="5869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000" tIns="46800" rIns="90000" bIns="46800">
            <a:spAutoFit/>
          </a:bodyPr>
          <a:lstStyle/>
          <a:p>
            <a:r>
              <a:rPr lang="cs-CZ" sz="3200" b="1" i="1" dirty="0">
                <a:solidFill>
                  <a:schemeClr val="bg1"/>
                </a:solidFill>
              </a:rPr>
              <a:t>z</a:t>
            </a:r>
            <a:r>
              <a:rPr lang="cs-CZ" sz="3200" b="1" i="1" dirty="0" smtClean="0">
                <a:solidFill>
                  <a:schemeClr val="bg1"/>
                </a:solidFill>
              </a:rPr>
              <a:t>měkčení semen</a:t>
            </a:r>
            <a:endParaRPr lang="cs-CZ" sz="3200" b="1" i="1" dirty="0">
              <a:solidFill>
                <a:schemeClr val="bg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467544" y="404664"/>
            <a:ext cx="3312368" cy="1224136"/>
          </a:xfrm>
          <a:prstGeom prst="ellipse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200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7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ext Box 4"/>
          <p:cNvSpPr txBox="1">
            <a:spLocks noChangeArrowheads="1"/>
          </p:cNvSpPr>
          <p:nvPr/>
        </p:nvSpPr>
        <p:spPr bwMode="auto">
          <a:xfrm>
            <a:off x="827584" y="2204864"/>
            <a:ext cx="7459663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 b="1" dirty="0">
                <a:solidFill>
                  <a:schemeClr val="bg1"/>
                </a:solidFill>
              </a:rPr>
              <a:t>VYJMENUJ ZÁKLADNÍ ČÁSTI OBRYSOVÉHO PERA.</a:t>
            </a:r>
          </a:p>
        </p:txBody>
      </p:sp>
      <p:sp>
        <p:nvSpPr>
          <p:cNvPr id="25603" name="AutoShape 5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7885113" y="5445125"/>
            <a:ext cx="1042987" cy="1042988"/>
          </a:xfrm>
          <a:prstGeom prst="actionButtonReturn">
            <a:avLst/>
          </a:prstGeom>
          <a:solidFill>
            <a:srgbClr val="99CC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 sz="1800"/>
          </a:p>
        </p:txBody>
      </p:sp>
      <p:sp>
        <p:nvSpPr>
          <p:cNvPr id="26631" name="Text Box 7"/>
          <p:cNvSpPr txBox="1">
            <a:spLocks noChangeArrowheads="1"/>
          </p:cNvSpPr>
          <p:nvPr/>
        </p:nvSpPr>
        <p:spPr bwMode="auto">
          <a:xfrm>
            <a:off x="755576" y="4725144"/>
            <a:ext cx="3222270" cy="5869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000" tIns="46800" rIns="90000" bIns="46800">
            <a:spAutoFit/>
          </a:bodyPr>
          <a:lstStyle/>
          <a:p>
            <a:r>
              <a:rPr lang="cs-CZ" sz="3200" b="1" i="1" dirty="0">
                <a:solidFill>
                  <a:schemeClr val="bg1"/>
                </a:solidFill>
              </a:rPr>
              <a:t>brk, osten, prapor</a:t>
            </a:r>
          </a:p>
        </p:txBody>
      </p:sp>
      <p:sp>
        <p:nvSpPr>
          <p:cNvPr id="5" name="Elipsa 4"/>
          <p:cNvSpPr/>
          <p:nvPr/>
        </p:nvSpPr>
        <p:spPr>
          <a:xfrm>
            <a:off x="467544" y="404664"/>
            <a:ext cx="3312368" cy="1224136"/>
          </a:xfrm>
          <a:prstGeom prst="ellipse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300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31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8" name="Text Box 4"/>
          <p:cNvSpPr txBox="1">
            <a:spLocks noChangeArrowheads="1"/>
          </p:cNvSpPr>
          <p:nvPr/>
        </p:nvSpPr>
        <p:spPr bwMode="auto">
          <a:xfrm>
            <a:off x="482600" y="2204864"/>
            <a:ext cx="8661400" cy="1569660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cs-CZ" sz="4800" b="1" dirty="0" smtClean="0">
                <a:solidFill>
                  <a:schemeClr val="bg1"/>
                </a:solidFill>
                <a:latin typeface="+mn-lt"/>
              </a:rPr>
              <a:t>JAK SE NAZÝVAJÍ 2 ŽALUDKY PTÁKŮ?</a:t>
            </a:r>
          </a:p>
        </p:txBody>
      </p:sp>
      <p:sp>
        <p:nvSpPr>
          <p:cNvPr id="26627" name="AutoShape 5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7885113" y="5516563"/>
            <a:ext cx="1042987" cy="1042987"/>
          </a:xfrm>
          <a:prstGeom prst="actionButtonReturn">
            <a:avLst/>
          </a:prstGeom>
          <a:solidFill>
            <a:srgbClr val="99CC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 sz="1800"/>
          </a:p>
        </p:txBody>
      </p:sp>
      <p:sp>
        <p:nvSpPr>
          <p:cNvPr id="27654" name="Text Box 6"/>
          <p:cNvSpPr txBox="1">
            <a:spLocks noChangeArrowheads="1"/>
          </p:cNvSpPr>
          <p:nvPr/>
        </p:nvSpPr>
        <p:spPr bwMode="auto">
          <a:xfrm>
            <a:off x="881063" y="4067175"/>
            <a:ext cx="3524404" cy="5869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000" tIns="46800" rIns="90000" bIns="46800">
            <a:spAutoFit/>
          </a:bodyPr>
          <a:lstStyle/>
          <a:p>
            <a:r>
              <a:rPr lang="cs-CZ" sz="3200" b="1" i="1" dirty="0">
                <a:solidFill>
                  <a:schemeClr val="bg1"/>
                </a:solidFill>
              </a:rPr>
              <a:t>žláznatý </a:t>
            </a:r>
            <a:r>
              <a:rPr lang="cs-CZ" sz="3200" b="1" i="1" dirty="0" smtClean="0">
                <a:solidFill>
                  <a:schemeClr val="bg1"/>
                </a:solidFill>
              </a:rPr>
              <a:t> a svalnatý</a:t>
            </a:r>
            <a:endParaRPr lang="cs-CZ" sz="3200" b="1" i="1" dirty="0">
              <a:solidFill>
                <a:schemeClr val="bg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467544" y="404664"/>
            <a:ext cx="3312368" cy="1224136"/>
          </a:xfrm>
          <a:prstGeom prst="ellipse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400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4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8" name="Text Box 4"/>
          <p:cNvSpPr txBox="1">
            <a:spLocks noChangeArrowheads="1"/>
          </p:cNvSpPr>
          <p:nvPr/>
        </p:nvSpPr>
        <p:spPr bwMode="auto">
          <a:xfrm>
            <a:off x="482600" y="2060848"/>
            <a:ext cx="8661400" cy="2308324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cs-CZ" sz="4800" b="1" dirty="0" smtClean="0">
                <a:solidFill>
                  <a:schemeClr val="bg1"/>
                </a:solidFill>
                <a:latin typeface="+mn-lt"/>
              </a:rPr>
              <a:t>V ČEM SE LIŠÍ VYLUČOVACÍ SOUSTAVA PTÁKŮ OD OSTATNÍCH OBRATLOVCŮ?</a:t>
            </a:r>
          </a:p>
        </p:txBody>
      </p:sp>
      <p:sp>
        <p:nvSpPr>
          <p:cNvPr id="26627" name="AutoShape 5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7885113" y="5516563"/>
            <a:ext cx="1042987" cy="1042987"/>
          </a:xfrm>
          <a:prstGeom prst="actionButtonReturn">
            <a:avLst/>
          </a:prstGeom>
          <a:solidFill>
            <a:srgbClr val="99CC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 sz="1800"/>
          </a:p>
        </p:txBody>
      </p:sp>
      <p:sp>
        <p:nvSpPr>
          <p:cNvPr id="27654" name="Text Box 6"/>
          <p:cNvSpPr txBox="1">
            <a:spLocks noChangeArrowheads="1"/>
          </p:cNvSpPr>
          <p:nvPr/>
        </p:nvSpPr>
        <p:spPr bwMode="auto">
          <a:xfrm>
            <a:off x="755576" y="5373216"/>
            <a:ext cx="5030457" cy="5869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000" tIns="46800" rIns="90000" bIns="46800">
            <a:spAutoFit/>
          </a:bodyPr>
          <a:lstStyle/>
          <a:p>
            <a:r>
              <a:rPr lang="cs-CZ" sz="3200" b="1" i="1" dirty="0">
                <a:solidFill>
                  <a:schemeClr val="bg1"/>
                </a:solidFill>
              </a:rPr>
              <a:t>p</a:t>
            </a:r>
            <a:r>
              <a:rPr lang="cs-CZ" sz="3200" b="1" i="1" dirty="0" smtClean="0">
                <a:solidFill>
                  <a:schemeClr val="bg1"/>
                </a:solidFill>
              </a:rPr>
              <a:t>táci nemají močový měchýř</a:t>
            </a:r>
            <a:endParaRPr lang="cs-CZ" sz="3200" b="1" i="1" dirty="0">
              <a:solidFill>
                <a:schemeClr val="bg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467544" y="404664"/>
            <a:ext cx="3312368" cy="1224136"/>
          </a:xfrm>
          <a:prstGeom prst="ellipse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500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4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1200" dirty="0"/>
              <a:t>n</a:t>
            </a:r>
            <a:r>
              <a:rPr lang="cs-CZ" sz="1200" dirty="0" smtClean="0"/>
              <a:t>ení-li uvedeno jinak,  vlastní práce autora</a:t>
            </a:r>
            <a:r>
              <a:rPr lang="cs-CZ" sz="1200" dirty="0" smtClean="0"/>
              <a:t>.</a:t>
            </a:r>
          </a:p>
          <a:p>
            <a:pPr>
              <a:buNone/>
              <a:defRPr/>
            </a:pPr>
            <a:r>
              <a:rPr lang="cs-CZ" sz="1200" dirty="0" smtClean="0"/>
              <a:t>Obrázek cihličky je dostupný </a:t>
            </a:r>
            <a:r>
              <a:rPr lang="cs-CZ" sz="1200" dirty="0"/>
              <a:t>pod licencí Microsoft Office 2007 na Office.com</a:t>
            </a:r>
          </a:p>
          <a:p>
            <a:pPr>
              <a:buNone/>
            </a:pPr>
            <a:endParaRPr lang="cs-CZ" sz="1200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55</TotalTime>
  <Words>633</Words>
  <Application>Microsoft Office PowerPoint</Application>
  <PresentationFormat>Předvádění na obrazovce (4:3)</PresentationFormat>
  <Paragraphs>191</Paragraphs>
  <Slides>28</Slides>
  <Notes>25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OPAKOVÁNÍ OBRATLOVCŮ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 obratlovců</dc:title>
  <cp:lastModifiedBy>Jana Střížková</cp:lastModifiedBy>
  <cp:revision>10</cp:revision>
  <dcterms:modified xsi:type="dcterms:W3CDTF">2013-02-16T09:37:18Z</dcterms:modified>
</cp:coreProperties>
</file>