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90" r:id="rId2"/>
    <p:sldId id="256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9" r:id="rId14"/>
    <p:sldId id="281" r:id="rId15"/>
    <p:sldId id="257" r:id="rId16"/>
    <p:sldId id="286" r:id="rId17"/>
    <p:sldId id="284" r:id="rId18"/>
    <p:sldId id="282" r:id="rId19"/>
    <p:sldId id="280" r:id="rId20"/>
    <p:sldId id="287" r:id="rId21"/>
    <p:sldId id="258" r:id="rId22"/>
    <p:sldId id="285" r:id="rId23"/>
    <p:sldId id="269" r:id="rId24"/>
    <p:sldId id="28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801AAB-BD20-4A79-B584-FC88334BFF55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38426F-CF9C-4619-8BD6-39092C02C7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7939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8E100A6-24BE-4287-AD1A-952030F9DC59}" type="slidenum">
              <a:rPr lang="cs-CZ" smtClean="0"/>
              <a:pPr/>
              <a:t>14</a:t>
            </a:fld>
            <a:endParaRPr lang="cs-CZ" smtClean="0"/>
          </a:p>
        </p:txBody>
      </p:sp>
      <p:sp>
        <p:nvSpPr>
          <p:cNvPr id="3072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4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DA3E9EEC-C133-4F84-9D6E-5C4A6857D8CA}" type="slidenum">
              <a:rPr lang="cs-CZ" sz="1200">
                <a:latin typeface="+mn-lt"/>
              </a:rPr>
              <a:pPr algn="r">
                <a:defRPr/>
              </a:pPr>
              <a:t>14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47128BA-9797-4F70-BC58-1D9EB0B302FB}" type="slidenum">
              <a:rPr lang="cs-CZ" smtClean="0"/>
              <a:pPr/>
              <a:t>15</a:t>
            </a:fld>
            <a:endParaRPr lang="cs-CZ" smtClean="0"/>
          </a:p>
        </p:txBody>
      </p:sp>
      <p:sp>
        <p:nvSpPr>
          <p:cNvPr id="2969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700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BFBD6E31-6C7E-4783-83EC-715E597E6090}" type="slidenum">
              <a:rPr lang="cs-CZ" sz="1200">
                <a:latin typeface="+mn-lt"/>
              </a:rPr>
              <a:pPr algn="r">
                <a:defRPr/>
              </a:pPr>
              <a:t>15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8E100A6-24BE-4287-AD1A-952030F9DC59}" type="slidenum">
              <a:rPr lang="cs-CZ" smtClean="0"/>
              <a:pPr/>
              <a:t>16</a:t>
            </a:fld>
            <a:endParaRPr lang="cs-CZ" smtClean="0"/>
          </a:p>
        </p:txBody>
      </p:sp>
      <p:sp>
        <p:nvSpPr>
          <p:cNvPr id="3072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4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DA3E9EEC-C133-4F84-9D6E-5C4A6857D8CA}" type="slidenum">
              <a:rPr lang="cs-CZ" sz="1200">
                <a:latin typeface="+mn-lt"/>
              </a:rPr>
              <a:pPr algn="r">
                <a:defRPr/>
              </a:pPr>
              <a:t>16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8E100A6-24BE-4287-AD1A-952030F9DC59}" type="slidenum">
              <a:rPr lang="cs-CZ" smtClean="0"/>
              <a:pPr/>
              <a:t>17</a:t>
            </a:fld>
            <a:endParaRPr lang="cs-CZ" smtClean="0"/>
          </a:p>
        </p:txBody>
      </p:sp>
      <p:sp>
        <p:nvSpPr>
          <p:cNvPr id="3072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4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DA3E9EEC-C133-4F84-9D6E-5C4A6857D8CA}" type="slidenum">
              <a:rPr lang="cs-CZ" sz="1200">
                <a:latin typeface="+mn-lt"/>
              </a:rPr>
              <a:pPr algn="r">
                <a:defRPr/>
              </a:pPr>
              <a:t>17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8E100A6-24BE-4287-AD1A-952030F9DC59}" type="slidenum">
              <a:rPr lang="cs-CZ" smtClean="0"/>
              <a:pPr/>
              <a:t>18</a:t>
            </a:fld>
            <a:endParaRPr lang="cs-CZ" smtClean="0"/>
          </a:p>
        </p:txBody>
      </p:sp>
      <p:sp>
        <p:nvSpPr>
          <p:cNvPr id="3072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4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DA3E9EEC-C133-4F84-9D6E-5C4A6857D8CA}" type="slidenum">
              <a:rPr lang="cs-CZ" sz="1200">
                <a:latin typeface="+mn-lt"/>
              </a:rPr>
              <a:pPr algn="r">
                <a:defRPr/>
              </a:pPr>
              <a:t>18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8E100A6-24BE-4287-AD1A-952030F9DC59}" type="slidenum">
              <a:rPr lang="cs-CZ" smtClean="0"/>
              <a:pPr/>
              <a:t>19</a:t>
            </a:fld>
            <a:endParaRPr lang="cs-CZ" smtClean="0"/>
          </a:p>
        </p:txBody>
      </p:sp>
      <p:sp>
        <p:nvSpPr>
          <p:cNvPr id="3072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4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DA3E9EEC-C133-4F84-9D6E-5C4A6857D8CA}" type="slidenum">
              <a:rPr lang="cs-CZ" sz="1200">
                <a:latin typeface="+mn-lt"/>
              </a:rPr>
              <a:pPr algn="r">
                <a:defRPr/>
              </a:pPr>
              <a:t>19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8E100A6-24BE-4287-AD1A-952030F9DC59}" type="slidenum">
              <a:rPr lang="cs-CZ" smtClean="0"/>
              <a:pPr/>
              <a:t>20</a:t>
            </a:fld>
            <a:endParaRPr lang="cs-CZ" smtClean="0"/>
          </a:p>
        </p:txBody>
      </p:sp>
      <p:sp>
        <p:nvSpPr>
          <p:cNvPr id="3072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4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DA3E9EEC-C133-4F84-9D6E-5C4A6857D8CA}" type="slidenum">
              <a:rPr lang="cs-CZ" sz="1200">
                <a:latin typeface="+mn-lt"/>
              </a:rPr>
              <a:pPr algn="r">
                <a:defRPr/>
              </a:pPr>
              <a:t>20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8E100A6-24BE-4287-AD1A-952030F9DC59}" type="slidenum">
              <a:rPr lang="cs-CZ" smtClean="0"/>
              <a:pPr/>
              <a:t>21</a:t>
            </a:fld>
            <a:endParaRPr lang="cs-CZ" smtClean="0"/>
          </a:p>
        </p:txBody>
      </p:sp>
      <p:sp>
        <p:nvSpPr>
          <p:cNvPr id="3072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4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DA3E9EEC-C133-4F84-9D6E-5C4A6857D8CA}" type="slidenum">
              <a:rPr lang="cs-CZ" sz="1200">
                <a:latin typeface="+mn-lt"/>
              </a:rPr>
              <a:pPr algn="r">
                <a:defRPr/>
              </a:pPr>
              <a:t>21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8E100A6-24BE-4287-AD1A-952030F9DC59}" type="slidenum">
              <a:rPr lang="cs-CZ" smtClean="0"/>
              <a:pPr/>
              <a:t>22</a:t>
            </a:fld>
            <a:endParaRPr lang="cs-CZ" smtClean="0"/>
          </a:p>
        </p:txBody>
      </p:sp>
      <p:sp>
        <p:nvSpPr>
          <p:cNvPr id="3072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4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DA3E9EEC-C133-4F84-9D6E-5C4A6857D8CA}" type="slidenum">
              <a:rPr lang="cs-CZ" sz="1200">
                <a:latin typeface="+mn-lt"/>
              </a:rPr>
              <a:pPr algn="r">
                <a:defRPr/>
              </a:pPr>
              <a:t>22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microsoft.com/office/2007/relationships/hdphoto" Target="../media/hdphoto10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microsoft.com/office/2007/relationships/hdphoto" Target="../media/hdphoto11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microsoft.com/office/2007/relationships/hdphoto" Target="../media/hdphoto12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microsoft.com/office/2007/relationships/hdphoto" Target="../media/hdphoto13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microsoft.com/office/2007/relationships/hdphoto" Target="../media/hdphoto14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microsoft.com/office/2007/relationships/hdphoto" Target="../media/hdphoto15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microsoft.com/office/2007/relationships/hdphoto" Target="../media/hdphoto16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microsoft.com/office/2007/relationships/hdphoto" Target="../media/hdphoto17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microsoft.com/office/2007/relationships/hdphoto" Target="../media/hdphoto18.wdp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</a:t>
            </a:r>
            <a:r>
              <a:rPr lang="cs-CZ" sz="1700" dirty="0"/>
              <a:t>VY_32_INOVACE_04_23_Ptáci -procvičování </a:t>
            </a:r>
            <a:r>
              <a:rPr lang="cs-CZ" sz="1700" dirty="0" smtClean="0"/>
              <a:t>druhů</a:t>
            </a:r>
          </a:p>
          <a:p>
            <a:pPr>
              <a:buNone/>
              <a:defRPr/>
            </a:pPr>
            <a:endParaRPr lang="cs-CZ" sz="1700" dirty="0"/>
          </a:p>
          <a:p>
            <a:pPr>
              <a:buNone/>
              <a:defRPr/>
            </a:pPr>
            <a:r>
              <a:rPr lang="cs-CZ" sz="1700" dirty="0" smtClean="0"/>
              <a:t>Číslo </a:t>
            </a:r>
            <a:r>
              <a:rPr lang="cs-CZ" sz="1700" dirty="0" smtClean="0"/>
              <a:t>skupiny: 1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</a:t>
            </a:r>
            <a:r>
              <a:rPr lang="cs-CZ" sz="1700" dirty="0" smtClean="0"/>
              <a:t>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</a:t>
            </a:r>
            <a:r>
              <a:rPr lang="cs-CZ" sz="1700" dirty="0" smtClean="0"/>
              <a:t>: Pomocí prezentace procvičování druhů ptáka a zařazování do řádů. Podporování soutěživosti. </a:t>
            </a:r>
            <a:r>
              <a:rPr lang="cs-CZ" sz="1700" dirty="0" smtClean="0"/>
              <a:t>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7.1.2013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</a:t>
            </a:r>
            <a:r>
              <a:rPr lang="cs-CZ" sz="1400" dirty="0" smtClean="0"/>
              <a:t>15.2.2013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230668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8000" b="1" dirty="0" smtClean="0">
                <a:solidFill>
                  <a:schemeClr val="accent2"/>
                </a:solidFill>
              </a:rPr>
              <a:t>POZNÁVÁNÍ </a:t>
            </a:r>
            <a:r>
              <a:rPr lang="cs-CZ" sz="8000" b="1" dirty="0" smtClean="0">
                <a:solidFill>
                  <a:schemeClr val="accent2"/>
                </a:solidFill>
              </a:rPr>
              <a:t>DRUHŮ PTÁKŮ</a:t>
            </a:r>
            <a:endParaRPr lang="cs-CZ" b="1" dirty="0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5288" y="4653136"/>
            <a:ext cx="8137525" cy="985664"/>
          </a:xfrm>
        </p:spPr>
        <p:txBody>
          <a:bodyPr/>
          <a:lstStyle/>
          <a:p>
            <a:pPr eaLnBrk="1" hangingPunct="1"/>
            <a:r>
              <a:rPr lang="cs-CZ" sz="4000" b="1" dirty="0" smtClean="0">
                <a:solidFill>
                  <a:srgbClr val="3399FF"/>
                </a:solidFill>
              </a:rPr>
              <a:t>PTÁCI</a:t>
            </a:r>
            <a:endParaRPr lang="cs-CZ" sz="4000" dirty="0" smtClean="0">
              <a:solidFill>
                <a:srgbClr val="3399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90100.JPG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/>
          </a:blip>
          <a:srcRect t="20450"/>
          <a:stretch/>
        </p:blipFill>
        <p:spPr>
          <a:xfrm rot="5400000">
            <a:off x="749378" y="1772816"/>
            <a:ext cx="6034617" cy="36004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692696"/>
            <a:ext cx="2098576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Sojka obecná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6084168" y="1844824"/>
            <a:ext cx="2880320" cy="144016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PĚVCI</a:t>
            </a:r>
            <a:endParaRPr lang="cs-CZ" sz="4000" dirty="0"/>
          </a:p>
        </p:txBody>
      </p:sp>
      <p:sp>
        <p:nvSpPr>
          <p:cNvPr id="6" name="Elipsa 5"/>
          <p:cNvSpPr/>
          <p:nvPr/>
        </p:nvSpPr>
        <p:spPr>
          <a:xfrm>
            <a:off x="5580112" y="1628800"/>
            <a:ext cx="3384376" cy="194421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URČI ŘÁD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dirty="0" smtClean="0"/>
              <a:t>Vrabec domácí</a:t>
            </a:r>
            <a:endParaRPr lang="cs-CZ" dirty="0"/>
          </a:p>
        </p:txBody>
      </p:sp>
      <p:pic>
        <p:nvPicPr>
          <p:cNvPr id="4" name="Zástupný symbol pro obsah 3" descr="P1090101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47664" y="1628800"/>
            <a:ext cx="6034617" cy="4525963"/>
          </a:xfrm>
        </p:spPr>
      </p:pic>
      <p:sp>
        <p:nvSpPr>
          <p:cNvPr id="5" name="Elipsa 4"/>
          <p:cNvSpPr/>
          <p:nvPr/>
        </p:nvSpPr>
        <p:spPr>
          <a:xfrm>
            <a:off x="6084168" y="1844824"/>
            <a:ext cx="2880320" cy="144016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PĚVCI</a:t>
            </a:r>
            <a:endParaRPr lang="cs-CZ" sz="4000" dirty="0"/>
          </a:p>
        </p:txBody>
      </p:sp>
      <p:sp>
        <p:nvSpPr>
          <p:cNvPr id="6" name="Elipsa 5"/>
          <p:cNvSpPr/>
          <p:nvPr/>
        </p:nvSpPr>
        <p:spPr>
          <a:xfrm>
            <a:off x="5580112" y="1628800"/>
            <a:ext cx="3384376" cy="194421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URČI ŘÁD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90106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1369401" y="1086983"/>
            <a:ext cx="6034617" cy="452596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274638"/>
            <a:ext cx="6048672" cy="1143000"/>
          </a:xfrm>
        </p:spPr>
        <p:txBody>
          <a:bodyPr/>
          <a:lstStyle/>
          <a:p>
            <a:r>
              <a:rPr lang="cs-CZ" dirty="0" smtClean="0"/>
              <a:t>Straka obecná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5796136" y="2204864"/>
            <a:ext cx="2880320" cy="144016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PĚVCI</a:t>
            </a:r>
            <a:endParaRPr lang="cs-CZ" sz="4000" dirty="0"/>
          </a:p>
        </p:txBody>
      </p:sp>
      <p:sp>
        <p:nvSpPr>
          <p:cNvPr id="6" name="Elipsa 5"/>
          <p:cNvSpPr/>
          <p:nvPr/>
        </p:nvSpPr>
        <p:spPr>
          <a:xfrm>
            <a:off x="5759624" y="1844824"/>
            <a:ext cx="3384376" cy="194421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URČI ŘÁD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Kur domácí</a:t>
            </a:r>
            <a:endParaRPr lang="cs-CZ" dirty="0"/>
          </a:p>
        </p:txBody>
      </p:sp>
      <p:pic>
        <p:nvPicPr>
          <p:cNvPr id="4" name="Zástupný symbol pro obsah 3" descr="P1090108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sp>
        <p:nvSpPr>
          <p:cNvPr id="5" name="Elipsa 4"/>
          <p:cNvSpPr/>
          <p:nvPr/>
        </p:nvSpPr>
        <p:spPr>
          <a:xfrm>
            <a:off x="6263680" y="4941168"/>
            <a:ext cx="2880320" cy="144016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HRABAVÍ</a:t>
            </a:r>
            <a:endParaRPr lang="cs-CZ" sz="4000" dirty="0"/>
          </a:p>
        </p:txBody>
      </p:sp>
      <p:sp>
        <p:nvSpPr>
          <p:cNvPr id="6" name="Elipsa 5"/>
          <p:cNvSpPr/>
          <p:nvPr/>
        </p:nvSpPr>
        <p:spPr>
          <a:xfrm>
            <a:off x="5759624" y="4581128"/>
            <a:ext cx="3384376" cy="194421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URČI ŘÁD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P1090103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1605297" y="1063851"/>
            <a:ext cx="6034617" cy="452596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996952"/>
            <a:ext cx="3635896" cy="1143000"/>
          </a:xfrm>
        </p:spPr>
        <p:txBody>
          <a:bodyPr/>
          <a:lstStyle/>
          <a:p>
            <a:r>
              <a:rPr lang="cs-CZ" dirty="0" smtClean="0"/>
              <a:t>Káně lesní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6263680" y="4725144"/>
            <a:ext cx="2880320" cy="144016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DRAVCI</a:t>
            </a:r>
            <a:endParaRPr lang="cs-CZ" sz="4000" dirty="0"/>
          </a:p>
        </p:txBody>
      </p:sp>
      <p:sp>
        <p:nvSpPr>
          <p:cNvPr id="5" name="Elipsa 4"/>
          <p:cNvSpPr/>
          <p:nvPr/>
        </p:nvSpPr>
        <p:spPr>
          <a:xfrm>
            <a:off x="5759624" y="4437112"/>
            <a:ext cx="3384376" cy="194421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URČI ŘÁD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90102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4773" t="14086" r="5733" b="20683"/>
          <a:stretch>
            <a:fillRect/>
          </a:stretch>
        </p:blipFill>
        <p:spPr>
          <a:xfrm rot="5400000">
            <a:off x="1284220" y="1748228"/>
            <a:ext cx="5927488" cy="324036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034680" cy="1143000"/>
          </a:xfrm>
        </p:spPr>
        <p:txBody>
          <a:bodyPr/>
          <a:lstStyle/>
          <a:p>
            <a:r>
              <a:rPr lang="cs-CZ" dirty="0" smtClean="0"/>
              <a:t>Sova pálená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6084168" y="1844824"/>
            <a:ext cx="2880320" cy="144016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SOVY</a:t>
            </a:r>
            <a:endParaRPr lang="cs-CZ" sz="4000" dirty="0"/>
          </a:p>
        </p:txBody>
      </p:sp>
      <p:sp>
        <p:nvSpPr>
          <p:cNvPr id="6" name="Elipsa 5"/>
          <p:cNvSpPr/>
          <p:nvPr/>
        </p:nvSpPr>
        <p:spPr>
          <a:xfrm>
            <a:off x="5580112" y="1628800"/>
            <a:ext cx="3384376" cy="194421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URČI ŘÁD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Bažant obecný</a:t>
            </a:r>
            <a:endParaRPr lang="cs-CZ" dirty="0"/>
          </a:p>
        </p:txBody>
      </p:sp>
      <p:pic>
        <p:nvPicPr>
          <p:cNvPr id="4" name="Zástupný symbol pro obsah 3" descr="P1090107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sp>
        <p:nvSpPr>
          <p:cNvPr id="5" name="Elipsa 4"/>
          <p:cNvSpPr/>
          <p:nvPr/>
        </p:nvSpPr>
        <p:spPr>
          <a:xfrm>
            <a:off x="6012160" y="1844824"/>
            <a:ext cx="2880320" cy="144016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HRABAVÍ</a:t>
            </a:r>
            <a:endParaRPr lang="cs-CZ" sz="4000" dirty="0"/>
          </a:p>
        </p:txBody>
      </p:sp>
      <p:sp>
        <p:nvSpPr>
          <p:cNvPr id="6" name="Elipsa 5"/>
          <p:cNvSpPr/>
          <p:nvPr/>
        </p:nvSpPr>
        <p:spPr>
          <a:xfrm>
            <a:off x="5580112" y="1628800"/>
            <a:ext cx="3384376" cy="194421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URČI ŘÁD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90105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1441409" y="1014975"/>
            <a:ext cx="6034617" cy="452596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085184"/>
            <a:ext cx="8229600" cy="1143000"/>
          </a:xfrm>
        </p:spPr>
        <p:txBody>
          <a:bodyPr/>
          <a:lstStyle/>
          <a:p>
            <a:r>
              <a:rPr lang="cs-CZ" dirty="0" smtClean="0"/>
              <a:t>Havran polní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6084168" y="1844824"/>
            <a:ext cx="2880320" cy="144016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PĚVCI</a:t>
            </a:r>
            <a:endParaRPr lang="cs-CZ" sz="4000" dirty="0"/>
          </a:p>
        </p:txBody>
      </p:sp>
      <p:sp>
        <p:nvSpPr>
          <p:cNvPr id="6" name="Elipsa 5"/>
          <p:cNvSpPr/>
          <p:nvPr/>
        </p:nvSpPr>
        <p:spPr>
          <a:xfrm>
            <a:off x="5580112" y="1628800"/>
            <a:ext cx="3384376" cy="194421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URČI ŘÁD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90099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1369401" y="1086983"/>
            <a:ext cx="6034617" cy="452596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229200"/>
            <a:ext cx="8229600" cy="1143000"/>
          </a:xfrm>
        </p:spPr>
        <p:txBody>
          <a:bodyPr/>
          <a:lstStyle/>
          <a:p>
            <a:r>
              <a:rPr lang="cs-CZ" dirty="0" smtClean="0"/>
              <a:t>Poštolka obecná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6084168" y="1844824"/>
            <a:ext cx="2880320" cy="144016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DRAVCI</a:t>
            </a:r>
            <a:endParaRPr lang="cs-CZ" sz="4000" dirty="0"/>
          </a:p>
        </p:txBody>
      </p:sp>
      <p:sp>
        <p:nvSpPr>
          <p:cNvPr id="6" name="Elipsa 5"/>
          <p:cNvSpPr/>
          <p:nvPr/>
        </p:nvSpPr>
        <p:spPr>
          <a:xfrm>
            <a:off x="5832140" y="1340768"/>
            <a:ext cx="3384376" cy="194421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URČI ŘÁD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Kachna divoká</a:t>
            </a:r>
            <a:endParaRPr lang="cs-CZ" dirty="0"/>
          </a:p>
        </p:txBody>
      </p:sp>
      <p:pic>
        <p:nvPicPr>
          <p:cNvPr id="4" name="Zástupný symbol pro obsah 3" descr="P1090116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sp>
        <p:nvSpPr>
          <p:cNvPr id="5" name="Elipsa 4"/>
          <p:cNvSpPr/>
          <p:nvPr/>
        </p:nvSpPr>
        <p:spPr>
          <a:xfrm>
            <a:off x="5039544" y="4725144"/>
            <a:ext cx="4104456" cy="144016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VRUBOZOBÍ</a:t>
            </a:r>
            <a:endParaRPr lang="cs-CZ" sz="4000" dirty="0"/>
          </a:p>
        </p:txBody>
      </p:sp>
      <p:sp>
        <p:nvSpPr>
          <p:cNvPr id="6" name="Elipsa 5"/>
          <p:cNvSpPr/>
          <p:nvPr/>
        </p:nvSpPr>
        <p:spPr>
          <a:xfrm>
            <a:off x="4788024" y="4437112"/>
            <a:ext cx="4355976" cy="194421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URČI ŘÁD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POZNÁ PRVNÍ?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POSTUPNĚ SE BUDOU ODKRÝVAT ČTVERCE.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ZKUS CO NEJRYCHLEJI POZNAT DRUH PTÁKA NA OBRÁZKU.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Obrázek 44" descr="P1090108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D1B890"/>
              </a:clrFrom>
              <a:clrTo>
                <a:srgbClr val="D1B890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587" b="100000" l="10000" r="84254"/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07704" y="1340768"/>
            <a:ext cx="5568619" cy="4176464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</p:pic>
      <p:sp>
        <p:nvSpPr>
          <p:cNvPr id="16" name="Obdélník 15"/>
          <p:cNvSpPr/>
          <p:nvPr/>
        </p:nvSpPr>
        <p:spPr>
          <a:xfrm>
            <a:off x="1907704" y="1124744"/>
            <a:ext cx="936104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813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28813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57500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57500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07704" y="4869160"/>
            <a:ext cx="936104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28813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4875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86188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57500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57500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57500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3563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86188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838" y="29972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86188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4875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14875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86188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3563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63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63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72250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63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714875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14875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572250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572250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572250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72250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156 0.43015 " pathEditMode="relative" ptsTypes="AA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1.57262E-7 L 0.33872 0.34621 " pathEditMode="relative" ptsTypes="AA">
                                      <p:cBhvr>
                                        <p:cTn id="7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4" grpId="1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rázek 32" descr="P1090100.JPG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095" b="98859" l="1012" r="99767"/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51720" y="1412776"/>
            <a:ext cx="5340085" cy="4005064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</p:pic>
      <p:sp>
        <p:nvSpPr>
          <p:cNvPr id="16" name="Obdélník 15"/>
          <p:cNvSpPr/>
          <p:nvPr/>
        </p:nvSpPr>
        <p:spPr>
          <a:xfrm>
            <a:off x="1907704" y="1124744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813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28813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57500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57500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08175" y="48688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28813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4875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86188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57500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57500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57500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3563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86188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838" y="29972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786188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4875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14875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86188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3563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63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63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72250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63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714875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14875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572250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572250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572250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72250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156 0.43015 " pathEditMode="relative" ptsTypes="AA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1.57262E-7 L 0.33872 0.34621 " pathEditMode="relative" ptsTypes="AA">
                                      <p:cBhvr>
                                        <p:cTn id="7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4" grpId="1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Obrázek 44" descr="P1090099.JPG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408" b="89940" l="1208" r="98491"/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79712" y="1340768"/>
            <a:ext cx="5508104" cy="4131078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</p:pic>
      <p:sp>
        <p:nvSpPr>
          <p:cNvPr id="16" name="Obdélník 15"/>
          <p:cNvSpPr/>
          <p:nvPr/>
        </p:nvSpPr>
        <p:spPr>
          <a:xfrm>
            <a:off x="1907704" y="1124744"/>
            <a:ext cx="936104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813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28813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57500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57500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07704" y="4869160"/>
            <a:ext cx="936104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28813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4875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86188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57500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57500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57500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3563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86188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838" y="29972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86188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4875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14875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86188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3563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63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63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72250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63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714875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14875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572250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572250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572250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72250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156 0.43015 " pathEditMode="relative" ptsTypes="AA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1.57262E-7 L 0.33872 0.34621 " pathEditMode="relative" ptsTypes="AA">
                                      <p:cBhvr>
                                        <p:cTn id="7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4" grpId="1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Obrázek 44" descr="P1090107.JPG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12" b="97297" l="4992" r="89938"/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79712" y="1484784"/>
            <a:ext cx="5328592" cy="3996444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</p:pic>
      <p:sp>
        <p:nvSpPr>
          <p:cNvPr id="16" name="Obdélník 15"/>
          <p:cNvSpPr/>
          <p:nvPr/>
        </p:nvSpPr>
        <p:spPr>
          <a:xfrm>
            <a:off x="1907704" y="1124744"/>
            <a:ext cx="936104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813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28813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57500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57500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07704" y="4869160"/>
            <a:ext cx="936104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28813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4875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86188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57500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57500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57500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3563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86188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838" y="29972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86188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4875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14875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86188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3563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63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63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72250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63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714875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14875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572250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572250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572250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72250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156 0.43015 " pathEditMode="relative" ptsTypes="AA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1.57262E-7 L 0.33872 0.34621 " pathEditMode="relative" ptsTypes="AA">
                                      <p:cBhvr>
                                        <p:cTn id="7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4" grpId="1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Obrázek 44" descr="P1090103.JPG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83" b="82094" l="1467" r="100000"/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3814" r="847"/>
          <a:stretch>
            <a:fillRect/>
          </a:stretch>
        </p:blipFill>
        <p:spPr>
          <a:xfrm>
            <a:off x="2051720" y="1412776"/>
            <a:ext cx="5400600" cy="4248472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</p:pic>
      <p:sp>
        <p:nvSpPr>
          <p:cNvPr id="16" name="Obdélník 15"/>
          <p:cNvSpPr/>
          <p:nvPr/>
        </p:nvSpPr>
        <p:spPr>
          <a:xfrm>
            <a:off x="1907704" y="1124744"/>
            <a:ext cx="936104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813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28813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57500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57500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07704" y="4869160"/>
            <a:ext cx="936104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28813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4875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86188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57500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57500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57500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3563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86188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838" y="29972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86188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4875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14875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86188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3563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63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63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72250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63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714875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14875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572250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572250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572250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72250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156 0.43015 " pathEditMode="relative" ptsTypes="AA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1.57262E-7 L 0.33872 0.34621 " pathEditMode="relative" ptsTypes="AA">
                                      <p:cBhvr>
                                        <p:cTn id="7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4" grpId="1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Obrázek 44" descr="P1090106.JPG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995" b="95923" l="3517" r="89985"/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79712" y="1484784"/>
            <a:ext cx="5436096" cy="4077072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</p:pic>
      <p:sp>
        <p:nvSpPr>
          <p:cNvPr id="16" name="Obdélník 15"/>
          <p:cNvSpPr/>
          <p:nvPr/>
        </p:nvSpPr>
        <p:spPr>
          <a:xfrm>
            <a:off x="1907704" y="1124744"/>
            <a:ext cx="936104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813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28813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57500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57500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07704" y="4869160"/>
            <a:ext cx="936104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28813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4875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86188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57500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57500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57500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3563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86188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838" y="29972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86188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4875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14875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86188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3563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63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63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72250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63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714875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14875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572250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572250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572250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72250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156 0.43015 " pathEditMode="relative" ptsTypes="AA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1.57262E-7 L 0.33872 0.34621 " pathEditMode="relative" ptsTypes="AA">
                                      <p:cBhvr>
                                        <p:cTn id="7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4" grpId="1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Obrázek 44" descr="P1090116.JPG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58" b="96838" l="3796" r="94781"/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5000" t="2667" r="20000" b="10667"/>
          <a:stretch>
            <a:fillRect/>
          </a:stretch>
        </p:blipFill>
        <p:spPr>
          <a:xfrm>
            <a:off x="2051720" y="1196752"/>
            <a:ext cx="5256584" cy="4555706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</p:pic>
      <p:sp>
        <p:nvSpPr>
          <p:cNvPr id="16" name="Obdélník 15"/>
          <p:cNvSpPr/>
          <p:nvPr/>
        </p:nvSpPr>
        <p:spPr>
          <a:xfrm>
            <a:off x="1907704" y="1124744"/>
            <a:ext cx="936104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813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28813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57500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57500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07704" y="4869160"/>
            <a:ext cx="936104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28813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4875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86188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57500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57500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57500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3563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86188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838" y="29972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86188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4875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14875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86188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3563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63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63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72250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63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714875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14875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572250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572250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572250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72250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156 0.43015 " pathEditMode="relative" ptsTypes="AA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1.57262E-7 L 0.33872 0.34621 " pathEditMode="relative" ptsTypes="AA">
                                      <p:cBhvr>
                                        <p:cTn id="7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4" grpId="1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rázek 32" descr="P1090101.JPG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859" b="98113" l="9978" r="92554"/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07704" y="1340768"/>
            <a:ext cx="5580112" cy="4185084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</p:pic>
      <p:sp>
        <p:nvSpPr>
          <p:cNvPr id="16" name="Obdélník 15"/>
          <p:cNvSpPr/>
          <p:nvPr/>
        </p:nvSpPr>
        <p:spPr>
          <a:xfrm>
            <a:off x="1907704" y="1124744"/>
            <a:ext cx="936104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813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28813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57500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57500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07704" y="4869160"/>
            <a:ext cx="936104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28813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4875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86188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57500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57500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57500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3563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86188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838" y="29972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86188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4875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14875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86188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3563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63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63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72250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63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714875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14875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572250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572250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572250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72250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156 0.43015 " pathEditMode="relative" ptsTypes="AA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1.57262E-7 L 0.33872 0.34621 " pathEditMode="relative" ptsTypes="AA">
                                      <p:cBhvr>
                                        <p:cTn id="7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4" grpId="1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Obrázek 44" descr="P1090105.JPG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490" b="83097" l="1443" r="100000"/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79712" y="1412776"/>
            <a:ext cx="5472608" cy="4104456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</p:pic>
      <p:sp>
        <p:nvSpPr>
          <p:cNvPr id="16" name="Obdélník 15"/>
          <p:cNvSpPr/>
          <p:nvPr/>
        </p:nvSpPr>
        <p:spPr>
          <a:xfrm>
            <a:off x="1907704" y="1124744"/>
            <a:ext cx="936104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813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28813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57500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57500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07704" y="4869160"/>
            <a:ext cx="936104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28813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4875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86188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57500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57500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57500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3563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86188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838" y="29972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86188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4875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14875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86188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3563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63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63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72250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63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714875" y="485775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14875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572250" y="1143000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572250" y="2071688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572250" y="3000375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72250" y="3929063"/>
            <a:ext cx="914400" cy="9144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156 0.43015 " pathEditMode="relative" ptsTypes="AA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1.57262E-7 L 0.33872 0.34621 " pathEditMode="relative" ptsTypes="AA">
                                      <p:cBhvr>
                                        <p:cTn id="7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4" grpId="1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ŘEŠENÍ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dirty="0" smtClean="0"/>
          </a:p>
          <a:p>
            <a:pPr algn="ctr" eaLnBrk="1" hangingPunct="1">
              <a:lnSpc>
                <a:spcPct val="80000"/>
              </a:lnSpc>
            </a:pPr>
            <a:r>
              <a:rPr lang="cs-CZ" sz="2800" dirty="0" smtClean="0"/>
              <a:t>Kur domácí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2800" dirty="0" smtClean="0"/>
              <a:t>Sojka obecná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2800" dirty="0" smtClean="0"/>
              <a:t>Poštolka obecná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2800" dirty="0" smtClean="0"/>
              <a:t>Bažant obecný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2800" dirty="0" smtClean="0"/>
              <a:t>Káně lesní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2800" dirty="0" smtClean="0"/>
              <a:t>Straka obecná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2800" dirty="0" smtClean="0"/>
              <a:t>Kachna divoká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2800" dirty="0" smtClean="0"/>
              <a:t>Vrabec domácí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2800" dirty="0" smtClean="0"/>
              <a:t>Havran polní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Není-li uvedeno jinak, vlastní práce autora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154</Words>
  <Application>Microsoft Office PowerPoint</Application>
  <PresentationFormat>Předvádění na obrazovce (4:3)</PresentationFormat>
  <Paragraphs>99</Paragraphs>
  <Slides>24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POZNÁVÁNÍ DRUHŮ PTÁKŮ</vt:lpstr>
      <vt:lpstr>Sojka obecná</vt:lpstr>
      <vt:lpstr>Vrabec domácí</vt:lpstr>
      <vt:lpstr>Straka obecná</vt:lpstr>
      <vt:lpstr>Kur domácí</vt:lpstr>
      <vt:lpstr>Káně lesní</vt:lpstr>
      <vt:lpstr>Sova pálená</vt:lpstr>
      <vt:lpstr>Bažant obecný</vt:lpstr>
      <vt:lpstr>Havran polní</vt:lpstr>
      <vt:lpstr>Poštolka obecná</vt:lpstr>
      <vt:lpstr>Kachna divoká</vt:lpstr>
      <vt:lpstr>KDO POZNÁ PRVNÍ?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</dc:title>
  <cp:lastModifiedBy>Jana Střížková</cp:lastModifiedBy>
  <cp:revision>14</cp:revision>
  <dcterms:modified xsi:type="dcterms:W3CDTF">2013-02-15T18:16:43Z</dcterms:modified>
</cp:coreProperties>
</file>