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VY_32_INOVACE_19_Dělení desetinných čísel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Dělení desetinných čísel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VY_32_INOVACE_19_Dělení desetinných čísel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Dělení desetinných čísel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4A8B9F-291D-49DC-876C-AB6CB47CC21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8D767E-70E6-49E7-84B7-5D3833231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468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Výklad učitele.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8D767E-70E6-49E7-84B7-5D38332311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6546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vyřeší.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8D767E-70E6-49E7-84B7-5D38332311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818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Společný výklad.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8D767E-70E6-49E7-84B7-5D38332311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366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vypočítají.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8D767E-70E6-49E7-84B7-5D38332311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9070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vyřeší.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8D767E-70E6-49E7-84B7-5D38332311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848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přiřadí 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8D767E-70E6-49E7-84B7-5D383323114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893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065385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</a:t>
            </a:r>
            <a:r>
              <a:rPr lang="cs-CZ" sz="2400" dirty="0" smtClean="0"/>
              <a:t>. ročníku</a:t>
            </a:r>
            <a:r>
              <a:rPr lang="cs-CZ" sz="2400" dirty="0"/>
              <a:t>, pro výuku matematiky</a:t>
            </a:r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r>
              <a:rPr lang="cs-CZ" sz="2400" dirty="0"/>
              <a:t>Je vhodný  pro společnou práci s učitelem u tabule jako vysvětlení a procvičení nového </a:t>
            </a:r>
            <a:r>
              <a:rPr lang="cs-CZ" sz="2400" dirty="0" smtClean="0"/>
              <a:t>učiva.</a:t>
            </a:r>
            <a:endParaRPr lang="cs-CZ" sz="2400" dirty="0"/>
          </a:p>
          <a:p>
            <a:r>
              <a:rPr lang="cs-CZ" sz="2400" dirty="0"/>
              <a:t>Pomůcky: interaktivní pero, fixy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r>
              <a:rPr lang="cs-CZ" sz="2400" dirty="0"/>
              <a:t>Inovace: interaktivní 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r>
              <a:rPr lang="cs-CZ" sz="2400" dirty="0"/>
              <a:t>Metodické pokyny:  pozoruj desetinnou čárku , </a:t>
            </a:r>
            <a:r>
              <a:rPr lang="cs-CZ" sz="2400" dirty="0" smtClean="0"/>
              <a:t>vyděl </a:t>
            </a:r>
            <a:r>
              <a:rPr lang="cs-CZ" sz="2400" dirty="0"/>
              <a:t>deseti, </a:t>
            </a:r>
            <a:r>
              <a:rPr lang="cs-CZ" sz="2400" dirty="0" smtClean="0"/>
              <a:t>vyděl </a:t>
            </a:r>
            <a:r>
              <a:rPr lang="cs-CZ" sz="2400" dirty="0"/>
              <a:t>stem, přiřaď,  </a:t>
            </a:r>
            <a:r>
              <a:rPr lang="cs-CZ" sz="2400" dirty="0" smtClean="0"/>
              <a:t>vyřeš  jednoduché slovní </a:t>
            </a:r>
            <a:r>
              <a:rPr lang="cs-CZ" sz="2400" dirty="0" smtClean="0"/>
              <a:t>úlohy. 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Dělení </a:t>
            </a:r>
            <a:r>
              <a:rPr lang="cs-CZ" sz="3200" b="1" dirty="0" smtClean="0"/>
              <a:t>desetinných </a:t>
            </a:r>
            <a:r>
              <a:rPr lang="cs-CZ" sz="3200" b="1" dirty="0" smtClean="0"/>
              <a:t>čísel deseti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Za deset lineckých koláčků zaplatila maminka 115 Kč. Kolik stál jeden koláček?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115   :  10  =  11,5   </a:t>
            </a:r>
          </a:p>
          <a:p>
            <a:pPr marL="0" indent="0">
              <a:buNone/>
            </a:pPr>
            <a:r>
              <a:rPr lang="cs-CZ" sz="2800" dirty="0" smtClean="0"/>
              <a:t>Linecký </a:t>
            </a:r>
            <a:r>
              <a:rPr lang="cs-CZ" sz="2800" dirty="0"/>
              <a:t>koláček stál </a:t>
            </a:r>
            <a:r>
              <a:rPr lang="cs-CZ" sz="2800" dirty="0" smtClean="0"/>
              <a:t>11,50 Kč.</a:t>
            </a:r>
          </a:p>
          <a:p>
            <a:pPr marL="0" indent="0">
              <a:buNone/>
            </a:pPr>
            <a:r>
              <a:rPr lang="cs-CZ" sz="2800" dirty="0" smtClean="0"/>
              <a:t>Pozoruj desetinnou čárku: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1 1 5     :    1 0    =    1 1 , 5              ( 115 = 115,0 )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>
                <a:solidFill>
                  <a:srgbClr val="C00000"/>
                </a:solidFill>
              </a:rPr>
              <a:t>Dělíme-li desetinné číslo </a:t>
            </a:r>
            <a:r>
              <a:rPr lang="cs-CZ" sz="2800" b="1" u="sng" dirty="0" smtClean="0">
                <a:solidFill>
                  <a:srgbClr val="C00000"/>
                </a:solidFill>
              </a:rPr>
              <a:t>deseti</a:t>
            </a:r>
            <a:r>
              <a:rPr lang="cs-CZ" sz="2800" b="1" dirty="0" smtClean="0">
                <a:solidFill>
                  <a:srgbClr val="C00000"/>
                </a:solidFill>
              </a:rPr>
              <a:t>, posouváme desetinnou čárku o</a:t>
            </a:r>
            <a:r>
              <a:rPr lang="cs-CZ" sz="2800" b="1" u="sng" dirty="0" smtClean="0">
                <a:solidFill>
                  <a:srgbClr val="C00000"/>
                </a:solidFill>
              </a:rPr>
              <a:t> jedno </a:t>
            </a:r>
            <a:r>
              <a:rPr lang="cs-CZ" sz="2800" b="1" dirty="0" smtClean="0">
                <a:solidFill>
                  <a:srgbClr val="C00000"/>
                </a:solidFill>
              </a:rPr>
              <a:t>místo doleva.</a:t>
            </a:r>
            <a:endParaRPr lang="cs-CZ" sz="2800" b="1" dirty="0" smtClean="0"/>
          </a:p>
        </p:txBody>
      </p:sp>
      <p:sp>
        <p:nvSpPr>
          <p:cNvPr id="4" name="Kruhová šipka 3"/>
          <p:cNvSpPr/>
          <p:nvPr/>
        </p:nvSpPr>
        <p:spPr>
          <a:xfrm rot="10800000">
            <a:off x="1838964" y="4006195"/>
            <a:ext cx="432049" cy="648072"/>
          </a:xfrm>
          <a:prstGeom prst="circular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DykovaA\AppData\Local\Microsoft\Windows\Temporary Internet Files\Content.IE5\K0O7W0UI\MP9004312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29303"/>
            <a:ext cx="1368152" cy="178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hnutá šipka nahoru 6"/>
          <p:cNvSpPr/>
          <p:nvPr/>
        </p:nvSpPr>
        <p:spPr>
          <a:xfrm>
            <a:off x="2339752" y="4473024"/>
            <a:ext cx="2428991" cy="362486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25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Počítej, dělíme deseti.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65,87  :  10  = </a:t>
            </a:r>
          </a:p>
          <a:p>
            <a:pPr marL="0" indent="0">
              <a:buNone/>
            </a:pPr>
            <a:r>
              <a:rPr lang="cs-CZ" dirty="0" smtClean="0"/>
              <a:t>  5,81  </a:t>
            </a:r>
            <a:r>
              <a:rPr lang="cs-CZ" dirty="0"/>
              <a:t>:  10  = </a:t>
            </a:r>
          </a:p>
          <a:p>
            <a:pPr marL="0" indent="0">
              <a:buNone/>
            </a:pPr>
            <a:r>
              <a:rPr lang="cs-CZ" dirty="0" smtClean="0"/>
              <a:t>32,09  </a:t>
            </a:r>
            <a:r>
              <a:rPr lang="cs-CZ" dirty="0"/>
              <a:t>:  10  = </a:t>
            </a:r>
          </a:p>
          <a:p>
            <a:pPr marL="0" indent="0">
              <a:buNone/>
            </a:pPr>
            <a:r>
              <a:rPr lang="cs-CZ" dirty="0" smtClean="0"/>
              <a:t>987,7  </a:t>
            </a:r>
            <a:r>
              <a:rPr lang="cs-CZ" dirty="0"/>
              <a:t>:  10  = </a:t>
            </a:r>
          </a:p>
          <a:p>
            <a:pPr marL="0" indent="0">
              <a:buNone/>
            </a:pPr>
            <a:r>
              <a:rPr lang="cs-CZ" dirty="0" smtClean="0"/>
              <a:t>111,6  </a:t>
            </a:r>
            <a:r>
              <a:rPr lang="cs-CZ" dirty="0"/>
              <a:t>:  10  = </a:t>
            </a:r>
          </a:p>
          <a:p>
            <a:pPr marL="0" indent="0">
              <a:buNone/>
            </a:pPr>
            <a:r>
              <a:rPr lang="cs-CZ" dirty="0" smtClean="0"/>
              <a:t>100     </a:t>
            </a:r>
            <a:r>
              <a:rPr lang="cs-CZ" dirty="0"/>
              <a:t>:  10  = </a:t>
            </a:r>
          </a:p>
          <a:p>
            <a:pPr marL="0" indent="0">
              <a:buNone/>
            </a:pPr>
            <a:r>
              <a:rPr lang="cs-CZ" dirty="0" smtClean="0"/>
              <a:t>987     </a:t>
            </a:r>
            <a:r>
              <a:rPr lang="cs-CZ" dirty="0"/>
              <a:t>:  10  = </a:t>
            </a:r>
          </a:p>
          <a:p>
            <a:pPr marL="0" indent="0">
              <a:buNone/>
            </a:pPr>
            <a:r>
              <a:rPr lang="cs-CZ" dirty="0" smtClean="0"/>
              <a:t>650     </a:t>
            </a:r>
            <a:r>
              <a:rPr lang="cs-CZ" dirty="0"/>
              <a:t>:  10  =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  45 cm =  _____ dm</a:t>
            </a:r>
          </a:p>
          <a:p>
            <a:pPr marL="0" indent="0">
              <a:buNone/>
            </a:pPr>
            <a:r>
              <a:rPr lang="cs-CZ" dirty="0" smtClean="0"/>
              <a:t> 98 cm  =  _____ dm</a:t>
            </a:r>
          </a:p>
          <a:p>
            <a:pPr marL="0" indent="0">
              <a:buNone/>
            </a:pPr>
            <a:r>
              <a:rPr lang="cs-CZ" dirty="0" smtClean="0"/>
              <a:t>128 cm =  _____ dm</a:t>
            </a:r>
          </a:p>
          <a:p>
            <a:pPr marL="0" indent="0">
              <a:buNone/>
            </a:pPr>
            <a:r>
              <a:rPr lang="cs-CZ" dirty="0" smtClean="0"/>
              <a:t>  5   cm =  _____  dm</a:t>
            </a:r>
          </a:p>
          <a:p>
            <a:pPr marL="0" indent="0">
              <a:buNone/>
            </a:pPr>
            <a:r>
              <a:rPr lang="cs-CZ" dirty="0" smtClean="0"/>
              <a:t>33 dm  =   _____  m</a:t>
            </a:r>
          </a:p>
          <a:p>
            <a:pPr marL="0" indent="0">
              <a:buNone/>
            </a:pPr>
            <a:r>
              <a:rPr lang="cs-CZ" dirty="0" smtClean="0"/>
              <a:t>80 dm  =   _____ m </a:t>
            </a:r>
          </a:p>
          <a:p>
            <a:pPr marL="0" indent="0">
              <a:buNone/>
            </a:pPr>
            <a:r>
              <a:rPr lang="cs-CZ" dirty="0" smtClean="0"/>
              <a:t>123dm =   _____ m</a:t>
            </a:r>
          </a:p>
          <a:p>
            <a:pPr marL="0" indent="0">
              <a:buNone/>
            </a:pPr>
            <a:r>
              <a:rPr lang="cs-CZ" dirty="0" smtClean="0"/>
              <a:t>99  dm =   _____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003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Cyklista během tréninku objížděl stokrát jeden okruh.  Tachometru na konci tréninku ukazoval 135,2 km. Kolik kilometrů měří okruh?</a:t>
            </a:r>
          </a:p>
          <a:p>
            <a:pPr marL="0" indent="0">
              <a:buNone/>
            </a:pPr>
            <a:r>
              <a:rPr lang="cs-CZ" sz="2800" dirty="0" smtClean="0"/>
              <a:t>135,2  :  100 = 1,352 Okruh měří 1,352 km. To je 1 352 metrů. </a:t>
            </a:r>
          </a:p>
          <a:p>
            <a:pPr marL="0" indent="0">
              <a:buNone/>
            </a:pPr>
            <a:r>
              <a:rPr lang="cs-CZ" sz="2800" dirty="0" smtClean="0"/>
              <a:t>Pozoruj pohyb desetinné čárky: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135,2  :  100 = 1,352 </a:t>
            </a:r>
          </a:p>
          <a:p>
            <a:pPr marL="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Dělíme-li </a:t>
            </a:r>
            <a:r>
              <a:rPr lang="cs-CZ" sz="2800" b="1" dirty="0">
                <a:solidFill>
                  <a:srgbClr val="C00000"/>
                </a:solidFill>
              </a:rPr>
              <a:t>desetinné číslo </a:t>
            </a:r>
            <a:r>
              <a:rPr lang="cs-CZ" sz="2800" b="1" u="sng" dirty="0" smtClean="0">
                <a:solidFill>
                  <a:srgbClr val="C00000"/>
                </a:solidFill>
              </a:rPr>
              <a:t>stem</a:t>
            </a:r>
            <a:r>
              <a:rPr lang="cs-CZ" sz="2800" b="1" dirty="0" smtClean="0">
                <a:solidFill>
                  <a:srgbClr val="C00000"/>
                </a:solidFill>
              </a:rPr>
              <a:t>, </a:t>
            </a:r>
            <a:r>
              <a:rPr lang="cs-CZ" sz="2800" b="1" dirty="0">
                <a:solidFill>
                  <a:srgbClr val="C00000"/>
                </a:solidFill>
              </a:rPr>
              <a:t>posouváme desetinnou čárku o</a:t>
            </a:r>
            <a:r>
              <a:rPr lang="cs-CZ" sz="2800" b="1" u="sng" dirty="0">
                <a:solidFill>
                  <a:srgbClr val="C00000"/>
                </a:solidFill>
              </a:rPr>
              <a:t> </a:t>
            </a:r>
            <a:r>
              <a:rPr lang="cs-CZ" sz="2800" b="1" u="sng" dirty="0" smtClean="0">
                <a:solidFill>
                  <a:srgbClr val="C00000"/>
                </a:solidFill>
              </a:rPr>
              <a:t>dvě </a:t>
            </a:r>
            <a:r>
              <a:rPr lang="cs-CZ" sz="2800" b="1" dirty="0" smtClean="0">
                <a:solidFill>
                  <a:srgbClr val="C00000"/>
                </a:solidFill>
              </a:rPr>
              <a:t>místa </a:t>
            </a:r>
            <a:r>
              <a:rPr lang="cs-CZ" sz="2800" b="1" dirty="0">
                <a:solidFill>
                  <a:srgbClr val="C00000"/>
                </a:solidFill>
              </a:rPr>
              <a:t>doleva.</a:t>
            </a:r>
            <a:endParaRPr lang="cs-CZ" sz="2800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Dělení desetinných čísel stem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Kruhová šipka 4"/>
          <p:cNvSpPr/>
          <p:nvPr/>
        </p:nvSpPr>
        <p:spPr>
          <a:xfrm rot="10800000">
            <a:off x="2099911" y="4330044"/>
            <a:ext cx="528432" cy="648072"/>
          </a:xfrm>
          <a:prstGeom prst="circular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2987824" y="4794706"/>
            <a:ext cx="2140959" cy="362486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DykovaA\AppData\Local\Microsoft\Windows\Temporary Internet Files\Content.IE5\AM1I8PN9\MC9002855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6632"/>
            <a:ext cx="1797710" cy="15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045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  65,9  :  100 =</a:t>
            </a:r>
          </a:p>
          <a:p>
            <a:pPr marL="0" indent="0">
              <a:buNone/>
            </a:pPr>
            <a:r>
              <a:rPr lang="cs-CZ" dirty="0" smtClean="0"/>
              <a:t>    4,8  </a:t>
            </a:r>
            <a:r>
              <a:rPr lang="cs-CZ" dirty="0"/>
              <a:t>:  100 =</a:t>
            </a:r>
          </a:p>
          <a:p>
            <a:pPr marL="0" indent="0">
              <a:buNone/>
            </a:pPr>
            <a:r>
              <a:rPr lang="cs-CZ" dirty="0" smtClean="0"/>
              <a:t>705,5  </a:t>
            </a:r>
            <a:r>
              <a:rPr lang="cs-CZ" dirty="0"/>
              <a:t>:  100 =</a:t>
            </a:r>
          </a:p>
          <a:p>
            <a:pPr marL="0" indent="0">
              <a:buNone/>
            </a:pPr>
            <a:r>
              <a:rPr lang="cs-CZ" dirty="0" smtClean="0"/>
              <a:t>      59  </a:t>
            </a:r>
            <a:r>
              <a:rPr lang="cs-CZ" dirty="0"/>
              <a:t>:  100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3  </a:t>
            </a:r>
            <a:r>
              <a:rPr lang="cs-CZ" dirty="0"/>
              <a:t>:  100 =</a:t>
            </a:r>
          </a:p>
          <a:p>
            <a:pPr marL="0" indent="0">
              <a:buNone/>
            </a:pPr>
            <a:r>
              <a:rPr lang="cs-CZ" dirty="0" smtClean="0"/>
              <a:t>   71,7  </a:t>
            </a:r>
            <a:r>
              <a:rPr lang="cs-CZ" dirty="0"/>
              <a:t>:  100 =</a:t>
            </a:r>
          </a:p>
          <a:p>
            <a:pPr marL="0" indent="0">
              <a:buNone/>
            </a:pPr>
            <a:r>
              <a:rPr lang="cs-CZ" dirty="0" smtClean="0"/>
              <a:t>   60,1  </a:t>
            </a:r>
            <a:r>
              <a:rPr lang="cs-CZ" dirty="0"/>
              <a:t>:  100 =</a:t>
            </a:r>
          </a:p>
          <a:p>
            <a:pPr marL="0" indent="0">
              <a:buNone/>
            </a:pPr>
            <a:r>
              <a:rPr lang="cs-CZ" dirty="0" smtClean="0"/>
              <a:t>    324  </a:t>
            </a:r>
            <a:r>
              <a:rPr lang="cs-CZ" dirty="0"/>
              <a:t>:  100 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AutoNum type="arabicPlain" startAt="765"/>
            </a:pPr>
            <a:r>
              <a:rPr lang="cs-CZ" dirty="0" smtClean="0"/>
              <a:t>  cm  = _____ m </a:t>
            </a:r>
            <a:endParaRPr lang="cs-CZ" dirty="0"/>
          </a:p>
          <a:p>
            <a:pPr marL="514350" indent="-514350">
              <a:buAutoNum type="arabicPlain" startAt="432"/>
            </a:pPr>
            <a:r>
              <a:rPr lang="cs-CZ" dirty="0" smtClean="0"/>
              <a:t> cm  =  _____ 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16 cm  =  _____ 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8 cm  = _____ m</a:t>
            </a:r>
          </a:p>
          <a:p>
            <a:pPr marL="0" indent="0">
              <a:buNone/>
            </a:pPr>
            <a:r>
              <a:rPr lang="cs-CZ" dirty="0" smtClean="0"/>
              <a:t>    879 l    = _____ hl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501 l    = _____ hl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55 l    = _____ hl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7 l    = _____ hl</a:t>
            </a: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Počítej, dělíme stem.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4319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2340" y="764704"/>
            <a:ext cx="7412735" cy="95410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Učebnice pro sto žáků stály 18 650 Kč.  Kolik stála </a:t>
            </a:r>
          </a:p>
          <a:p>
            <a:r>
              <a:rPr lang="cs-CZ" sz="2800" dirty="0"/>
              <a:t>u</a:t>
            </a:r>
            <a:r>
              <a:rPr lang="cs-CZ" sz="2800" dirty="0" smtClean="0"/>
              <a:t>čebnice pro jednoho žáka?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6129" y="2411306"/>
            <a:ext cx="8065157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 deseti stromů otrhal strýc 673 kg broskví. Jaká byla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růměrná úroda kilogramů broskví z jednoho stromu?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7709" y="4057908"/>
            <a:ext cx="7521996" cy="95410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 krabičce o hmotnosti 4 520 gramů je zabaleno</a:t>
            </a:r>
          </a:p>
          <a:p>
            <a:r>
              <a:rPr lang="cs-CZ" sz="2800" dirty="0" smtClean="0"/>
              <a:t>100 kusů oplatek. Jaká je hmotnost jedné oplatky?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DE4CGPLA\MC900232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952" y="1556792"/>
            <a:ext cx="1341252" cy="114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942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Rozhodni, budeš-li dělit nebo násobit.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56,7 _____ = 567</a:t>
            </a:r>
            <a:br>
              <a:rPr lang="cs-CZ" dirty="0" smtClean="0"/>
            </a:br>
            <a:r>
              <a:rPr lang="cs-CZ" dirty="0" smtClean="0"/>
              <a:t>23,9 </a:t>
            </a:r>
            <a:r>
              <a:rPr lang="cs-CZ" dirty="0"/>
              <a:t>_____ = </a:t>
            </a:r>
            <a:r>
              <a:rPr lang="cs-CZ" dirty="0" smtClean="0"/>
              <a:t>0,239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19,8 </a:t>
            </a:r>
            <a:r>
              <a:rPr lang="cs-CZ" dirty="0"/>
              <a:t>_____ = </a:t>
            </a:r>
            <a:r>
              <a:rPr lang="cs-CZ" dirty="0" smtClean="0"/>
              <a:t>1 980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6,7 _____ = 0,67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0,82 </a:t>
            </a:r>
            <a:r>
              <a:rPr lang="cs-CZ" dirty="0"/>
              <a:t>_____ = </a:t>
            </a:r>
            <a:r>
              <a:rPr lang="cs-CZ" dirty="0" smtClean="0"/>
              <a:t>8,2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50,1 </a:t>
            </a:r>
            <a:r>
              <a:rPr lang="cs-CZ" dirty="0"/>
              <a:t>_____ = </a:t>
            </a:r>
            <a:r>
              <a:rPr lang="cs-CZ" dirty="0" smtClean="0"/>
              <a:t>5,01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56 _____ = 0,56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3 </a:t>
            </a:r>
            <a:r>
              <a:rPr lang="cs-CZ" dirty="0"/>
              <a:t>_____ = </a:t>
            </a:r>
            <a:r>
              <a:rPr lang="cs-CZ" dirty="0" smtClean="0"/>
              <a:t>0,3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410944" y="1764432"/>
            <a:ext cx="1008112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: 10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417903" y="3717032"/>
            <a:ext cx="1008112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: 100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5410944" y="3085519"/>
            <a:ext cx="1008112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: 10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5410944" y="2434355"/>
            <a:ext cx="1008112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. 10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7082649" y="3742572"/>
            <a:ext cx="1008112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:10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7119098" y="3085519"/>
            <a:ext cx="1008112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.</a:t>
            </a:r>
            <a:r>
              <a:rPr lang="cs-CZ" sz="2400" dirty="0" smtClean="0"/>
              <a:t> 100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7082649" y="2434355"/>
            <a:ext cx="1008112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: 100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7092280" y="1764432"/>
            <a:ext cx="1008112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. 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526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492</Words>
  <Application>Microsoft Office PowerPoint</Application>
  <PresentationFormat>Předvádění na obrazovce (4:3)</PresentationFormat>
  <Paragraphs>95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Dělení desetinných čísel deseti.</vt:lpstr>
      <vt:lpstr>Počítej, dělíme deseti.</vt:lpstr>
      <vt:lpstr>Dělení desetinných čísel stem.</vt:lpstr>
      <vt:lpstr>Počítej, dělíme stem.</vt:lpstr>
      <vt:lpstr>Prezentace aplikace PowerPoint</vt:lpstr>
      <vt:lpstr>Rozhodni, budeš-li dělit nebo násobit.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23</cp:revision>
  <dcterms:created xsi:type="dcterms:W3CDTF">2011-08-21T15:31:45Z</dcterms:created>
  <dcterms:modified xsi:type="dcterms:W3CDTF">2012-03-11T21:35:47Z</dcterms:modified>
</cp:coreProperties>
</file>