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9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6.xml"/><Relationship Id="rId18" Type="http://schemas.openxmlformats.org/officeDocument/2006/relationships/slide" Target="slide18.xml"/><Relationship Id="rId3" Type="http://schemas.openxmlformats.org/officeDocument/2006/relationships/slide" Target="slide4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2.xml"/><Relationship Id="rId17" Type="http://schemas.openxmlformats.org/officeDocument/2006/relationships/slide" Target="slide13.xml"/><Relationship Id="rId2" Type="http://schemas.openxmlformats.org/officeDocument/2006/relationships/slide" Target="slide3.xml"/><Relationship Id="rId16" Type="http://schemas.openxmlformats.org/officeDocument/2006/relationships/slide" Target="slide21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7.xml"/><Relationship Id="rId15" Type="http://schemas.openxmlformats.org/officeDocument/2006/relationships/slide" Target="slide20.xml"/><Relationship Id="rId10" Type="http://schemas.openxmlformats.org/officeDocument/2006/relationships/slide" Target="slide8.xml"/><Relationship Id="rId19" Type="http://schemas.openxmlformats.org/officeDocument/2006/relationships/slide" Target="slide19.xml"/><Relationship Id="rId4" Type="http://schemas.openxmlformats.org/officeDocument/2006/relationships/slide" Target="slide5.xml"/><Relationship Id="rId9" Type="http://schemas.openxmlformats.org/officeDocument/2006/relationships/slide" Target="slide14.xml"/><Relationship Id="rId14" Type="http://schemas.openxmlformats.org/officeDocument/2006/relationships/slide" Target="slide15.xml"/><Relationship Id="rId22" Type="http://schemas.openxmlformats.org/officeDocument/2006/relationships/slide" Target="slide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VY_32_INOVACE_05_23_Opakování pojmů AZ kvíz (po prvoky</a:t>
            </a:r>
            <a:r>
              <a:rPr lang="cs-CZ" sz="17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</a:t>
            </a:r>
            <a:r>
              <a:rPr lang="cs-CZ" sz="1700" dirty="0" smtClean="0"/>
              <a:t>: 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700" dirty="0" smtClean="0"/>
              <a:t>ČLOVĚK A PŘÍRODA / PŘÍRODOPIS / PŘEHLED ORGANISMŮ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700" dirty="0" smtClean="0"/>
              <a:t>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AZ kvízu procvičovaní pojmů z říše hub, nebuněčných, </a:t>
            </a:r>
            <a:r>
              <a:rPr lang="cs-CZ" sz="1700" dirty="0" err="1" smtClean="0"/>
              <a:t>prvobuněčných</a:t>
            </a:r>
            <a:r>
              <a:rPr lang="cs-CZ" sz="1700" dirty="0" smtClean="0"/>
              <a:t> a </a:t>
            </a:r>
            <a:r>
              <a:rPr lang="cs-CZ" sz="1700" dirty="0" smtClean="0"/>
              <a:t>prvoků. </a:t>
            </a:r>
            <a:r>
              <a:rPr lang="cs-CZ" sz="1700" dirty="0" smtClean="0"/>
              <a:t>Vybereme dva žáky a ti si  střídavě vybírají políčka. Kliknutím na písmeno se zobrazí otázka. Cílem hry je propojit tři strany trojúhelníka. Kliknutím na pole „zpět „ se dostaneme na hrací pole. Kliknutím na šestiúhelník se mění barva pole (červená, zelená, modrá).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18.1.2013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dirty="0" smtClean="0"/>
              <a:t> 15.2. 2013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3" y="11906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79886" name="Rectangle 33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354513" y="1439863"/>
            <a:ext cx="404812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A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6" y="19526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79989" name="Rectangle 43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21125" y="2201863"/>
            <a:ext cx="404813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B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6" y="1946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79991" name="Rectangle 43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784725" y="2195513"/>
            <a:ext cx="404813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C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8" y="2708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79993" name="Rectangle 441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351338" y="2957513"/>
            <a:ext cx="404812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D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6750" y="2703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79995" name="Rectangle 443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3490913" y="2952750"/>
            <a:ext cx="404812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Č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5" y="3465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79997" name="Rectangle 445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057525" y="3714750"/>
            <a:ext cx="404813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H</a:t>
            </a: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5" y="3459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79999" name="Rectangle 447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921125" y="3708400"/>
            <a:ext cx="404813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J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7" y="4221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01" name="Rectangle 449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487738" y="4470400"/>
            <a:ext cx="404812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N</a:t>
            </a: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1" y="2708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03" name="Rectangle 45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5219700" y="2957513"/>
            <a:ext cx="404813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F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3" y="3470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05" name="Rectangle 453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4786313" y="3719513"/>
            <a:ext cx="404812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K</a:t>
            </a: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3" y="3463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07" name="Rectangle 455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5649913" y="3713163"/>
            <a:ext cx="404812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L</a:t>
            </a: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6" y="42259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09" name="Rectangle 45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216525" y="4475163"/>
            <a:ext cx="404813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P</a:t>
            </a: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0" y="4221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11" name="Rectangle 459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4356100" y="4470400"/>
            <a:ext cx="404813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O</a:t>
            </a: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2" y="4983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13" name="Rectangle 461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3922713" y="5232400"/>
            <a:ext cx="404812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U</a:t>
            </a: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15" name="Rectangle 463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4786313" y="5226050"/>
            <a:ext cx="404812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V</a:t>
            </a: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3" y="4225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17" name="Rectangle 465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2627313" y="4475163"/>
            <a:ext cx="404812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M</a:t>
            </a: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8175" y="4983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19" name="Rectangle 467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193925" y="5232400"/>
            <a:ext cx="404813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S</a:t>
            </a: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5" y="49768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21" name="Rectangle 46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3057525" y="5226050"/>
            <a:ext cx="404813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T</a:t>
            </a: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23" name="Rectangle 471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5649913" y="5226050"/>
            <a:ext cx="404812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Z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2" y="4970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25" name="Rectangle 47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6513513" y="5219700"/>
            <a:ext cx="404812" cy="404813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Ž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3" y="4232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/>
          </a:p>
        </p:txBody>
      </p:sp>
      <p:sp>
        <p:nvSpPr>
          <p:cNvPr id="280027" name="Rectangle 475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081713" y="4481513"/>
            <a:ext cx="404812" cy="404812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R</a:t>
            </a:r>
          </a:p>
        </p:txBody>
      </p:sp>
      <p:sp>
        <p:nvSpPr>
          <p:cNvPr id="4182" name="Rectangle 493"/>
          <p:cNvSpPr>
            <a:spLocks noChangeArrowheads="1"/>
          </p:cNvSpPr>
          <p:nvPr/>
        </p:nvSpPr>
        <p:spPr bwMode="auto">
          <a:xfrm>
            <a:off x="506692" y="147638"/>
            <a:ext cx="8117927" cy="830997"/>
          </a:xfrm>
          <a:prstGeom prst="rect">
            <a:avLst/>
          </a:prstGeom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4800" u="sng" dirty="0" smtClean="0">
                <a:solidFill>
                  <a:srgbClr val="FF0000"/>
                </a:solidFill>
                <a:latin typeface="Comic Sans MS" pitchFamily="66" charset="0"/>
              </a:rPr>
              <a:t>AZ-KVÍZ – opakování pojmů</a:t>
            </a:r>
            <a:endParaRPr lang="cs-CZ" sz="4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" name="AutoShape 333"/>
          <p:cNvSpPr>
            <a:spLocks noChangeArrowheads="1"/>
          </p:cNvSpPr>
          <p:nvPr/>
        </p:nvSpPr>
        <p:spPr bwMode="auto">
          <a:xfrm rot="-5400000">
            <a:off x="612131" y="1340197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0000"/>
          </a:solidFill>
          <a:ln>
            <a:solidFill>
              <a:srgbClr val="FF000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bliqueTopLef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algn="ctr"/>
            <a:endParaRPr lang="en-US" sz="2600" dirty="0">
              <a:solidFill>
                <a:srgbClr val="FF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46" name="AutoShape 333"/>
          <p:cNvSpPr>
            <a:spLocks noChangeArrowheads="1"/>
          </p:cNvSpPr>
          <p:nvPr/>
        </p:nvSpPr>
        <p:spPr bwMode="auto">
          <a:xfrm rot="-5400000">
            <a:off x="7236867" y="1196181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00B0F0"/>
          </a:solidFill>
          <a:ln>
            <a:solidFill>
              <a:srgbClr val="00B0F0"/>
            </a:solidFill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10800000" wrap="none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endParaRPr lang="en-US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1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43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69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71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2" fill="hold">
                      <p:stCondLst>
                        <p:cond delay="0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5" fill="hold">
                      <p:stCondLst>
                        <p:cond delay="indefinite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5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0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23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4" fill="hold">
                      <p:stCondLst>
                        <p:cond delay="0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47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49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0" fill="hold">
                      <p:stCondLst>
                        <p:cond delay="0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5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56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7" fill="hold">
                      <p:stCondLst>
                        <p:cond delay="0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73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75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6" fill="hold">
                      <p:stCondLst>
                        <p:cond delay="0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8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9" fill="hold">
                      <p:stCondLst>
                        <p:cond delay="indefinite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5" fill="hold">
                      <p:stCondLst>
                        <p:cond delay="indefinite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9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501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2" fill="hold">
                      <p:stCondLst>
                        <p:cond delay="0"/>
                      </p:stCondLst>
                      <p:childTnLst>
                        <p:par>
                          <p:cTn id="503" fill="hold">
                            <p:stCondLst>
                              <p:cond delay="0"/>
                            </p:stCondLst>
                            <p:childTnLst>
                              <p:par>
                                <p:cTn id="5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0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508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9" fill="hold">
                      <p:stCondLst>
                        <p:cond delay="0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1" fill="hold">
                      <p:stCondLst>
                        <p:cond delay="indefinite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1" fill="hold">
                      <p:stCondLst>
                        <p:cond delay="indefinite"/>
                      </p:stCondLst>
                      <p:childTnLst>
                        <p:par>
                          <p:cTn id="542" fill="hold">
                            <p:stCondLst>
                              <p:cond delay="0"/>
                            </p:stCondLst>
                            <p:childTnLst>
                              <p:par>
                                <p:cTn id="5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1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53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4" fill="hold">
                      <p:stCondLst>
                        <p:cond delay="0"/>
                      </p:stCondLst>
                      <p:childTnLst>
                        <p:par>
                          <p:cTn id="555" fill="hold">
                            <p:stCondLst>
                              <p:cond delay="0"/>
                            </p:stCondLst>
                            <p:childTnLst>
                              <p:par>
                                <p:cTn id="5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7" fill="hold">
                      <p:stCondLst>
                        <p:cond delay="indefinite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7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0" fill="hold">
                      <p:stCondLst>
                        <p:cond delay="0"/>
                      </p:stCondLst>
                      <p:childTnLst>
                        <p:par>
                          <p:cTn id="581" fill="hold">
                            <p:stCondLst>
                              <p:cond delay="0"/>
                            </p:stCondLst>
                            <p:childTnLst>
                              <p:par>
                                <p:cTn id="5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6" fill="hold">
                      <p:stCondLst>
                        <p:cond delay="indefinite"/>
                      </p:stCondLst>
                      <p:childTnLst>
                        <p:par>
                          <p:cTn id="587" fill="hold">
                            <p:stCondLst>
                              <p:cond delay="0"/>
                            </p:stCondLst>
                            <p:childTnLst>
                              <p:par>
                                <p:cTn id="5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2" fill="hold">
                      <p:stCondLst>
                        <p:cond delay="indefinite"/>
                      </p:stCondLst>
                      <p:childTnLst>
                        <p:par>
                          <p:cTn id="593" fill="hold">
                            <p:stCondLst>
                              <p:cond delay="0"/>
                            </p:stCondLst>
                            <p:childTnLst>
                              <p:par>
                                <p:cTn id="5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41275" y="2819400"/>
            <a:ext cx="916789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Jaké léky se vyrábí ze </a:t>
            </a:r>
            <a:r>
              <a:rPr lang="cs-CZ" sz="4000" dirty="0" err="1" smtClean="0">
                <a:latin typeface="Comic Sans MS" pitchFamily="66" charset="0"/>
              </a:rPr>
              <a:t>štětičkovce</a:t>
            </a:r>
            <a:r>
              <a:rPr lang="cs-CZ" sz="4000" dirty="0" smtClean="0">
                <a:latin typeface="Comic Sans MS" pitchFamily="66" charset="0"/>
              </a:rPr>
              <a:t>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858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03463" y="4251325"/>
            <a:ext cx="3952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ANTIBIOTIKA</a:t>
            </a:r>
          </a:p>
        </p:txBody>
      </p:sp>
      <p:sp>
        <p:nvSpPr>
          <p:cNvPr id="512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190272" y="2204864"/>
            <a:ext cx="8719055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organismus, který způsobuje angínu?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604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B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2138" y="4251395"/>
            <a:ext cx="280397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BAKTERIE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827088" y="2819400"/>
            <a:ext cx="7112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omic Sans MS" pitchFamily="66" charset="0"/>
              </a:rPr>
              <a:t>Jak se jinak řekne parazit?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461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00338" y="4251325"/>
            <a:ext cx="35607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CIZOPASNÍK</a:t>
            </a:r>
          </a:p>
        </p:txBody>
      </p:sp>
      <p:sp>
        <p:nvSpPr>
          <p:cNvPr id="717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467544" y="2384884"/>
            <a:ext cx="801213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živočišný tvor,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který utváří krajinu kolem nás?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461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Č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48038" y="4251325"/>
            <a:ext cx="217239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ČLOVĚK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121358" y="1981200"/>
            <a:ext cx="8521885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chemický děj,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p</a:t>
            </a:r>
            <a:r>
              <a:rPr lang="cs-CZ" sz="4000" dirty="0" smtClean="0">
                <a:latin typeface="Comic Sans MS" pitchFamily="66" charset="0"/>
              </a:rPr>
              <a:t>ři kterém do organismu vstupuje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kyslík a vylučuje se 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xid uhličitý?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7156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15816" y="4797152"/>
            <a:ext cx="266451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DÝCHÁNÍ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22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592663" y="2420938"/>
            <a:ext cx="773801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>
                <a:latin typeface="Comic Sans MS" pitchFamily="66" charset="0"/>
              </a:rPr>
              <a:t>Jak nazýváme děj, </a:t>
            </a:r>
            <a:r>
              <a:rPr lang="cs-CZ" sz="4000" dirty="0" smtClean="0">
                <a:latin typeface="Comic Sans MS" pitchFamily="66" charset="0"/>
              </a:rPr>
              <a:t>při kterém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r</a:t>
            </a:r>
            <a:r>
              <a:rPr lang="cs-CZ" sz="4000" dirty="0" smtClean="0">
                <a:latin typeface="Comic Sans MS" pitchFamily="66" charset="0"/>
              </a:rPr>
              <a:t>ostliny získávají živiny?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3186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F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03463" y="4251325"/>
            <a:ext cx="4178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FOTOSYNTÉZA</a:t>
            </a:r>
          </a:p>
        </p:txBody>
      </p:sp>
      <p:sp>
        <p:nvSpPr>
          <p:cNvPr id="1024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597393" y="2492375"/>
            <a:ext cx="791114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druh houby,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která způsobuje hnilobu ovoce?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3708400" y="457200"/>
            <a:ext cx="11303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H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303463" y="4251325"/>
            <a:ext cx="541847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HLÍZENKA OVOCNÁ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26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41275" y="2819400"/>
            <a:ext cx="91344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omic Sans MS" pitchFamily="66" charset="0"/>
              </a:rPr>
              <a:t>Co je řídícím centrem každé buňky?</a:t>
            </a:r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033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J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06813" y="4076700"/>
            <a:ext cx="20097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JÁDRO</a:t>
            </a:r>
          </a:p>
        </p:txBody>
      </p:sp>
      <p:sp>
        <p:nvSpPr>
          <p:cNvPr id="1229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3708400" y="457200"/>
            <a:ext cx="9366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K</a:t>
            </a:r>
          </a:p>
        </p:txBody>
      </p:sp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807292" y="2027238"/>
            <a:ext cx="7673896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člen potravního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ř</a:t>
            </a:r>
            <a:r>
              <a:rPr lang="cs-CZ" sz="4000" dirty="0" smtClean="0">
                <a:latin typeface="Comic Sans MS" pitchFamily="66" charset="0"/>
              </a:rPr>
              <a:t>etězce, který přijímá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h</a:t>
            </a:r>
            <a:r>
              <a:rPr lang="cs-CZ" sz="4000" dirty="0" smtClean="0">
                <a:latin typeface="Comic Sans MS" pitchFamily="66" charset="0"/>
              </a:rPr>
              <a:t>otové ústrojné látky?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42288" y="4251325"/>
            <a:ext cx="360547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KONZUMENT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31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84875"/>
            <a:ext cx="3584575" cy="523875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877492" y="1981200"/>
            <a:ext cx="7855346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nerozvětvená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t</a:t>
            </a:r>
            <a:r>
              <a:rPr lang="cs-CZ" sz="4000" dirty="0" smtClean="0">
                <a:latin typeface="Comic Sans MS" pitchFamily="66" charset="0"/>
              </a:rPr>
              <a:t>rávicí dutina s jedním otvorem u žahavců?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8620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06813" y="4076700"/>
            <a:ext cx="1847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LÁČKA</a:t>
            </a:r>
          </a:p>
        </p:txBody>
      </p:sp>
      <p:sp>
        <p:nvSpPr>
          <p:cNvPr id="1434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420108" y="2384425"/>
            <a:ext cx="796724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organela, 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k</a:t>
            </a:r>
            <a:r>
              <a:rPr lang="cs-CZ" sz="4000" dirty="0" smtClean="0">
                <a:latin typeface="Comic Sans MS" pitchFamily="66" charset="0"/>
              </a:rPr>
              <a:t>terá slouží v buňce k dýchání?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27158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19772" y="4113076"/>
            <a:ext cx="452239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MITOCHONDRIE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36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395288" y="2157413"/>
            <a:ext cx="84518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>
                <a:latin typeface="Comic Sans MS" pitchFamily="66" charset="0"/>
              </a:rPr>
              <a:t>Který žahavec má několik ramen </a:t>
            </a:r>
          </a:p>
          <a:p>
            <a:pPr algn="ctr"/>
            <a:r>
              <a:rPr lang="cs-CZ" sz="4000">
                <a:latin typeface="Comic Sans MS" pitchFamily="66" charset="0"/>
              </a:rPr>
              <a:t>a nožní terč ?</a:t>
            </a: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1842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55988" y="4076700"/>
            <a:ext cx="24352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NEZMAR</a:t>
            </a:r>
          </a:p>
        </p:txBody>
      </p:sp>
      <p:sp>
        <p:nvSpPr>
          <p:cNvPr id="1638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358775" y="2819400"/>
            <a:ext cx="83295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Řekni jiným slovem hermafrodit?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3599892" y="411163"/>
            <a:ext cx="11668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24188" y="4076700"/>
            <a:ext cx="33543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OBOJETNÍK</a:t>
            </a:r>
          </a:p>
        </p:txBody>
      </p:sp>
      <p:sp>
        <p:nvSpPr>
          <p:cNvPr id="1741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1221806" y="2349500"/>
            <a:ext cx="665278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nazývá nepohlavní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rozmnožování kvasinek?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83978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P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77476" y="4076700"/>
            <a:ext cx="217078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PUČENÍ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43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1820169" y="2157413"/>
            <a:ext cx="536396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Řekni jedním slovem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dorůstání části těla.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731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67025" y="4076700"/>
            <a:ext cx="358303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REGENERACE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46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1"/>
          <p:cNvSpPr txBox="1">
            <a:spLocks noChangeArrowheads="1"/>
          </p:cNvSpPr>
          <p:nvPr/>
        </p:nvSpPr>
        <p:spPr bwMode="auto">
          <a:xfrm>
            <a:off x="1024899" y="2349500"/>
            <a:ext cx="6829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nazýváme nerozlišené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tělo řas?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19872" y="4185084"/>
            <a:ext cx="218842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STÉLKA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48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1809685" y="2157413"/>
            <a:ext cx="57294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Jmenuj druh lišejníku.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98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04563" y="3897052"/>
            <a:ext cx="628729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TERČOVKA BUBLINATÁ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50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964797" y="2349500"/>
            <a:ext cx="727474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Mezi jaké látky patří cukry,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t</a:t>
            </a:r>
            <a:r>
              <a:rPr lang="cs-CZ" sz="4000" dirty="0" smtClean="0">
                <a:latin typeface="Comic Sans MS" pitchFamily="66" charset="0"/>
              </a:rPr>
              <a:t>uky a bílkoviny?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922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Ú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95836" y="4076700"/>
            <a:ext cx="309251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ÚSTROJNÉ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253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ovéPole 1"/>
          <p:cNvSpPr txBox="1">
            <a:spLocks noChangeArrowheads="1"/>
          </p:cNvSpPr>
          <p:nvPr/>
        </p:nvSpPr>
        <p:spPr bwMode="auto">
          <a:xfrm>
            <a:off x="1571625" y="2819400"/>
            <a:ext cx="6302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omic Sans MS" pitchFamily="66" charset="0"/>
              </a:rPr>
              <a:t>Jaké kostry mají koráli?</a:t>
            </a:r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144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V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95625" y="4076700"/>
            <a:ext cx="28749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VÁPENITÉ</a:t>
            </a:r>
          </a:p>
        </p:txBody>
      </p:sp>
      <p:sp>
        <p:nvSpPr>
          <p:cNvPr id="2355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300536" y="2384425"/>
            <a:ext cx="8893781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druh  suchozemské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ř</a:t>
            </a:r>
            <a:r>
              <a:rPr lang="cs-CZ" sz="4000" dirty="0" smtClean="0">
                <a:latin typeface="Comic Sans MS" pitchFamily="66" charset="0"/>
              </a:rPr>
              <a:t>asy, kterou jsme mikroskopovali?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Z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49072" y="4076700"/>
            <a:ext cx="271099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ZRNĚNKA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58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ovéPole 1"/>
          <p:cNvSpPr txBox="1">
            <a:spLocks noChangeArrowheads="1"/>
          </p:cNvSpPr>
          <p:nvPr/>
        </p:nvSpPr>
        <p:spPr bwMode="auto">
          <a:xfrm>
            <a:off x="684213" y="2157413"/>
            <a:ext cx="776446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>
                <a:latin typeface="Comic Sans MS" pitchFamily="66" charset="0"/>
              </a:rPr>
              <a:t>Jak nazýváme buňky nezmara </a:t>
            </a:r>
          </a:p>
          <a:p>
            <a:pPr algn="ctr"/>
            <a:r>
              <a:rPr lang="cs-CZ" sz="4000">
                <a:latin typeface="Comic Sans MS" pitchFamily="66" charset="0"/>
              </a:rPr>
              <a:t>sloužící k omráčení kořisti?</a:t>
            </a:r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Ž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0288" y="4076700"/>
            <a:ext cx="23526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ŽAHAVÉ</a:t>
            </a:r>
          </a:p>
        </p:txBody>
      </p:sp>
      <p:sp>
        <p:nvSpPr>
          <p:cNvPr id="2560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Není-li uvedeno jinak,  vlastní práce autora.</a:t>
            </a: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483</Words>
  <Application>Microsoft Office PowerPoint</Application>
  <PresentationFormat>Předvádění na obrazovce (4:3)</PresentationFormat>
  <Paragraphs>156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Jana Střížková</cp:lastModifiedBy>
  <cp:revision>4</cp:revision>
  <dcterms:modified xsi:type="dcterms:W3CDTF">2013-02-15T18:29:23Z</dcterms:modified>
</cp:coreProperties>
</file>